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1176" autoAdjust="0"/>
  </p:normalViewPr>
  <p:slideViewPr>
    <p:cSldViewPr snapToGrid="0">
      <p:cViewPr varScale="1">
        <p:scale>
          <a:sx n="67" d="100"/>
          <a:sy n="67" d="100"/>
        </p:scale>
        <p:origin x="1296"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4EDE7C-BB5C-4194-985D-97C96E77FFE8}" type="datetimeFigureOut">
              <a:rPr lang="fr-FR" smtClean="0"/>
              <a:t>16/04/2026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04F66E-07DD-4E3B-A664-DD42382618F7}" type="slidenum">
              <a:rPr lang="fr-FR" smtClean="0"/>
              <a:t>‹N°›</a:t>
            </a:fld>
            <a:endParaRPr lang="fr-FR"/>
          </a:p>
        </p:txBody>
      </p:sp>
    </p:spTree>
    <p:extLst>
      <p:ext uri="{BB962C8B-B14F-4D97-AF65-F5344CB8AC3E}">
        <p14:creationId xmlns:p14="http://schemas.microsoft.com/office/powerpoint/2010/main" val="14889012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Concept de l’exposé :</a:t>
            </a:r>
          </a:p>
          <a:p>
            <a:r>
              <a:rPr lang="fr-FR" b="1" dirty="0"/>
              <a:t>	5min par planète soit 50 minutes…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		Une question</a:t>
            </a:r>
          </a:p>
          <a:p>
            <a:r>
              <a:rPr lang="fr-FR" b="1" dirty="0"/>
              <a:t>			Une découverte</a:t>
            </a:r>
          </a:p>
          <a:p>
            <a:r>
              <a:rPr lang="fr-FR" b="1" dirty="0"/>
              <a:t>				Une anecdote</a:t>
            </a:r>
          </a:p>
          <a:p>
            <a:r>
              <a:rPr lang="fr-FR" b="1" dirty="0"/>
              <a:t>					Une image à commenter</a:t>
            </a:r>
          </a:p>
          <a:p>
            <a:r>
              <a:rPr lang="fr-FR" b="1" dirty="0"/>
              <a:t>	</a:t>
            </a:r>
          </a:p>
        </p:txBody>
      </p:sp>
      <p:sp>
        <p:nvSpPr>
          <p:cNvPr id="4" name="Espace réservé du numéro de diapositive 3"/>
          <p:cNvSpPr>
            <a:spLocks noGrp="1"/>
          </p:cNvSpPr>
          <p:nvPr>
            <p:ph type="sldNum" sz="quarter" idx="5"/>
          </p:nvPr>
        </p:nvSpPr>
        <p:spPr/>
        <p:txBody>
          <a:bodyPr/>
          <a:lstStyle/>
          <a:p>
            <a:fld id="{7804F66E-07DD-4E3B-A664-DD42382618F7}" type="slidenum">
              <a:rPr lang="fr-FR" smtClean="0"/>
              <a:t>1</a:t>
            </a:fld>
            <a:endParaRPr lang="fr-FR"/>
          </a:p>
        </p:txBody>
      </p:sp>
    </p:spTree>
    <p:extLst>
      <p:ext uri="{BB962C8B-B14F-4D97-AF65-F5344CB8AC3E}">
        <p14:creationId xmlns:p14="http://schemas.microsoft.com/office/powerpoint/2010/main" val="36072952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96B60-1DA3-AEA9-4634-86A68751B88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B91ABBD-9328-A406-AA4E-BA1E0A6A8CB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A83F883-3D94-7BAE-0788-3D632BFD6D4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Comment reconnait-on une planète dans le ciel?</a:t>
            </a:r>
          </a:p>
          <a:p>
            <a:endParaRPr lang="fr-FR" b="1" dirty="0"/>
          </a:p>
          <a:p>
            <a:r>
              <a:rPr lang="fr-FR" b="1" dirty="0"/>
              <a:t>Découverte :</a:t>
            </a:r>
          </a:p>
          <a:p>
            <a:r>
              <a:rPr lang="fr-FR" dirty="0"/>
              <a:t>Connue depuis l’Antiquité (Babyloniens) </a:t>
            </a:r>
          </a:p>
          <a:p>
            <a:r>
              <a:rPr lang="fr-FR" dirty="0"/>
              <a:t>Observée difficilement (proche du Soleil)</a:t>
            </a:r>
            <a:endParaRPr lang="fr-FR" b="1" dirty="0"/>
          </a:p>
          <a:p>
            <a:r>
              <a:rPr lang="fr-FR" dirty="0"/>
              <a:t>Les anciens pensaient que c’était </a:t>
            </a:r>
            <a:r>
              <a:rPr lang="fr-FR" b="1" dirty="0"/>
              <a:t>deux étoiles différentes</a:t>
            </a:r>
            <a:r>
              <a:rPr lang="fr-FR" dirty="0"/>
              <a:t> (matin/soir)</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Sur l’image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La mission MESSENGER (2004-2015) a révélé l'existence de glace d'eau dans les cratères polaires de Mercure, à l'ombre permanente du Soleil.</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Paradoxe fascinant : la planète la plus proche de l'étoile abrite de la glace ! Comment l’expliquer?</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t>Question : </a:t>
            </a:r>
            <a:r>
              <a:rPr lang="fr-FR" sz="1200" dirty="0"/>
              <a:t>Pourquoi l’orbite de Mercure ne correspond-elle pas exactement aux lois de Newton ?</a:t>
            </a:r>
          </a:p>
          <a:p>
            <a:r>
              <a:rPr lang="fr-FR" dirty="0"/>
              <a:t>Depuis le XIXe siècle, les astronomes observaient une anomalie : l'orbite de Mercure </a:t>
            </a:r>
            <a:r>
              <a:rPr lang="fr-FR" dirty="0" err="1"/>
              <a:t>précesse</a:t>
            </a:r>
            <a:r>
              <a:rPr lang="fr-FR" dirty="0"/>
              <a:t> légèrement (43 secondes d'arc par siècle) plus que ne le prévoyait Newton.</a:t>
            </a:r>
          </a:p>
          <a:p>
            <a:r>
              <a:rPr lang="fr-FR" dirty="0"/>
              <a:t>Le Verrier en 1859 postule même une planète invisible "Vulcain" pour l'expliquer.</a:t>
            </a:r>
          </a:p>
          <a:p>
            <a:r>
              <a:rPr lang="fr-FR" dirty="0"/>
              <a:t>C'est Einstein qui, en 1915, résout le mystère : la relativité générale prédit exactement cette déviation causée par la courbure de l'espace-temps au voisinage du Soleil.</a:t>
            </a:r>
          </a:p>
          <a:p>
            <a:r>
              <a:rPr lang="fr-FR" dirty="0"/>
              <a:t>Mercure devient ainsi la première confirmation observationnelle de la relativité générale.</a:t>
            </a:r>
          </a:p>
        </p:txBody>
      </p:sp>
      <p:sp>
        <p:nvSpPr>
          <p:cNvPr id="4" name="Espace réservé du numéro de diapositive 3">
            <a:extLst>
              <a:ext uri="{FF2B5EF4-FFF2-40B4-BE49-F238E27FC236}">
                <a16:creationId xmlns:a16="http://schemas.microsoft.com/office/drawing/2014/main" id="{A72FBEC0-0CE5-E3C1-5722-FC89662E9620}"/>
              </a:ext>
            </a:extLst>
          </p:cNvPr>
          <p:cNvSpPr>
            <a:spLocks noGrp="1"/>
          </p:cNvSpPr>
          <p:nvPr>
            <p:ph type="sldNum" sz="quarter" idx="5"/>
          </p:nvPr>
        </p:nvSpPr>
        <p:spPr/>
        <p:txBody>
          <a:bodyPr/>
          <a:lstStyle/>
          <a:p>
            <a:fld id="{7804F66E-07DD-4E3B-A664-DD42382618F7}" type="slidenum">
              <a:rPr lang="fr-FR" smtClean="0"/>
              <a:t>2</a:t>
            </a:fld>
            <a:endParaRPr lang="fr-FR"/>
          </a:p>
        </p:txBody>
      </p:sp>
    </p:spTree>
    <p:extLst>
      <p:ext uri="{BB962C8B-B14F-4D97-AF65-F5344CB8AC3E}">
        <p14:creationId xmlns:p14="http://schemas.microsoft.com/office/powerpoint/2010/main" val="32950408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CF8BAF-4BC7-08E6-9FA9-935EB1EB9E7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03EA981-A7D1-6AFA-BF80-642310A5A7A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5F38122-D964-9B11-ABA7-FD2D383EB6D0}"/>
              </a:ext>
            </a:extLst>
          </p:cNvPr>
          <p:cNvSpPr>
            <a:spLocks noGrp="1"/>
          </p:cNvSpPr>
          <p:nvPr>
            <p:ph type="body" idx="1"/>
          </p:nvPr>
        </p:nvSpPr>
        <p:spPr/>
        <p:txBody>
          <a:bodyPr/>
          <a:lstStyle/>
          <a:p>
            <a:r>
              <a:rPr lang="fr-FR" b="1" dirty="0"/>
              <a:t>Découverte :</a:t>
            </a:r>
          </a:p>
          <a:p>
            <a:r>
              <a:rPr lang="fr-FR" dirty="0"/>
              <a:t>Connue depuis toujours (astre le plus brillant)</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Sur l’image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kern="1200" dirty="0">
                <a:solidFill>
                  <a:schemeClr val="tx1"/>
                </a:solidFill>
                <a:effectLst/>
                <a:latin typeface="+mn-lt"/>
                <a:ea typeface="+mn-ea"/>
                <a:cs typeface="+mn-cs"/>
              </a:rPr>
              <a:t>Les missions soviétiques </a:t>
            </a:r>
            <a:r>
              <a:rPr lang="fr-FR" sz="1200" b="0" i="0" kern="1200" dirty="0" err="1">
                <a:solidFill>
                  <a:schemeClr val="tx1"/>
                </a:solidFill>
                <a:effectLst/>
                <a:latin typeface="+mn-lt"/>
                <a:ea typeface="+mn-ea"/>
                <a:cs typeface="+mn-cs"/>
              </a:rPr>
              <a:t>Venera</a:t>
            </a:r>
            <a:r>
              <a:rPr lang="fr-FR" sz="1200" b="0" i="0" kern="1200" dirty="0">
                <a:solidFill>
                  <a:schemeClr val="tx1"/>
                </a:solidFill>
                <a:effectLst/>
                <a:latin typeface="+mn-lt"/>
                <a:ea typeface="+mn-ea"/>
                <a:cs typeface="+mn-cs"/>
              </a:rPr>
              <a:t> (1970-1985) furent les premières à atterrir sur une autre planète. Elles ne survécurent que quelques dizaines de minutes avant d'être écrasées et brûlées par l'atmosphère vénusienne — mais envoyèrent les premières photos de sa surface.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t>Question : </a:t>
            </a:r>
            <a:r>
              <a:rPr lang="fr-FR" sz="1200" b="0" dirty="0"/>
              <a:t>Que peut-on déduire des observations de Galilée </a:t>
            </a:r>
            <a:r>
              <a:rPr lang="fr-FR" sz="1200" dirty="0"/>
              <a:t>?</a:t>
            </a:r>
          </a:p>
          <a:p>
            <a:r>
              <a:rPr lang="fr-FR" sz="1200" b="0" i="0" kern="1200" dirty="0">
                <a:solidFill>
                  <a:schemeClr val="tx1"/>
                </a:solidFill>
                <a:effectLst/>
                <a:latin typeface="+mn-lt"/>
                <a:ea typeface="+mn-ea"/>
                <a:cs typeface="+mn-cs"/>
              </a:rPr>
              <a:t>En braquant sa lunette vers Vénus en 1610, </a:t>
            </a:r>
            <a:r>
              <a:rPr lang="fr-FR" sz="1200" b="1" i="0" kern="1200" dirty="0">
                <a:solidFill>
                  <a:schemeClr val="tx1"/>
                </a:solidFill>
                <a:effectLst/>
                <a:latin typeface="+mn-lt"/>
                <a:ea typeface="+mn-ea"/>
                <a:cs typeface="+mn-cs"/>
              </a:rPr>
              <a:t>Galilée observe que la planète présente des phases</a:t>
            </a:r>
            <a:r>
              <a:rPr lang="fr-FR" sz="1200" b="0" i="0" kern="1200" dirty="0">
                <a:solidFill>
                  <a:schemeClr val="tx1"/>
                </a:solidFill>
                <a:effectLst/>
                <a:latin typeface="+mn-lt"/>
                <a:ea typeface="+mn-ea"/>
                <a:cs typeface="+mn-cs"/>
              </a:rPr>
              <a:t> — comme la Lune — et que sa taille apparente varie considérablement. Ce fait est </a:t>
            </a:r>
            <a:r>
              <a:rPr lang="fr-FR" sz="1200" b="0" i="1" kern="1200" dirty="0">
                <a:solidFill>
                  <a:schemeClr val="tx1"/>
                </a:solidFill>
                <a:effectLst/>
                <a:latin typeface="+mn-lt"/>
                <a:ea typeface="+mn-ea"/>
                <a:cs typeface="+mn-cs"/>
              </a:rPr>
              <a:t>incompatible avec le modèle géocentrique de Ptolémée</a:t>
            </a:r>
            <a:r>
              <a:rPr lang="fr-FR" sz="1200" b="0" i="0" kern="1200" dirty="0">
                <a:solidFill>
                  <a:schemeClr val="tx1"/>
                </a:solidFill>
                <a:effectLst/>
                <a:latin typeface="+mn-lt"/>
                <a:ea typeface="+mn-ea"/>
                <a:cs typeface="+mn-cs"/>
              </a:rPr>
              <a:t>, où Vénus devrait toujours être entre la Terre et le Soleil. Les phases prouvent que Vénus orbite autour du Soleil, apportant la confirmation observationnelle directe du modèle héliocentrique de Copernic.</a:t>
            </a:r>
            <a:endParaRPr lang="fr-FR" dirty="0"/>
          </a:p>
        </p:txBody>
      </p:sp>
      <p:sp>
        <p:nvSpPr>
          <p:cNvPr id="4" name="Espace réservé du numéro de diapositive 3">
            <a:extLst>
              <a:ext uri="{FF2B5EF4-FFF2-40B4-BE49-F238E27FC236}">
                <a16:creationId xmlns:a16="http://schemas.microsoft.com/office/drawing/2014/main" id="{C72D48D8-427D-A692-E2DA-E7C2336A2AD5}"/>
              </a:ext>
            </a:extLst>
          </p:cNvPr>
          <p:cNvSpPr>
            <a:spLocks noGrp="1"/>
          </p:cNvSpPr>
          <p:nvPr>
            <p:ph type="sldNum" sz="quarter" idx="5"/>
          </p:nvPr>
        </p:nvSpPr>
        <p:spPr/>
        <p:txBody>
          <a:bodyPr/>
          <a:lstStyle/>
          <a:p>
            <a:fld id="{7804F66E-07DD-4E3B-A664-DD42382618F7}" type="slidenum">
              <a:rPr lang="fr-FR" smtClean="0"/>
              <a:t>3</a:t>
            </a:fld>
            <a:endParaRPr lang="fr-FR"/>
          </a:p>
        </p:txBody>
      </p:sp>
    </p:spTree>
    <p:extLst>
      <p:ext uri="{BB962C8B-B14F-4D97-AF65-F5344CB8AC3E}">
        <p14:creationId xmlns:p14="http://schemas.microsoft.com/office/powerpoint/2010/main" val="34693459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DDCBFA-3AFC-37ED-360A-A43963BB744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83B9BE7-A132-0762-0851-329C7E748A4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F8D29EA-74FE-DCC4-3037-D1CBB3381AB1}"/>
              </a:ext>
            </a:extLst>
          </p:cNvPr>
          <p:cNvSpPr>
            <a:spLocks noGrp="1"/>
          </p:cNvSpPr>
          <p:nvPr>
            <p:ph type="body" idx="1"/>
          </p:nvPr>
        </p:nvSpPr>
        <p:spPr/>
        <p:txBody>
          <a:bodyPr/>
          <a:lstStyle/>
          <a:p>
            <a:r>
              <a:rPr lang="fr-FR" b="1" dirty="0"/>
              <a:t>Découverte :</a:t>
            </a:r>
          </a:p>
          <a:p>
            <a:r>
              <a:rPr lang="fr-FR" dirty="0"/>
              <a:t>Connue depuis toujours</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Sur l’image :</a:t>
            </a:r>
          </a:p>
          <a:p>
            <a:r>
              <a:rPr lang="fr-FR" sz="1200" b="0" i="0" kern="1200" dirty="0">
                <a:solidFill>
                  <a:schemeClr val="tx1"/>
                </a:solidFill>
                <a:effectLst/>
                <a:latin typeface="+mn-lt"/>
                <a:ea typeface="+mn-ea"/>
                <a:cs typeface="+mn-cs"/>
              </a:rPr>
              <a:t>La "Pale Blue Dot" — La photo qui a changé notre regard (1990)</a:t>
            </a:r>
            <a:endParaRPr lang="fr-FR" dirty="0"/>
          </a:p>
          <a:p>
            <a:r>
              <a:rPr lang="fr-FR" sz="1200" b="0" i="0" kern="1200" dirty="0">
                <a:solidFill>
                  <a:schemeClr val="tx1"/>
                </a:solidFill>
                <a:effectLst/>
                <a:latin typeface="+mn-lt"/>
                <a:ea typeface="+mn-ea"/>
                <a:cs typeface="+mn-cs"/>
              </a:rPr>
              <a:t>Le 14 février 1990, à la demande de Carl Sagan, la sonde </a:t>
            </a:r>
            <a:r>
              <a:rPr lang="fr-FR" sz="1200" b="1" i="0" kern="1200" dirty="0">
                <a:solidFill>
                  <a:schemeClr val="tx1"/>
                </a:solidFill>
                <a:effectLst/>
                <a:latin typeface="+mn-lt"/>
                <a:ea typeface="+mn-ea"/>
                <a:cs typeface="+mn-cs"/>
              </a:rPr>
              <a:t>Voyager 1</a:t>
            </a:r>
            <a:r>
              <a:rPr lang="fr-FR" sz="1200" b="0" i="0" kern="1200" dirty="0">
                <a:solidFill>
                  <a:schemeClr val="tx1"/>
                </a:solidFill>
                <a:effectLst/>
                <a:latin typeface="+mn-lt"/>
                <a:ea typeface="+mn-ea"/>
                <a:cs typeface="+mn-cs"/>
              </a:rPr>
              <a:t> se retourne à 6 milliards de km du Soleil et photographie la Terre. Notre planète n'y apparaît que comme un </a:t>
            </a:r>
            <a:r>
              <a:rPr lang="fr-FR" sz="1200" b="1" i="0" kern="1200" dirty="0">
                <a:solidFill>
                  <a:schemeClr val="tx1"/>
                </a:solidFill>
                <a:effectLst/>
                <a:latin typeface="+mn-lt"/>
                <a:ea typeface="+mn-ea"/>
                <a:cs typeface="+mn-cs"/>
              </a:rPr>
              <a:t>point bleu pâle</a:t>
            </a:r>
            <a:r>
              <a:rPr lang="fr-FR" sz="1200" b="0" i="0" kern="1200" dirty="0">
                <a:solidFill>
                  <a:schemeClr val="tx1"/>
                </a:solidFill>
                <a:effectLst/>
                <a:latin typeface="+mn-lt"/>
                <a:ea typeface="+mn-ea"/>
                <a:cs typeface="+mn-cs"/>
              </a:rPr>
              <a:t> de 0,12 pixel. Cette image bouleversante invite à l'humilité cosmique et redéfinit notre perception de notre place dans l'univers.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t>Question : </a:t>
            </a:r>
            <a:r>
              <a:rPr lang="fr-FR" sz="1200" b="0" dirty="0"/>
              <a:t>Quand a-t-on mesuré pour la première fois la circonférence de la Terre? Environ -240.</a:t>
            </a:r>
            <a:endParaRPr lang="fr-FR" sz="1200" dirty="0"/>
          </a:p>
          <a:p>
            <a:r>
              <a:rPr lang="fr-FR" dirty="0"/>
              <a:t>Ératosthène a remarqué qu’à midi, le jour du solstice d’été, le Soleil était à la verticale à Syène (aucune ombre), alors qu’à Alexandrie un bâton projetait une ombre.</a:t>
            </a:r>
            <a:br>
              <a:rPr lang="fr-FR" dirty="0"/>
            </a:br>
            <a:r>
              <a:rPr lang="fr-FR" dirty="0"/>
              <a:t>En mesurant cet angle et en connaissant la distance entre les deux villes, il a utilisé une simple proportion géométrique pour calculer la circonférence de la Terre.</a:t>
            </a:r>
            <a:br>
              <a:rPr lang="fr-FR" dirty="0"/>
            </a:br>
            <a:r>
              <a:rPr lang="fr-FR" dirty="0"/>
              <a:t>Il a ainsi obtenu une valeur remarquablement proche de la réalité, démontrant que la Terre est sphérique et mesurable avec des moyens simples.</a:t>
            </a:r>
          </a:p>
        </p:txBody>
      </p:sp>
      <p:sp>
        <p:nvSpPr>
          <p:cNvPr id="4" name="Espace réservé du numéro de diapositive 3">
            <a:extLst>
              <a:ext uri="{FF2B5EF4-FFF2-40B4-BE49-F238E27FC236}">
                <a16:creationId xmlns:a16="http://schemas.microsoft.com/office/drawing/2014/main" id="{D935467D-80DB-D2EB-3C13-994057FA7F66}"/>
              </a:ext>
            </a:extLst>
          </p:cNvPr>
          <p:cNvSpPr>
            <a:spLocks noGrp="1"/>
          </p:cNvSpPr>
          <p:nvPr>
            <p:ph type="sldNum" sz="quarter" idx="5"/>
          </p:nvPr>
        </p:nvSpPr>
        <p:spPr/>
        <p:txBody>
          <a:bodyPr/>
          <a:lstStyle/>
          <a:p>
            <a:fld id="{7804F66E-07DD-4E3B-A664-DD42382618F7}" type="slidenum">
              <a:rPr lang="fr-FR" smtClean="0"/>
              <a:t>4</a:t>
            </a:fld>
            <a:endParaRPr lang="fr-FR"/>
          </a:p>
        </p:txBody>
      </p:sp>
    </p:spTree>
    <p:extLst>
      <p:ext uri="{BB962C8B-B14F-4D97-AF65-F5344CB8AC3E}">
        <p14:creationId xmlns:p14="http://schemas.microsoft.com/office/powerpoint/2010/main" val="2794112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26FD0A-CE3A-A1D1-6AA0-8C27475F2E2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64C73C5-2250-B264-9D78-1733EB3FE07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B9DF34C-970F-41F0-52A0-CF04BBD7384A}"/>
              </a:ext>
            </a:extLst>
          </p:cNvPr>
          <p:cNvSpPr>
            <a:spLocks noGrp="1"/>
          </p:cNvSpPr>
          <p:nvPr>
            <p:ph type="body" idx="1"/>
          </p:nvPr>
        </p:nvSpPr>
        <p:spPr/>
        <p:txBody>
          <a:bodyPr/>
          <a:lstStyle/>
          <a:p>
            <a:r>
              <a:rPr lang="fr-FR" dirty="0"/>
              <a:t>Connue depuis la préhistoire.</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t>Question : </a:t>
            </a:r>
            <a:r>
              <a:rPr lang="fr-FR" sz="1200" b="0" dirty="0"/>
              <a:t>Quels scientifiques ont publiés des découvertes incroyables entre 1609 et 1610?</a:t>
            </a:r>
            <a:endParaRPr lang="fr-FR" sz="1200" dirty="0"/>
          </a:p>
          <a:p>
            <a:r>
              <a:rPr lang="fr-FR" dirty="0"/>
              <a:t>Au début du XVIIᵉ siècle, en l’espace de quelques mois, Kepler révolutionne les mathématiques du ciel pendant que Galilée révolutionne son observation.</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Découverte :</a:t>
            </a:r>
          </a:p>
          <a:p>
            <a:r>
              <a:rPr lang="fr-FR" dirty="0"/>
              <a:t>Mars a joué un rôle central dans la compréhension des orbites planétaires. En analysant les observations extrêmement précises de Tycho Brahe, Johannes Kepler a constaté que l’orbite de Mars ne pouvait pas être un cercle parfait, contrairement à ce que l’on pensait depuis l’Antiquité. Après de nombreux essais, il a montré que Mars suit une </a:t>
            </a:r>
            <a:r>
              <a:rPr lang="fr-FR" b="1" dirty="0"/>
              <a:t>orbite elliptique</a:t>
            </a:r>
            <a:r>
              <a:rPr lang="fr-FR" dirty="0"/>
              <a:t>, avec le Soleil situé en l’un des foyers. Cette découverte a conduit à la première loi de Kepler et a marqué une rupture majeure dans l’histoire de l’astronomie.</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Sur l’image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kern="1200" dirty="0">
                <a:solidFill>
                  <a:schemeClr val="tx1"/>
                </a:solidFill>
                <a:effectLst/>
                <a:latin typeface="+mn-lt"/>
                <a:ea typeface="+mn-ea"/>
                <a:cs typeface="+mn-cs"/>
              </a:rPr>
              <a:t>Les mouvements rétrogrades de Mars dans le ciel conduisent à des explications farfelues en géocentrisme.</a:t>
            </a:r>
          </a:p>
          <a:p>
            <a:endParaRPr lang="fr-FR" dirty="0"/>
          </a:p>
        </p:txBody>
      </p:sp>
      <p:sp>
        <p:nvSpPr>
          <p:cNvPr id="4" name="Espace réservé du numéro de diapositive 3">
            <a:extLst>
              <a:ext uri="{FF2B5EF4-FFF2-40B4-BE49-F238E27FC236}">
                <a16:creationId xmlns:a16="http://schemas.microsoft.com/office/drawing/2014/main" id="{7A0ACDBD-CE33-C701-3505-21E01EA28B67}"/>
              </a:ext>
            </a:extLst>
          </p:cNvPr>
          <p:cNvSpPr>
            <a:spLocks noGrp="1"/>
          </p:cNvSpPr>
          <p:nvPr>
            <p:ph type="sldNum" sz="quarter" idx="5"/>
          </p:nvPr>
        </p:nvSpPr>
        <p:spPr/>
        <p:txBody>
          <a:bodyPr/>
          <a:lstStyle/>
          <a:p>
            <a:fld id="{7804F66E-07DD-4E3B-A664-DD42382618F7}" type="slidenum">
              <a:rPr lang="fr-FR" smtClean="0"/>
              <a:t>5</a:t>
            </a:fld>
            <a:endParaRPr lang="fr-FR"/>
          </a:p>
        </p:txBody>
      </p:sp>
    </p:spTree>
    <p:extLst>
      <p:ext uri="{BB962C8B-B14F-4D97-AF65-F5344CB8AC3E}">
        <p14:creationId xmlns:p14="http://schemas.microsoft.com/office/powerpoint/2010/main" val="11339477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BCA77-8559-94F5-181F-4FC823C0D13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D497B29-E9EC-703C-0043-27E232743B68}"/>
              </a:ext>
            </a:extLst>
          </p:cNvPr>
          <p:cNvSpPr>
            <a:spLocks noGrp="1" noRot="1" noChangeAspect="1"/>
          </p:cNvSpPr>
          <p:nvPr>
            <p:ph type="sldImg"/>
          </p:nvPr>
        </p:nvSpPr>
        <p:spPr/>
      </p:sp>
      <mc:AlternateContent xmlns:mc="http://schemas.openxmlformats.org/markup-compatibility/2006">
        <mc:Choice xmlns:a14="http://schemas.microsoft.com/office/drawing/2010/main" Requires="a14">
          <p:sp>
            <p:nvSpPr>
              <p:cNvPr id="3" name="Espace réservé des notes 2">
                <a:extLst>
                  <a:ext uri="{FF2B5EF4-FFF2-40B4-BE49-F238E27FC236}">
                    <a16:creationId xmlns:a16="http://schemas.microsoft.com/office/drawing/2014/main" id="{10AFBBF3-500F-345D-4D08-E27EE42A471A}"/>
                  </a:ext>
                </a:extLst>
              </p:cNvPr>
              <p:cNvSpPr>
                <a:spLocks noGrp="1"/>
              </p:cNvSpPr>
              <p:nvPr>
                <p:ph type="body" idx="1"/>
              </p:nvPr>
            </p:nvSpPr>
            <p:spPr/>
            <p:txBody>
              <a:bodyPr/>
              <a:lstStyle/>
              <a:p>
                <a:r>
                  <a:rPr lang="fr-FR" dirty="0"/>
                  <a:t>Connue depuis la préhistoire.</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t>Question : </a:t>
                </a:r>
                <a:r>
                  <a:rPr lang="fr-FR" dirty="0"/>
                  <a:t>Comment peser une planète… en l’observant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En observant le mouvement de la lune Io autour de Jupiter, il est possible de déterminer la masse de la planète. Io orbite à environ 421 000 km en 1,77 jour, et en appliquant les lois de la gravitation et de Johannes Kepler, on peut relier cette période et cette distance à la masse de Jupiter. Ce calcul permet d’obtenir une valeur d’environ </a:t>
                </a:r>
                <a14:m>
                  <m:oMath xmlns:m="http://schemas.openxmlformats.org/officeDocument/2006/math">
                    <m:r>
                      <a:rPr lang="fr-FR" sz="1200" kern="1200">
                        <a:solidFill>
                          <a:schemeClr val="tx1"/>
                        </a:solidFill>
                        <a:latin typeface="+mn-lt"/>
                        <a:ea typeface="+mn-ea"/>
                        <a:cs typeface="+mn-cs"/>
                      </a:rPr>
                      <m:t>1</m:t>
                    </m:r>
                    <m:r>
                      <a:rPr lang="fr-FR" sz="1200" kern="1200">
                        <a:solidFill>
                          <a:schemeClr val="tx1"/>
                        </a:solidFill>
                        <a:latin typeface="+mn-lt"/>
                        <a:ea typeface="+mn-ea"/>
                        <a:cs typeface="+mn-cs"/>
                      </a:rPr>
                      <m:t>,</m:t>
                    </m:r>
                    <m:r>
                      <a:rPr lang="fr-FR" sz="1200" kern="1200">
                        <a:solidFill>
                          <a:schemeClr val="tx1"/>
                        </a:solidFill>
                        <a:latin typeface="+mn-lt"/>
                        <a:ea typeface="+mn-ea"/>
                        <a:cs typeface="+mn-cs"/>
                      </a:rPr>
                      <m:t>9</m:t>
                    </m:r>
                    <m:r>
                      <a:rPr lang="fr-FR" sz="1200" i="0" kern="1200">
                        <a:solidFill>
                          <a:schemeClr val="tx1"/>
                        </a:solidFill>
                        <a:latin typeface="+mn-lt"/>
                        <a:ea typeface="+mn-ea"/>
                        <a:cs typeface="+mn-cs"/>
                      </a:rPr>
                      <m:t>×</m:t>
                    </m:r>
                    <m:sSup>
                      <m:sSupPr>
                        <m:ctrlPr>
                          <a:rPr lang="ar-AE" sz="1200" i="1" kern="1200">
                            <a:solidFill>
                              <a:schemeClr val="tx1"/>
                            </a:solidFill>
                            <a:latin typeface="+mn-lt"/>
                            <a:ea typeface="+mn-ea"/>
                            <a:cs typeface="+mn-cs"/>
                          </a:rPr>
                        </m:ctrlPr>
                      </m:sSupPr>
                      <m:e>
                        <m:r>
                          <a:rPr lang="ar-AE" sz="1200" i="0" kern="1200">
                            <a:solidFill>
                              <a:schemeClr val="tx1"/>
                            </a:solidFill>
                            <a:latin typeface="+mn-lt"/>
                            <a:ea typeface="+mn-ea"/>
                            <a:cs typeface="+mn-cs"/>
                          </a:rPr>
                          <m:t>10</m:t>
                        </m:r>
                      </m:e>
                      <m:sup>
                        <m:r>
                          <a:rPr lang="ar-AE" sz="1200" i="0" kern="1200">
                            <a:solidFill>
                              <a:schemeClr val="tx1"/>
                            </a:solidFill>
                            <a:latin typeface="+mn-lt"/>
                            <a:ea typeface="+mn-ea"/>
                            <a:cs typeface="+mn-cs"/>
                          </a:rPr>
                          <m:t>27</m:t>
                        </m:r>
                      </m:sup>
                    </m:sSup>
                  </m:oMath>
                </a14:m>
                <a:r>
                  <a:rPr lang="fr-FR" dirty="0"/>
                  <a:t>kg, simplement à partir d’observations depuis la Terre.</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Découverte :</a:t>
                </a:r>
              </a:p>
              <a:p>
                <a:r>
                  <a:rPr lang="fr-FR" sz="1200" b="0" i="0" kern="1200" dirty="0">
                    <a:solidFill>
                      <a:schemeClr val="tx1"/>
                    </a:solidFill>
                    <a:effectLst/>
                    <a:latin typeface="+mn-lt"/>
                    <a:ea typeface="+mn-ea"/>
                    <a:cs typeface="+mn-cs"/>
                  </a:rPr>
                  <a:t>En janvier 1610, Galilée observe quatre points lumineux se déplaçant autour de Jupiter. En quelques nuits, il comprend que ce sont des </a:t>
                </a:r>
                <a:r>
                  <a:rPr lang="fr-FR" sz="1200" b="1" i="0" kern="1200" dirty="0">
                    <a:solidFill>
                      <a:schemeClr val="tx1"/>
                    </a:solidFill>
                    <a:effectLst/>
                    <a:latin typeface="+mn-lt"/>
                    <a:ea typeface="+mn-ea"/>
                    <a:cs typeface="+mn-cs"/>
                  </a:rPr>
                  <a:t>lunes en orbite autour de Jupiter</a:t>
                </a:r>
                <a:r>
                  <a:rPr lang="fr-FR" sz="1200" b="0" i="0" kern="1200" dirty="0">
                    <a:solidFill>
                      <a:schemeClr val="tx1"/>
                    </a:solidFill>
                    <a:effectLst/>
                    <a:latin typeface="+mn-lt"/>
                    <a:ea typeface="+mn-ea"/>
                    <a:cs typeface="+mn-cs"/>
                  </a:rPr>
                  <a:t> — et non de la Terre. C'est la </a:t>
                </a:r>
                <a:r>
                  <a:rPr lang="fr-FR" sz="1200" b="1" i="0" kern="1200" dirty="0">
                    <a:solidFill>
                      <a:schemeClr val="tx1"/>
                    </a:solidFill>
                    <a:effectLst/>
                    <a:latin typeface="+mn-lt"/>
                    <a:ea typeface="+mn-ea"/>
                    <a:cs typeface="+mn-cs"/>
                  </a:rPr>
                  <a:t>première preuve directe que des corps célestes peuvent orbiter autre chose que la Terre</a:t>
                </a:r>
                <a:r>
                  <a:rPr lang="fr-FR" sz="1200" b="0" i="0" kern="1200" dirty="0">
                    <a:solidFill>
                      <a:schemeClr val="tx1"/>
                    </a:solidFill>
                    <a:effectLst/>
                    <a:latin typeface="+mn-lt"/>
                    <a:ea typeface="+mn-ea"/>
                    <a:cs typeface="+mn-cs"/>
                  </a:rPr>
                  <a:t>. Io, Europe, Ganymède et Callisto ont brisé le dogme aristotélicien. Aujourd'hui, Europe est l'un des meilleurs candidats à la vie extraterrestre, avec son océan liquide sous sa croûte de glace.</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Sur l’image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kern="1200" dirty="0">
                    <a:solidFill>
                      <a:schemeClr val="tx1"/>
                    </a:solidFill>
                    <a:effectLst/>
                    <a:latin typeface="+mn-lt"/>
                    <a:ea typeface="+mn-ea"/>
                    <a:cs typeface="+mn-cs"/>
                  </a:rPr>
                  <a:t>En 1994, la comète </a:t>
                </a:r>
                <a:r>
                  <a:rPr lang="fr-FR" sz="1200" b="0" i="0" kern="1200" dirty="0" err="1">
                    <a:solidFill>
                      <a:schemeClr val="tx1"/>
                    </a:solidFill>
                    <a:effectLst/>
                    <a:latin typeface="+mn-lt"/>
                    <a:ea typeface="+mn-ea"/>
                    <a:cs typeface="+mn-cs"/>
                  </a:rPr>
                  <a:t>Shoemaker</a:t>
                </a:r>
                <a:r>
                  <a:rPr lang="fr-FR" sz="1200" b="0" i="0" kern="1200" dirty="0">
                    <a:solidFill>
                      <a:schemeClr val="tx1"/>
                    </a:solidFill>
                    <a:effectLst/>
                    <a:latin typeface="+mn-lt"/>
                    <a:ea typeface="+mn-ea"/>
                    <a:cs typeface="+mn-cs"/>
                  </a:rPr>
                  <a:t>-Levy 9 s'écrase sur Jupiter en 21 fragments, créant des impacts visibles de la Terre. Cet événement confirme le rôle de "bouclier gravitationnel" de Jupiter : elle attire et dévie une grande partie des astéroïdes et comètes qui pourraient menacer la Terre intérieure.</a:t>
                </a:r>
                <a:endParaRPr lang="fr-FR" dirty="0"/>
              </a:p>
            </p:txBody>
          </p:sp>
        </mc:Choice>
        <mc:Fallback>
          <p:sp>
            <p:nvSpPr>
              <p:cNvPr id="3" name="Espace réservé des notes 2">
                <a:extLst>
                  <a:ext uri="{FF2B5EF4-FFF2-40B4-BE49-F238E27FC236}">
                    <a16:creationId xmlns:a16="http://schemas.microsoft.com/office/drawing/2014/main" id="{10AFBBF3-500F-345D-4D08-E27EE42A471A}"/>
                  </a:ext>
                </a:extLst>
              </p:cNvPr>
              <p:cNvSpPr>
                <a:spLocks noGrp="1"/>
              </p:cNvSpPr>
              <p:nvPr>
                <p:ph type="body" idx="1"/>
              </p:nvPr>
            </p:nvSpPr>
            <p:spPr/>
            <p:txBody>
              <a:bodyPr/>
              <a:lstStyle/>
              <a:p>
                <a:r>
                  <a:rPr lang="fr-FR" dirty="0"/>
                  <a:t>Connue depuis la préhistoire.</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t>Question : </a:t>
                </a:r>
                <a:r>
                  <a:rPr lang="fr-FR" dirty="0"/>
                  <a:t>Comment peser une planète… en l’observant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En observant le mouvement de la lune Io autour de Jupiter, il est possible de déterminer la masse de la planète. Io orbite à environ 421 000 km en 1,77 jour, et en appliquant les lois de la gravitation et de Johannes Kepler, on peut relier cette période et cette distance à la masse de Jupiter. Ce calcul permet d’obtenir une valeur d’environ </a:t>
                </a:r>
                <a:r>
                  <a:rPr lang="fr-FR" sz="1200" i="0" kern="1200">
                    <a:solidFill>
                      <a:schemeClr val="tx1"/>
                    </a:solidFill>
                    <a:latin typeface="+mn-lt"/>
                    <a:ea typeface="+mn-ea"/>
                    <a:cs typeface="+mn-cs"/>
                  </a:rPr>
                  <a:t>1,9×</a:t>
                </a:r>
                <a:r>
                  <a:rPr lang="ar-AE" sz="1200" i="0" kern="1200">
                    <a:solidFill>
                      <a:schemeClr val="tx1"/>
                    </a:solidFill>
                    <a:latin typeface="+mn-lt"/>
                    <a:ea typeface="+mn-ea"/>
                    <a:cs typeface="+mn-cs"/>
                  </a:rPr>
                  <a:t>10^27</a:t>
                </a:r>
                <a:r>
                  <a:rPr lang="fr-FR" dirty="0"/>
                  <a:t>kg, simplement à partir d’observations depuis la Terre.</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Découverte :</a:t>
                </a:r>
              </a:p>
              <a:p>
                <a:r>
                  <a:rPr lang="fr-FR" sz="1200" b="0" i="0" kern="1200" dirty="0">
                    <a:solidFill>
                      <a:schemeClr val="tx1"/>
                    </a:solidFill>
                    <a:effectLst/>
                    <a:latin typeface="+mn-lt"/>
                    <a:ea typeface="+mn-ea"/>
                    <a:cs typeface="+mn-cs"/>
                  </a:rPr>
                  <a:t>En janvier 1610, Galilée observe quatre points lumineux se déplaçant autour de Jupiter. En quelques nuits, il comprend que ce sont des </a:t>
                </a:r>
                <a:r>
                  <a:rPr lang="fr-FR" sz="1200" b="1" i="0" kern="1200" dirty="0">
                    <a:solidFill>
                      <a:schemeClr val="tx1"/>
                    </a:solidFill>
                    <a:effectLst/>
                    <a:latin typeface="+mn-lt"/>
                    <a:ea typeface="+mn-ea"/>
                    <a:cs typeface="+mn-cs"/>
                  </a:rPr>
                  <a:t>lunes en orbite autour de Jupiter</a:t>
                </a:r>
                <a:r>
                  <a:rPr lang="fr-FR" sz="1200" b="0" i="0" kern="1200" dirty="0">
                    <a:solidFill>
                      <a:schemeClr val="tx1"/>
                    </a:solidFill>
                    <a:effectLst/>
                    <a:latin typeface="+mn-lt"/>
                    <a:ea typeface="+mn-ea"/>
                    <a:cs typeface="+mn-cs"/>
                  </a:rPr>
                  <a:t> — et non de la Terre. C'est la </a:t>
                </a:r>
                <a:r>
                  <a:rPr lang="fr-FR" sz="1200" b="1" i="0" kern="1200" dirty="0">
                    <a:solidFill>
                      <a:schemeClr val="tx1"/>
                    </a:solidFill>
                    <a:effectLst/>
                    <a:latin typeface="+mn-lt"/>
                    <a:ea typeface="+mn-ea"/>
                    <a:cs typeface="+mn-cs"/>
                  </a:rPr>
                  <a:t>première preuve directe que des corps célestes peuvent orbiter autre chose que la Terre</a:t>
                </a:r>
                <a:r>
                  <a:rPr lang="fr-FR" sz="1200" b="0" i="0" kern="1200" dirty="0">
                    <a:solidFill>
                      <a:schemeClr val="tx1"/>
                    </a:solidFill>
                    <a:effectLst/>
                    <a:latin typeface="+mn-lt"/>
                    <a:ea typeface="+mn-ea"/>
                    <a:cs typeface="+mn-cs"/>
                  </a:rPr>
                  <a:t>. Io, Europe, Ganymède et Callisto ont brisé le dogme aristotélicien. Aujourd'hui, Europe est l'un des meilleurs candidats à la vie extraterrestre, avec son océan liquide sous sa croûte de glace.</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Sur l’image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kern="1200" dirty="0">
                    <a:solidFill>
                      <a:schemeClr val="tx1"/>
                    </a:solidFill>
                    <a:effectLst/>
                    <a:latin typeface="+mn-lt"/>
                    <a:ea typeface="+mn-ea"/>
                    <a:cs typeface="+mn-cs"/>
                  </a:rPr>
                  <a:t>En 1994, la comète </a:t>
                </a:r>
                <a:r>
                  <a:rPr lang="fr-FR" sz="1200" b="0" i="0" kern="1200" dirty="0" err="1">
                    <a:solidFill>
                      <a:schemeClr val="tx1"/>
                    </a:solidFill>
                    <a:effectLst/>
                    <a:latin typeface="+mn-lt"/>
                    <a:ea typeface="+mn-ea"/>
                    <a:cs typeface="+mn-cs"/>
                  </a:rPr>
                  <a:t>Shoemaker</a:t>
                </a:r>
                <a:r>
                  <a:rPr lang="fr-FR" sz="1200" b="0" i="0" kern="1200" dirty="0">
                    <a:solidFill>
                      <a:schemeClr val="tx1"/>
                    </a:solidFill>
                    <a:effectLst/>
                    <a:latin typeface="+mn-lt"/>
                    <a:ea typeface="+mn-ea"/>
                    <a:cs typeface="+mn-cs"/>
                  </a:rPr>
                  <a:t>-Levy 9 s'écrase sur Jupiter en 21 fragments, créant des impacts visibles de la Terre. Cet événement confirme le rôle de "bouclier gravitationnel" de Jupiter : elle attire et dévie une grande partie des astéroïdes et comètes qui pourraient menacer la Terre intérieure.</a:t>
                </a:r>
                <a:endParaRPr lang="fr-FR" dirty="0"/>
              </a:p>
            </p:txBody>
          </p:sp>
        </mc:Fallback>
      </mc:AlternateContent>
      <p:sp>
        <p:nvSpPr>
          <p:cNvPr id="4" name="Espace réservé du numéro de diapositive 3">
            <a:extLst>
              <a:ext uri="{FF2B5EF4-FFF2-40B4-BE49-F238E27FC236}">
                <a16:creationId xmlns:a16="http://schemas.microsoft.com/office/drawing/2014/main" id="{F1A58618-DE46-1362-A78C-EDE9FEEE62CB}"/>
              </a:ext>
            </a:extLst>
          </p:cNvPr>
          <p:cNvSpPr>
            <a:spLocks noGrp="1"/>
          </p:cNvSpPr>
          <p:nvPr>
            <p:ph type="sldNum" sz="quarter" idx="5"/>
          </p:nvPr>
        </p:nvSpPr>
        <p:spPr/>
        <p:txBody>
          <a:bodyPr/>
          <a:lstStyle/>
          <a:p>
            <a:fld id="{7804F66E-07DD-4E3B-A664-DD42382618F7}" type="slidenum">
              <a:rPr lang="fr-FR" smtClean="0"/>
              <a:t>6</a:t>
            </a:fld>
            <a:endParaRPr lang="fr-FR"/>
          </a:p>
        </p:txBody>
      </p:sp>
    </p:spTree>
    <p:extLst>
      <p:ext uri="{BB962C8B-B14F-4D97-AF65-F5344CB8AC3E}">
        <p14:creationId xmlns:p14="http://schemas.microsoft.com/office/powerpoint/2010/main" val="30685665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5998E-8C13-FD63-C6CF-ADFBFFDD88C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5E346FA-C2D8-F46A-A335-AE9BBA3E722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D810754-443B-2F53-51C1-031AA3F8F3D0}"/>
              </a:ext>
            </a:extLst>
          </p:cNvPr>
          <p:cNvSpPr>
            <a:spLocks noGrp="1"/>
          </p:cNvSpPr>
          <p:nvPr>
            <p:ph type="body" idx="1"/>
          </p:nvPr>
        </p:nvSpPr>
        <p:spPr/>
        <p:txBody>
          <a:bodyPr/>
          <a:lstStyle/>
          <a:p>
            <a:r>
              <a:rPr lang="fr-FR" dirty="0"/>
              <a:t>Connue depuis la préhistoire.</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t>Anecdote : </a:t>
            </a:r>
            <a:r>
              <a:rPr lang="fr-FR" sz="1200" b="0" dirty="0"/>
              <a:t>L</a:t>
            </a:r>
            <a:r>
              <a:rPr lang="fr-FR" dirty="0"/>
              <a:t>es anneaux de Saturne ont longtemps été un mystère : on pensait qu’il s’agissait d’un disque solide. Au XIXe siècle, James </a:t>
            </a:r>
            <a:r>
              <a:rPr lang="fr-FR" dirty="0" err="1"/>
              <a:t>Clerk</a:t>
            </a:r>
            <a:r>
              <a:rPr lang="fr-FR" dirty="0"/>
              <a:t> Maxwell démontre qu’un tel anneau serait instable et ne pourrait pas exister. On comprend alors que les anneaux sont en réalité constitués de milliards de particules en orbite, révélant une structure dynamique invisible à l’œil nu.</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Découverte : </a:t>
            </a:r>
            <a:r>
              <a:rPr lang="fr-FR" b="0" dirty="0"/>
              <a:t>Huygens résout l’énigme des oreilles en 1659</a:t>
            </a:r>
          </a:p>
          <a:p>
            <a:r>
              <a:rPr lang="fr-FR" sz="1200" b="0" i="0" kern="1200" dirty="0">
                <a:solidFill>
                  <a:schemeClr val="tx1"/>
                </a:solidFill>
                <a:effectLst/>
                <a:latin typeface="+mn-lt"/>
                <a:ea typeface="+mn-ea"/>
                <a:cs typeface="+mn-cs"/>
              </a:rPr>
              <a:t>En 1610, Galilée observe Saturne et note qu'elle semble avoir deux "oreilles« . Il croit voir deux petites planètes flanquant Saturne. En 1659, </a:t>
            </a:r>
            <a:r>
              <a:rPr lang="fr-FR" sz="1200" b="1" i="0" kern="1200" dirty="0">
                <a:solidFill>
                  <a:schemeClr val="tx1"/>
                </a:solidFill>
                <a:effectLst/>
                <a:latin typeface="+mn-lt"/>
                <a:ea typeface="+mn-ea"/>
                <a:cs typeface="+mn-cs"/>
              </a:rPr>
              <a:t>Christiaan Huygens</a:t>
            </a:r>
            <a:r>
              <a:rPr lang="fr-FR" sz="1200" b="0" i="0" kern="1200" dirty="0">
                <a:solidFill>
                  <a:schemeClr val="tx1"/>
                </a:solidFill>
                <a:effectLst/>
                <a:latin typeface="+mn-lt"/>
                <a:ea typeface="+mn-ea"/>
                <a:cs typeface="+mn-cs"/>
              </a:rPr>
              <a:t>, avec un meilleur télescope, comprend enfin que Saturne est entourée d'un </a:t>
            </a:r>
            <a:r>
              <a:rPr lang="fr-FR" sz="1200" b="1" i="0" kern="1200" dirty="0">
                <a:solidFill>
                  <a:schemeClr val="tx1"/>
                </a:solidFill>
                <a:effectLst/>
                <a:latin typeface="+mn-lt"/>
                <a:ea typeface="+mn-ea"/>
                <a:cs typeface="+mn-cs"/>
              </a:rPr>
              <a:t>anneau plat incliné</a:t>
            </a:r>
            <a:r>
              <a:rPr lang="fr-FR" sz="1200" b="0" i="0" kern="1200" dirty="0">
                <a:solidFill>
                  <a:schemeClr val="tx1"/>
                </a:solidFill>
                <a:effectLst/>
                <a:latin typeface="+mn-lt"/>
                <a:ea typeface="+mn-ea"/>
                <a:cs typeface="+mn-cs"/>
              </a:rPr>
              <a:t> — une structure sans précédent dans l'univers connu. Il découvre aussi Titan. En 1675, </a:t>
            </a:r>
            <a:r>
              <a:rPr lang="fr-FR" sz="1200" b="1" i="0" kern="1200" dirty="0">
                <a:solidFill>
                  <a:schemeClr val="tx1"/>
                </a:solidFill>
                <a:effectLst/>
                <a:latin typeface="+mn-lt"/>
                <a:ea typeface="+mn-ea"/>
                <a:cs typeface="+mn-cs"/>
              </a:rPr>
              <a:t>Cassini</a:t>
            </a:r>
            <a:r>
              <a:rPr lang="fr-FR" sz="1200" b="0" i="0" kern="1200" dirty="0">
                <a:solidFill>
                  <a:schemeClr val="tx1"/>
                </a:solidFill>
                <a:effectLst/>
                <a:latin typeface="+mn-lt"/>
                <a:ea typeface="+mn-ea"/>
                <a:cs typeface="+mn-cs"/>
              </a:rPr>
              <a:t> identifie la division qui porte son nom dans les anneaux.</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Sur l’image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kern="1200" dirty="0">
                <a:solidFill>
                  <a:schemeClr val="tx1"/>
                </a:solidFill>
                <a:effectLst/>
                <a:latin typeface="+mn-lt"/>
                <a:ea typeface="+mn-ea"/>
                <a:cs typeface="+mn-cs"/>
              </a:rPr>
              <a:t>En 1994, la comète </a:t>
            </a:r>
            <a:r>
              <a:rPr lang="fr-FR" sz="1200" b="0" i="0" kern="1200" dirty="0" err="1">
                <a:solidFill>
                  <a:schemeClr val="tx1"/>
                </a:solidFill>
                <a:effectLst/>
                <a:latin typeface="+mn-lt"/>
                <a:ea typeface="+mn-ea"/>
                <a:cs typeface="+mn-cs"/>
              </a:rPr>
              <a:t>Shoemaker</a:t>
            </a:r>
            <a:r>
              <a:rPr lang="fr-FR" sz="1200" b="0" i="0" kern="1200" dirty="0">
                <a:solidFill>
                  <a:schemeClr val="tx1"/>
                </a:solidFill>
                <a:effectLst/>
                <a:latin typeface="+mn-lt"/>
                <a:ea typeface="+mn-ea"/>
                <a:cs typeface="+mn-cs"/>
              </a:rPr>
              <a:t>-Levy 9 s'écrase sur Jupiter en 21 fragments, créant des impacts visibles de la Terre. Cet événement confirme le rôle de "bouclier gravitationnel" de Jupiter : elle attire et dévie une grande partie des astéroïdes et comètes qui pourraient menacer la Terre intérieure.</a:t>
            </a:r>
            <a:endParaRPr lang="fr-FR" dirty="0"/>
          </a:p>
        </p:txBody>
      </p:sp>
      <p:sp>
        <p:nvSpPr>
          <p:cNvPr id="4" name="Espace réservé du numéro de diapositive 3">
            <a:extLst>
              <a:ext uri="{FF2B5EF4-FFF2-40B4-BE49-F238E27FC236}">
                <a16:creationId xmlns:a16="http://schemas.microsoft.com/office/drawing/2014/main" id="{5042937A-1C3D-F963-0B08-7C8980FE21E2}"/>
              </a:ext>
            </a:extLst>
          </p:cNvPr>
          <p:cNvSpPr>
            <a:spLocks noGrp="1"/>
          </p:cNvSpPr>
          <p:nvPr>
            <p:ph type="sldNum" sz="quarter" idx="5"/>
          </p:nvPr>
        </p:nvSpPr>
        <p:spPr/>
        <p:txBody>
          <a:bodyPr/>
          <a:lstStyle/>
          <a:p>
            <a:fld id="{7804F66E-07DD-4E3B-A664-DD42382618F7}" type="slidenum">
              <a:rPr lang="fr-FR" smtClean="0"/>
              <a:t>7</a:t>
            </a:fld>
            <a:endParaRPr lang="fr-FR"/>
          </a:p>
        </p:txBody>
      </p:sp>
    </p:spTree>
    <p:extLst>
      <p:ext uri="{BB962C8B-B14F-4D97-AF65-F5344CB8AC3E}">
        <p14:creationId xmlns:p14="http://schemas.microsoft.com/office/powerpoint/2010/main" val="14207140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2610EA-AB27-2879-695E-D2D540F5BE8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8ABFFCB-797C-3407-2679-1F2CFB78F7F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A5DF699-5094-040D-7C0A-9DA10E8E0A19}"/>
              </a:ext>
            </a:extLst>
          </p:cNvPr>
          <p:cNvSpPr>
            <a:spLocks noGrp="1"/>
          </p:cNvSpPr>
          <p:nvPr>
            <p:ph type="body" idx="1"/>
          </p:nvPr>
        </p:nvSpPr>
        <p:spPr/>
        <p:txBody>
          <a:bodyPr/>
          <a:lstStyle/>
          <a:p>
            <a:r>
              <a:rPr lang="fr-FR" dirty="0"/>
              <a:t>EN 1781, Planète découverte à l’aire moderne par William </a:t>
            </a:r>
            <a:r>
              <a:rPr lang="fr-FR" dirty="0" err="1"/>
              <a:t>Hershel</a:t>
            </a:r>
            <a:r>
              <a:rPr lang="fr-FR" dirty="0"/>
              <a:t>.</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t>Anecdote : </a:t>
            </a:r>
            <a:r>
              <a:rPr lang="fr-FR" sz="1200" b="0" dirty="0"/>
              <a:t>William Herschel est un musicien anglais pratiquant l'astronomie en amateur[4]. N'ayant pas les moyens financiers d'acheter un télescope, il polit lui-même un miroir pour construire le sien.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Découverte : </a:t>
            </a:r>
            <a:r>
              <a:rPr lang="fr-FR" dirty="0"/>
              <a:t>En 1781, William Herschel observe une petite tache dans le ciel qui, contrairement aux étoiles, apparaît comme un </a:t>
            </a:r>
            <a:r>
              <a:rPr lang="fr-FR" b="1" dirty="0"/>
              <a:t>disque</a:t>
            </a:r>
            <a:r>
              <a:rPr lang="fr-FR" dirty="0"/>
              <a:t> lorsqu’il augmente le grossissement de son télescope, signe qu’il ne s’agit pas d’un astre lointain. En suivant sa position sur plusieurs nuits, il constate que l’objet </a:t>
            </a:r>
            <a:r>
              <a:rPr lang="fr-FR" b="1" dirty="0"/>
              <a:t>se déplace</a:t>
            </a:r>
            <a:r>
              <a:rPr lang="fr-FR" dirty="0"/>
              <a:t>, et pense d’abord avoir découvert une comète. Mais grâce aux calculs de son orbite par d’autres astronomes, notamment Anders Johan </a:t>
            </a:r>
            <a:r>
              <a:rPr lang="fr-FR" dirty="0" err="1"/>
              <a:t>Lexell</a:t>
            </a:r>
            <a:r>
              <a:rPr lang="fr-FR" dirty="0"/>
              <a:t>, on montre que sa trajectoire est </a:t>
            </a:r>
            <a:r>
              <a:rPr lang="fr-FR" b="1" dirty="0"/>
              <a:t>quasi circulaire</a:t>
            </a:r>
            <a:r>
              <a:rPr lang="fr-FR" dirty="0"/>
              <a:t>, incompatible avec une comète, ce qui conduit à reconnaître une nouvelle planète : Uranus, la première découverte au télescope.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Sur l’image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n 1986, la sonde Voyager 2 survole Uranus et révèle un monde très différent de ce que l’on imaginait : une planète presque uniforme, sans grands détails visibles, mais surtout </a:t>
            </a:r>
            <a:r>
              <a:rPr lang="fr-FR" b="1" dirty="0"/>
              <a:t>inclinée de près de 98°</a:t>
            </a:r>
            <a:r>
              <a:rPr lang="fr-FR" dirty="0"/>
              <a:t>, comme couchée sur son orbite. Cette observation montre que les modèles théoriques doivent intégrer des événements violents, comme une possible collision géante ayant basculé la planète.</a:t>
            </a:r>
          </a:p>
        </p:txBody>
      </p:sp>
      <p:sp>
        <p:nvSpPr>
          <p:cNvPr id="4" name="Espace réservé du numéro de diapositive 3">
            <a:extLst>
              <a:ext uri="{FF2B5EF4-FFF2-40B4-BE49-F238E27FC236}">
                <a16:creationId xmlns:a16="http://schemas.microsoft.com/office/drawing/2014/main" id="{5A1B8238-20F3-B49D-8C5C-B2F607B9B4FE}"/>
              </a:ext>
            </a:extLst>
          </p:cNvPr>
          <p:cNvSpPr>
            <a:spLocks noGrp="1"/>
          </p:cNvSpPr>
          <p:nvPr>
            <p:ph type="sldNum" sz="quarter" idx="5"/>
          </p:nvPr>
        </p:nvSpPr>
        <p:spPr/>
        <p:txBody>
          <a:bodyPr/>
          <a:lstStyle/>
          <a:p>
            <a:fld id="{7804F66E-07DD-4E3B-A664-DD42382618F7}" type="slidenum">
              <a:rPr lang="fr-FR" smtClean="0"/>
              <a:t>8</a:t>
            </a:fld>
            <a:endParaRPr lang="fr-FR"/>
          </a:p>
        </p:txBody>
      </p:sp>
    </p:spTree>
    <p:extLst>
      <p:ext uri="{BB962C8B-B14F-4D97-AF65-F5344CB8AC3E}">
        <p14:creationId xmlns:p14="http://schemas.microsoft.com/office/powerpoint/2010/main" val="19051216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6AE41-02D9-D838-C90F-E0E992BA1E8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DA8E087-5E2B-C07C-B2D1-69C7D5F89F4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66CA053-B155-707D-6AB7-141ACC21D903}"/>
              </a:ext>
            </a:extLst>
          </p:cNvPr>
          <p:cNvSpPr>
            <a:spLocks noGrp="1"/>
          </p:cNvSpPr>
          <p:nvPr>
            <p:ph type="body" idx="1"/>
          </p:nvPr>
        </p:nvSpPr>
        <p:spPr/>
        <p:txBody>
          <a:bodyPr/>
          <a:lstStyle/>
          <a:p>
            <a:r>
              <a:rPr lang="fr-FR" dirty="0"/>
              <a:t>Découverte par le calcul de Le Verrier en 1846</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t>Anecdote : </a:t>
            </a:r>
            <a:r>
              <a:rPr lang="fr-FR" sz="1200" b="0" dirty="0"/>
              <a:t>Le 23 septembre 1846, Galle reçoit par lettre la position de la planète. Il découvre Neptune le soir même, en pointant son télescope à l'endroit indiqué ; elle se trouve alors à seulement un degré de l'emplacement calculé par Le Verrier. Il l'observe à nouveau le lendemain, pour vérifier si l'astre a bien bougé, avant de confirmer qu'il s'agit bien de la planète recherchée.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Découverte : </a:t>
            </a:r>
            <a:r>
              <a:rPr lang="fr-FR" sz="1200" b="0" i="0" kern="1200" dirty="0">
                <a:solidFill>
                  <a:schemeClr val="tx1"/>
                </a:solidFill>
                <a:effectLst/>
                <a:latin typeface="+mn-lt"/>
                <a:ea typeface="+mn-ea"/>
                <a:cs typeface="+mn-cs"/>
              </a:rPr>
              <a:t>Le Verrier est resté célèbre pour avoir permis la découverte de Neptune par le calcul avant même qu’on ne la voie. En étudiant l’orbite d’Uranus, il remarque qu’elle ne suit pas exactement la trajectoire prévue : il en déduit qu’une planète inconnue doit la perturber gravitationnellement. Son idée mathématique est de résoudre un problème inverse : au lieu de calculer l’effet d’une planète connue, il part des petites anomalies observées sur Uranus pour retrouver la position, la distance et la masse approximative de la planète responsable. C’est l’un des plus grands triomphes du calcul dans l’histoire des sciences.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Sur l’image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Il commence par </a:t>
            </a:r>
            <a:r>
              <a:rPr lang="fr-FR" b="1" dirty="0">
                <a:effectLst/>
              </a:rPr>
              <a:t>exploiter habilement le contexte du problème</a:t>
            </a:r>
            <a:r>
              <a:rPr lang="fr-FR" dirty="0"/>
              <a:t>: si les trois grosses planètes (Jupiter, Saturne, Uranus) agissent de façon sensible sur les quatre petites (Mercure, Vénus, Terre, Mars), la contribution inverse est tout à fait négligeable. Ce qui lui permet de scinder le système 7 x7 en un système 3 x 3 (comme si on supprimait les petites planètes pour étudier seulement le système des trois grosses) puis un système 4 x 4. Les valeurs effectives des coefficients données dans l’article confirment cette idée: ils sont suffisamment petits pour les remplacer par des zéros sans altérer fortement les résultats. La matrice 4 x 4 restante n'a cependant rien d'un gentil exercice de mathématiques où les coefficients sont des entiers entre -10 et +10, qu'on en juge! À ce stade, on n’est plus dans un exercice scolaire : les coefficients sont des nombres décimaux très précis, et le calcul devient extrêmement lourd, au point que Le Verrier doit effectuer à la main des opérations qui prendraient aujourd’hui des milliers d’étapes à un ordinateur.</a:t>
            </a:r>
          </a:p>
        </p:txBody>
      </p:sp>
      <p:sp>
        <p:nvSpPr>
          <p:cNvPr id="4" name="Espace réservé du numéro de diapositive 3">
            <a:extLst>
              <a:ext uri="{FF2B5EF4-FFF2-40B4-BE49-F238E27FC236}">
                <a16:creationId xmlns:a16="http://schemas.microsoft.com/office/drawing/2014/main" id="{6CA41086-0D36-E776-B22F-7FB697A04088}"/>
              </a:ext>
            </a:extLst>
          </p:cNvPr>
          <p:cNvSpPr>
            <a:spLocks noGrp="1"/>
          </p:cNvSpPr>
          <p:nvPr>
            <p:ph type="sldNum" sz="quarter" idx="5"/>
          </p:nvPr>
        </p:nvSpPr>
        <p:spPr/>
        <p:txBody>
          <a:bodyPr/>
          <a:lstStyle/>
          <a:p>
            <a:fld id="{7804F66E-07DD-4E3B-A664-DD42382618F7}" type="slidenum">
              <a:rPr lang="fr-FR" smtClean="0"/>
              <a:t>9</a:t>
            </a:fld>
            <a:endParaRPr lang="fr-FR"/>
          </a:p>
        </p:txBody>
      </p:sp>
    </p:spTree>
    <p:extLst>
      <p:ext uri="{BB962C8B-B14F-4D97-AF65-F5344CB8AC3E}">
        <p14:creationId xmlns:p14="http://schemas.microsoft.com/office/powerpoint/2010/main" val="10011027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7B6EA-77DB-4E69-ACCA-E5F5E508582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3999E3E-962F-EB63-0E9B-767BE9B7B74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548137B-C6F9-07D9-F010-C3AB2EA19EC9}"/>
              </a:ext>
            </a:extLst>
          </p:cNvPr>
          <p:cNvSpPr>
            <a:spLocks noGrp="1"/>
          </p:cNvSpPr>
          <p:nvPr>
            <p:ph type="body" idx="1"/>
          </p:nvPr>
        </p:nvSpPr>
        <p:spPr/>
        <p:txBody>
          <a:bodyPr/>
          <a:lstStyle/>
          <a:p>
            <a:r>
              <a:rPr lang="fr-FR" dirty="0"/>
              <a:t>Découverte par l’IA en 2031?</a:t>
            </a:r>
          </a:p>
          <a:p>
            <a:endParaRPr lang="fr-FR" dirty="0"/>
          </a:p>
          <a:p>
            <a:r>
              <a:rPr lang="fr-FR" dirty="0"/>
              <a:t>Les </a:t>
            </a:r>
            <a:r>
              <a:rPr lang="fr-FR" b="1" dirty="0"/>
              <a:t>technologies d’observation</a:t>
            </a:r>
            <a:r>
              <a:rPr lang="fr-FR" dirty="0"/>
              <a:t> modernes jouent un rôle essentiel dans la recherche de la planète 9. Grâce aux grands télescopes équipés de caméras numériques très sensibles (CCD), les astronomes détectent et suivent des objets extrêmement lointains et peu lumineux. Ces observations permettent de mesurer avec précision leurs positions et de reconstituer leurs orbites sur de longues périodes. C’est ainsi que des objets comme Sedna ont révélé des trajectoires inhabituelles.</a:t>
            </a:r>
          </a:p>
          <a:p>
            <a:endParaRPr lang="fr-FR" dirty="0"/>
          </a:p>
          <a:p>
            <a:r>
              <a:rPr lang="fr-FR" dirty="0"/>
              <a:t>Les </a:t>
            </a:r>
            <a:r>
              <a:rPr lang="fr-FR" b="1" dirty="0"/>
              <a:t>simulations numériques</a:t>
            </a:r>
            <a:r>
              <a:rPr lang="fr-FR" dirty="0"/>
              <a:t> permettent ensuite d’interpréter ces observations. À l’aide de puissants ordinateurs, les astronomes recréent virtuellement l’évolution du Système solaire sur des millions d’années. Ils testent différents scénarios, avec ou sans planète supplémentaire, pour voir lesquels reproduisent les orbites observées. Enfin, les </a:t>
            </a:r>
            <a:r>
              <a:rPr lang="fr-FR" b="1" dirty="0"/>
              <a:t>méthodes statistiques</a:t>
            </a:r>
            <a:r>
              <a:rPr lang="fr-FR" dirty="0"/>
              <a:t> servent à évaluer si les regroupements d’orbites détectés peuvent être dus au hasard ou nécessitent l’influence d’un objet massif caché.</a:t>
            </a:r>
          </a:p>
          <a:p>
            <a:endParaRPr lang="fr-FR" dirty="0"/>
          </a:p>
          <a:p>
            <a:r>
              <a:rPr lang="fr-FR" dirty="0"/>
              <a:t>Malgré ces technologies, la planète 9 reste difficile à localiser précisément. Elle serait extrêmement lointaine, très sombre et se déplacerait lentement, ce qui la rend presque invisible dans le ciel. Contrairement à l’époque de Urbain Le Verrier, les données actuelles sont plus complexes et ne pointent pas vers une position unique mais vers une vaste région du ciel. On sait donc qu’elle pourrait exister, mais pas encore exactement où regarder.</a:t>
            </a:r>
          </a:p>
        </p:txBody>
      </p:sp>
      <p:sp>
        <p:nvSpPr>
          <p:cNvPr id="4" name="Espace réservé du numéro de diapositive 3">
            <a:extLst>
              <a:ext uri="{FF2B5EF4-FFF2-40B4-BE49-F238E27FC236}">
                <a16:creationId xmlns:a16="http://schemas.microsoft.com/office/drawing/2014/main" id="{AB6C977A-EA23-2274-BB70-B264D8734957}"/>
              </a:ext>
            </a:extLst>
          </p:cNvPr>
          <p:cNvSpPr>
            <a:spLocks noGrp="1"/>
          </p:cNvSpPr>
          <p:nvPr>
            <p:ph type="sldNum" sz="quarter" idx="5"/>
          </p:nvPr>
        </p:nvSpPr>
        <p:spPr/>
        <p:txBody>
          <a:bodyPr/>
          <a:lstStyle/>
          <a:p>
            <a:fld id="{7804F66E-07DD-4E3B-A664-DD42382618F7}" type="slidenum">
              <a:rPr lang="fr-FR" smtClean="0"/>
              <a:t>10</a:t>
            </a:fld>
            <a:endParaRPr lang="fr-FR"/>
          </a:p>
        </p:txBody>
      </p:sp>
    </p:spTree>
    <p:extLst>
      <p:ext uri="{BB962C8B-B14F-4D97-AF65-F5344CB8AC3E}">
        <p14:creationId xmlns:p14="http://schemas.microsoft.com/office/powerpoint/2010/main" val="38233421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35D457-F4FB-53D5-B872-52F813CB56F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E280E8F-1519-C0C8-04CC-2C3076570A7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2C300EA-AB31-D6A5-C033-EDF6B1052DD4}"/>
              </a:ext>
            </a:extLst>
          </p:cNvPr>
          <p:cNvSpPr>
            <a:spLocks noGrp="1"/>
          </p:cNvSpPr>
          <p:nvPr>
            <p:ph type="body" idx="1"/>
          </p:nvPr>
        </p:nvSpPr>
        <p:spPr/>
        <p:txBody>
          <a:bodyPr/>
          <a:lstStyle/>
          <a:p>
            <a:r>
              <a:rPr lang="fr-FR" dirty="0"/>
              <a:t>Pendant longtemps, les astronomes ont pensé que les planètes existaient ailleurs que dans notre Système solaire, mais aucune preuve directe n’existait. Tout change en 1995, lorsque deux astronomes suisses, Michel Mayor et Didier </a:t>
            </a:r>
            <a:r>
              <a:rPr lang="fr-FR" dirty="0" err="1"/>
              <a:t>Queloz</a:t>
            </a:r>
            <a:r>
              <a:rPr lang="fr-FR" dirty="0"/>
              <a:t>, annoncent la découverte de la première exoplanète autour d’une étoile semblable au Soleil : 51 </a:t>
            </a:r>
            <a:r>
              <a:rPr lang="fr-FR" dirty="0" err="1"/>
              <a:t>Pegasi</a:t>
            </a:r>
            <a:r>
              <a:rPr lang="fr-FR" dirty="0"/>
              <a:t> b.</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t>Anecdote : </a:t>
            </a:r>
            <a:r>
              <a:rPr lang="fr-FR" dirty="0"/>
              <a:t>La surprise est immense : 51 </a:t>
            </a:r>
            <a:r>
              <a:rPr lang="fr-FR" dirty="0" err="1"/>
              <a:t>Pegasi</a:t>
            </a:r>
            <a:r>
              <a:rPr lang="fr-FR" dirty="0"/>
              <a:t> b est une planète géante, comparable à Jupiter, mais située extrêmement près de son étoile, avec une période de seulement quelques jours. Cette découverte bouleverse les modèles de formation planétaire et ouvre un nouveau domaine de recherche. Depuis, des milliers d’exoplanètes ont été découvertes, révélant une incroyable diversité de mondes dans notre galaxie.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Découverte : </a:t>
            </a:r>
            <a:r>
              <a:rPr lang="fr-FR" dirty="0"/>
              <a:t>Cette découverte repose sur une technique indirecte appelée </a:t>
            </a:r>
            <a:r>
              <a:rPr lang="fr-FR" b="1" dirty="0"/>
              <a:t>méthode des vitesses radiales</a:t>
            </a:r>
            <a:r>
              <a:rPr lang="fr-FR" dirty="0"/>
              <a:t>. En observant très précisément la lumière d’une étoile, les astronomes détectent de petites variations de sa vitesse : l’étoile semble avancer et reculer légèrement. Ce mouvement est dû à l’attraction gravitationnelle d’une planète invisible qui la fait osciller. En analysant ces variations, ils peuvent déduire la présence, la masse et l’orbite de la planète.</a:t>
            </a:r>
          </a:p>
        </p:txBody>
      </p:sp>
      <p:sp>
        <p:nvSpPr>
          <p:cNvPr id="4" name="Espace réservé du numéro de diapositive 3">
            <a:extLst>
              <a:ext uri="{FF2B5EF4-FFF2-40B4-BE49-F238E27FC236}">
                <a16:creationId xmlns:a16="http://schemas.microsoft.com/office/drawing/2014/main" id="{D8F1F50E-A20E-2BBC-076B-C37ADC517B99}"/>
              </a:ext>
            </a:extLst>
          </p:cNvPr>
          <p:cNvSpPr>
            <a:spLocks noGrp="1"/>
          </p:cNvSpPr>
          <p:nvPr>
            <p:ph type="sldNum" sz="quarter" idx="5"/>
          </p:nvPr>
        </p:nvSpPr>
        <p:spPr/>
        <p:txBody>
          <a:bodyPr/>
          <a:lstStyle/>
          <a:p>
            <a:fld id="{7804F66E-07DD-4E3B-A664-DD42382618F7}" type="slidenum">
              <a:rPr lang="fr-FR" smtClean="0"/>
              <a:t>11</a:t>
            </a:fld>
            <a:endParaRPr lang="fr-FR"/>
          </a:p>
        </p:txBody>
      </p:sp>
    </p:spTree>
    <p:extLst>
      <p:ext uri="{BB962C8B-B14F-4D97-AF65-F5344CB8AC3E}">
        <p14:creationId xmlns:p14="http://schemas.microsoft.com/office/powerpoint/2010/main" val="25270441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fr-FR"/>
              <a:t>Modifiez le style du titre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4/16/2026</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‹N°›</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nchor="ct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fr-FR"/>
              <a:t>Modifiez le style du titre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4/16/2026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4/16/2026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4/16/2026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4/16/2026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4/16/2026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fr-FR"/>
              <a:t>Modifiez le style du titre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4/16/2026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fr-FR"/>
              <a:t>Modifiez le style du titre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4/16/2026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4/16/2026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fr-FR"/>
              <a:t>Modifiez le style du titre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4/16/2026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fr-FR"/>
              <a:t>Modifiez le style du titre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4/16/2026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fr-FR"/>
              <a:t>Modifiez le style du titre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4/16/2026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fr-FR"/>
              <a:t>Modifiez le style du titre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fr-FR"/>
              <a:t>Cliquez pour modifier les styles du texte du masque</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4/16/2026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fr-FR"/>
              <a:t>Modifiez le style du titre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fr-FR"/>
              <a:t>Cliquez pour modifier les styles du texte du masque</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4/16/2026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8" name="Title 1"/>
          <p:cNvSpPr>
            <a:spLocks noGrp="1"/>
          </p:cNvSpPr>
          <p:nvPr>
            <p:ph type="title"/>
          </p:nvPr>
        </p:nvSpPr>
        <p:spPr>
          <a:xfrm>
            <a:off x="685801" y="609600"/>
            <a:ext cx="10131425" cy="1456267"/>
          </a:xfrm>
        </p:spPr>
        <p:txBody>
          <a:bodyPr/>
          <a:lstStyle/>
          <a:p>
            <a:r>
              <a:rPr lang="fr-FR"/>
              <a:t>Modifiez le style du titre</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4/16/2026</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8.jpeg"/><Relationship Id="rId5" Type="http://schemas.openxmlformats.org/officeDocument/2006/relationships/image" Target="../media/image17.png"/><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3.jpeg"/><Relationship Id="rId5" Type="http://schemas.openxmlformats.org/officeDocument/2006/relationships/image" Target="../media/image22.png"/><Relationship Id="rId4" Type="http://schemas.openxmlformats.org/officeDocument/2006/relationships/image" Target="../media/image21.jpe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26.jpeg"/><Relationship Id="rId4" Type="http://schemas.openxmlformats.org/officeDocument/2006/relationships/image" Target="../media/image25.jpeg"/></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0.jpeg"/><Relationship Id="rId5" Type="http://schemas.openxmlformats.org/officeDocument/2006/relationships/image" Target="../media/image29.png"/><Relationship Id="rId4" Type="http://schemas.openxmlformats.org/officeDocument/2006/relationships/image" Target="../media/image28.jpeg"/></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37.png"/><Relationship Id="rId4" Type="http://schemas.openxmlformats.org/officeDocument/2006/relationships/image" Target="../media/image3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66A3E469-EE68-4696-804D-EAFF3B3484E2}"/>
              </a:ext>
            </a:extLst>
          </p:cNvPr>
          <p:cNvSpPr/>
          <p:nvPr/>
        </p:nvSpPr>
        <p:spPr>
          <a:xfrm>
            <a:off x="5467412" y="2505670"/>
            <a:ext cx="6408358" cy="2416046"/>
          </a:xfrm>
          <a:prstGeom prst="rect">
            <a:avLst/>
          </a:prstGeom>
          <a:noFill/>
        </p:spPr>
        <p:txBody>
          <a:bodyPr wrap="square" lIns="91440" tIns="45720" rIns="91440" bIns="45720">
            <a:spAutoFit/>
          </a:bodyPr>
          <a:lstStyle/>
          <a:p>
            <a:pPr algn="ctr"/>
            <a:r>
              <a:rPr lang="fr-FR" sz="11500" b="0" cap="none" spc="0" dirty="0">
                <a:ln w="0"/>
                <a:solidFill>
                  <a:schemeClr val="tx1"/>
                </a:solidFill>
                <a:effectLst>
                  <a:outerShdw blurRad="38100" dist="19050" dir="2700000" algn="tl" rotWithShape="0">
                    <a:schemeClr val="dk1">
                      <a:alpha val="40000"/>
                    </a:schemeClr>
                  </a:outerShdw>
                </a:effectLst>
              </a:rPr>
              <a:t>PLANETES</a:t>
            </a:r>
          </a:p>
          <a:p>
            <a:pPr algn="r"/>
            <a:r>
              <a:rPr lang="fr-FR" sz="3600" dirty="0">
                <a:ln w="0"/>
                <a:effectLst>
                  <a:outerShdw blurRad="38100" dist="19050" dir="2700000" algn="tl" rotWithShape="0">
                    <a:schemeClr val="dk1">
                      <a:alpha val="40000"/>
                    </a:schemeClr>
                  </a:outerShdw>
                </a:effectLst>
              </a:rPr>
              <a:t>quelques découvertes</a:t>
            </a:r>
            <a:endParaRPr lang="fr-FR" sz="36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6479380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11590-6C13-E994-7C03-BEC35D9D1117}"/>
            </a:ext>
          </a:extLst>
        </p:cNvPr>
        <p:cNvGrpSpPr/>
        <p:nvPr/>
      </p:nvGrpSpPr>
      <p:grpSpPr>
        <a:xfrm>
          <a:off x="0" y="0"/>
          <a:ext cx="0" cy="0"/>
          <a:chOff x="0" y="0"/>
          <a:chExt cx="0" cy="0"/>
        </a:xfrm>
      </p:grpSpPr>
      <p:pic>
        <p:nvPicPr>
          <p:cNvPr id="7" name="Image 6">
            <a:extLst>
              <a:ext uri="{FF2B5EF4-FFF2-40B4-BE49-F238E27FC236}">
                <a16:creationId xmlns:a16="http://schemas.microsoft.com/office/drawing/2014/main" id="{6C3DD1A4-2EF7-20E6-FE6E-57C80172DF13}"/>
              </a:ext>
            </a:extLst>
          </p:cNvPr>
          <p:cNvPicPr>
            <a:picLocks noChangeAspect="1"/>
          </p:cNvPicPr>
          <p:nvPr/>
        </p:nvPicPr>
        <p:blipFill>
          <a:blip r:embed="rId3"/>
          <a:stretch>
            <a:fillRect/>
          </a:stretch>
        </p:blipFill>
        <p:spPr>
          <a:xfrm>
            <a:off x="7308299" y="285750"/>
            <a:ext cx="4725680" cy="4686300"/>
          </a:xfrm>
          <a:prstGeom prst="rect">
            <a:avLst/>
          </a:prstGeom>
        </p:spPr>
      </p:pic>
      <p:pic>
        <p:nvPicPr>
          <p:cNvPr id="5" name="Image 4">
            <a:extLst>
              <a:ext uri="{FF2B5EF4-FFF2-40B4-BE49-F238E27FC236}">
                <a16:creationId xmlns:a16="http://schemas.microsoft.com/office/drawing/2014/main" id="{ECB4DCBA-B30E-6254-9FE6-DDA76C5F9FA8}"/>
              </a:ext>
            </a:extLst>
          </p:cNvPr>
          <p:cNvPicPr>
            <a:picLocks noChangeAspect="1"/>
          </p:cNvPicPr>
          <p:nvPr/>
        </p:nvPicPr>
        <p:blipFill>
          <a:blip r:embed="rId4"/>
          <a:stretch>
            <a:fillRect/>
          </a:stretch>
        </p:blipFill>
        <p:spPr>
          <a:xfrm>
            <a:off x="22383" y="2395538"/>
            <a:ext cx="8195052" cy="4462462"/>
          </a:xfrm>
          <a:prstGeom prst="rect">
            <a:avLst/>
          </a:prstGeom>
        </p:spPr>
      </p:pic>
      <p:sp>
        <p:nvSpPr>
          <p:cNvPr id="15" name="Rectangle 14">
            <a:extLst>
              <a:ext uri="{FF2B5EF4-FFF2-40B4-BE49-F238E27FC236}">
                <a16:creationId xmlns:a16="http://schemas.microsoft.com/office/drawing/2014/main" id="{D8416618-726C-E99B-33A1-05C30E959A6F}"/>
              </a:ext>
            </a:extLst>
          </p:cNvPr>
          <p:cNvSpPr/>
          <p:nvPr/>
        </p:nvSpPr>
        <p:spPr>
          <a:xfrm>
            <a:off x="8619365" y="5344775"/>
            <a:ext cx="3012684" cy="923330"/>
          </a:xfrm>
          <a:prstGeom prst="rect">
            <a:avLst/>
          </a:prstGeom>
          <a:noFill/>
        </p:spPr>
        <p:txBody>
          <a:bodyPr wrap="none" lIns="91440" tIns="45720" rIns="91440" bIns="45720">
            <a:spAutoFit/>
          </a:bodyPr>
          <a:lstStyle/>
          <a:p>
            <a:pPr algn="ctr"/>
            <a:r>
              <a:rPr lang="fr-FR" sz="5400" b="0" cap="none" spc="0" dirty="0">
                <a:ln w="0"/>
                <a:solidFill>
                  <a:schemeClr val="tx1"/>
                </a:solidFill>
                <a:effectLst>
                  <a:outerShdw blurRad="38100" dist="19050" dir="2700000" algn="tl" rotWithShape="0">
                    <a:schemeClr val="dk1">
                      <a:alpha val="40000"/>
                    </a:schemeClr>
                  </a:outerShdw>
                </a:effectLst>
              </a:rPr>
              <a:t>MERCURE</a:t>
            </a:r>
          </a:p>
        </p:txBody>
      </p:sp>
    </p:spTree>
    <p:extLst>
      <p:ext uri="{BB962C8B-B14F-4D97-AF65-F5344CB8AC3E}">
        <p14:creationId xmlns:p14="http://schemas.microsoft.com/office/powerpoint/2010/main" val="4038978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0E96D1-5184-0515-107E-1965EFF63B46}"/>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344D6ECC-A6EA-47C6-F825-41ECBCD58C89}"/>
              </a:ext>
            </a:extLst>
          </p:cNvPr>
          <p:cNvSpPr/>
          <p:nvPr/>
        </p:nvSpPr>
        <p:spPr>
          <a:xfrm>
            <a:off x="6096000" y="5124767"/>
            <a:ext cx="2124300" cy="923330"/>
          </a:xfrm>
          <a:prstGeom prst="rect">
            <a:avLst/>
          </a:prstGeom>
          <a:noFill/>
        </p:spPr>
        <p:txBody>
          <a:bodyPr wrap="none" lIns="91440" tIns="45720" rIns="91440" bIns="45720">
            <a:spAutoFit/>
          </a:bodyPr>
          <a:lstStyle/>
          <a:p>
            <a:pPr algn="ctr"/>
            <a:r>
              <a:rPr lang="fr-FR" sz="5400" b="0" cap="none" spc="0" dirty="0">
                <a:ln w="0"/>
                <a:solidFill>
                  <a:schemeClr val="tx1"/>
                </a:solidFill>
                <a:effectLst>
                  <a:outerShdw blurRad="38100" dist="19050" dir="2700000" algn="tl" rotWithShape="0">
                    <a:schemeClr val="dk1">
                      <a:alpha val="40000"/>
                    </a:schemeClr>
                  </a:outerShdw>
                </a:effectLst>
              </a:rPr>
              <a:t>VENUS</a:t>
            </a:r>
          </a:p>
        </p:txBody>
      </p:sp>
      <p:pic>
        <p:nvPicPr>
          <p:cNvPr id="3" name="Image 2">
            <a:extLst>
              <a:ext uri="{FF2B5EF4-FFF2-40B4-BE49-F238E27FC236}">
                <a16:creationId xmlns:a16="http://schemas.microsoft.com/office/drawing/2014/main" id="{DC995263-D31C-75A0-2521-200198803D64}"/>
              </a:ext>
            </a:extLst>
          </p:cNvPr>
          <p:cNvPicPr>
            <a:picLocks noChangeAspect="1"/>
          </p:cNvPicPr>
          <p:nvPr/>
        </p:nvPicPr>
        <p:blipFill>
          <a:blip r:embed="rId3"/>
          <a:stretch>
            <a:fillRect/>
          </a:stretch>
        </p:blipFill>
        <p:spPr>
          <a:xfrm>
            <a:off x="8216899" y="388620"/>
            <a:ext cx="3817620" cy="3817620"/>
          </a:xfrm>
          <a:prstGeom prst="rect">
            <a:avLst/>
          </a:prstGeom>
        </p:spPr>
      </p:pic>
      <p:pic>
        <p:nvPicPr>
          <p:cNvPr id="9" name="Image 8">
            <a:extLst>
              <a:ext uri="{FF2B5EF4-FFF2-40B4-BE49-F238E27FC236}">
                <a16:creationId xmlns:a16="http://schemas.microsoft.com/office/drawing/2014/main" id="{CCC0D921-8710-011C-450A-F76AEF970ADD}"/>
              </a:ext>
            </a:extLst>
          </p:cNvPr>
          <p:cNvPicPr>
            <a:picLocks noChangeAspect="1"/>
          </p:cNvPicPr>
          <p:nvPr/>
        </p:nvPicPr>
        <p:blipFill>
          <a:blip r:embed="rId4"/>
          <a:stretch>
            <a:fillRect/>
          </a:stretch>
        </p:blipFill>
        <p:spPr>
          <a:xfrm>
            <a:off x="157481" y="388620"/>
            <a:ext cx="2906751" cy="2906751"/>
          </a:xfrm>
          <a:prstGeom prst="rect">
            <a:avLst/>
          </a:prstGeom>
        </p:spPr>
      </p:pic>
      <p:pic>
        <p:nvPicPr>
          <p:cNvPr id="11" name="Image 10">
            <a:extLst>
              <a:ext uri="{FF2B5EF4-FFF2-40B4-BE49-F238E27FC236}">
                <a16:creationId xmlns:a16="http://schemas.microsoft.com/office/drawing/2014/main" id="{52ABD35A-2FEA-4617-EB2D-0E556090D433}"/>
              </a:ext>
            </a:extLst>
          </p:cNvPr>
          <p:cNvPicPr>
            <a:picLocks noChangeAspect="1"/>
          </p:cNvPicPr>
          <p:nvPr/>
        </p:nvPicPr>
        <p:blipFill>
          <a:blip r:embed="rId5"/>
          <a:stretch>
            <a:fillRect/>
          </a:stretch>
        </p:blipFill>
        <p:spPr>
          <a:xfrm>
            <a:off x="3307395" y="2077361"/>
            <a:ext cx="4752023" cy="2703278"/>
          </a:xfrm>
          <a:prstGeom prst="rect">
            <a:avLst/>
          </a:prstGeom>
        </p:spPr>
      </p:pic>
      <p:pic>
        <p:nvPicPr>
          <p:cNvPr id="6" name="Image 5">
            <a:extLst>
              <a:ext uri="{FF2B5EF4-FFF2-40B4-BE49-F238E27FC236}">
                <a16:creationId xmlns:a16="http://schemas.microsoft.com/office/drawing/2014/main" id="{A82ECC38-EDF5-48BB-7361-C04C318E4648}"/>
              </a:ext>
            </a:extLst>
          </p:cNvPr>
          <p:cNvPicPr>
            <a:picLocks noChangeAspect="1"/>
          </p:cNvPicPr>
          <p:nvPr/>
        </p:nvPicPr>
        <p:blipFill>
          <a:blip r:embed="rId6"/>
          <a:stretch>
            <a:fillRect/>
          </a:stretch>
        </p:blipFill>
        <p:spPr>
          <a:xfrm>
            <a:off x="8454045" y="4269484"/>
            <a:ext cx="3580474" cy="2461575"/>
          </a:xfrm>
          <a:prstGeom prst="rect">
            <a:avLst/>
          </a:prstGeom>
        </p:spPr>
      </p:pic>
    </p:spTree>
    <p:extLst>
      <p:ext uri="{BB962C8B-B14F-4D97-AF65-F5344CB8AC3E}">
        <p14:creationId xmlns:p14="http://schemas.microsoft.com/office/powerpoint/2010/main" val="10501980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930348-72EC-3B09-B626-19413DB609B7}"/>
            </a:ext>
          </a:extLst>
        </p:cNvPr>
        <p:cNvGrpSpPr/>
        <p:nvPr/>
      </p:nvGrpSpPr>
      <p:grpSpPr>
        <a:xfrm>
          <a:off x="0" y="0"/>
          <a:ext cx="0" cy="0"/>
          <a:chOff x="0" y="0"/>
          <a:chExt cx="0" cy="0"/>
        </a:xfrm>
      </p:grpSpPr>
      <p:pic>
        <p:nvPicPr>
          <p:cNvPr id="1028" name="Picture 4" descr="Sur cette image fournie par la NASA, l'équipage d'Artemis II a capturé cette vue d'un coucher de Terre le lundi 6 avril 2026, alors qu'il volait autour de la Lune.">
            <a:extLst>
              <a:ext uri="{FF2B5EF4-FFF2-40B4-BE49-F238E27FC236}">
                <a16:creationId xmlns:a16="http://schemas.microsoft.com/office/drawing/2014/main" id="{883E77D4-F849-5FF5-C2F6-A363FBEA37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2470" y="3507289"/>
            <a:ext cx="5259530" cy="3350711"/>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ED75BCC3-5119-92E4-6591-99217F7FBD02}"/>
              </a:ext>
            </a:extLst>
          </p:cNvPr>
          <p:cNvSpPr/>
          <p:nvPr/>
        </p:nvSpPr>
        <p:spPr>
          <a:xfrm>
            <a:off x="10115550" y="4259314"/>
            <a:ext cx="1952779" cy="923330"/>
          </a:xfrm>
          <a:prstGeom prst="rect">
            <a:avLst/>
          </a:prstGeom>
          <a:noFill/>
        </p:spPr>
        <p:txBody>
          <a:bodyPr wrap="none" lIns="91440" tIns="45720" rIns="91440" bIns="45720">
            <a:spAutoFit/>
          </a:bodyPr>
          <a:lstStyle/>
          <a:p>
            <a:pPr algn="ctr"/>
            <a:r>
              <a:rPr lang="fr-FR" sz="5400" b="0" cap="none" spc="0" dirty="0">
                <a:ln w="0"/>
                <a:solidFill>
                  <a:schemeClr val="tx1"/>
                </a:solidFill>
                <a:effectLst>
                  <a:outerShdw blurRad="38100" dist="19050" dir="2700000" algn="tl" rotWithShape="0">
                    <a:schemeClr val="dk1">
                      <a:alpha val="40000"/>
                    </a:schemeClr>
                  </a:outerShdw>
                </a:effectLst>
              </a:rPr>
              <a:t>TERRE</a:t>
            </a:r>
          </a:p>
        </p:txBody>
      </p:sp>
      <p:pic>
        <p:nvPicPr>
          <p:cNvPr id="1030" name="Picture 6">
            <a:extLst>
              <a:ext uri="{FF2B5EF4-FFF2-40B4-BE49-F238E27FC236}">
                <a16:creationId xmlns:a16="http://schemas.microsoft.com/office/drawing/2014/main" id="{A8F983CB-AE87-721C-AC86-761BD6F2D3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55480" y="0"/>
            <a:ext cx="2636520" cy="175713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undefined">
            <a:extLst>
              <a:ext uri="{FF2B5EF4-FFF2-40B4-BE49-F238E27FC236}">
                <a16:creationId xmlns:a16="http://schemas.microsoft.com/office/drawing/2014/main" id="{DC341EC3-6BDF-AC3B-F337-36BB01D22A6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60690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3288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1959E-9AE1-CAFC-A0AA-4065B03C9E54}"/>
            </a:ext>
          </a:extLst>
        </p:cNvPr>
        <p:cNvGrpSpPr/>
        <p:nvPr/>
      </p:nvGrpSpPr>
      <p:grpSpPr>
        <a:xfrm>
          <a:off x="0" y="0"/>
          <a:ext cx="0" cy="0"/>
          <a:chOff x="0" y="0"/>
          <a:chExt cx="0" cy="0"/>
        </a:xfrm>
      </p:grpSpPr>
      <p:pic>
        <p:nvPicPr>
          <p:cNvPr id="2050" name="Picture 2" descr="The Harkening: on Retrograde | journeys in the astral light">
            <a:extLst>
              <a:ext uri="{FF2B5EF4-FFF2-40B4-BE49-F238E27FC236}">
                <a16:creationId xmlns:a16="http://schemas.microsoft.com/office/drawing/2014/main" id="{38A0627C-06EE-6AD4-389C-130363987D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82930"/>
            <a:ext cx="8366760" cy="627507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FCDBF74E-BB81-1AD8-D057-1F574DB992AD}"/>
              </a:ext>
            </a:extLst>
          </p:cNvPr>
          <p:cNvSpPr/>
          <p:nvPr/>
        </p:nvSpPr>
        <p:spPr>
          <a:xfrm>
            <a:off x="0" y="2244407"/>
            <a:ext cx="1861921" cy="923330"/>
          </a:xfrm>
          <a:prstGeom prst="rect">
            <a:avLst/>
          </a:prstGeom>
          <a:noFill/>
        </p:spPr>
        <p:txBody>
          <a:bodyPr wrap="none" lIns="91440" tIns="45720" rIns="91440" bIns="45720">
            <a:spAutoFit/>
          </a:bodyPr>
          <a:lstStyle/>
          <a:p>
            <a:pPr algn="ctr"/>
            <a:r>
              <a:rPr lang="fr-FR" sz="5400" b="0" cap="none" spc="0" dirty="0">
                <a:ln w="0"/>
                <a:solidFill>
                  <a:schemeClr val="tx1"/>
                </a:solidFill>
                <a:effectLst>
                  <a:outerShdw blurRad="38100" dist="19050" dir="2700000" algn="tl" rotWithShape="0">
                    <a:schemeClr val="dk1">
                      <a:alpha val="40000"/>
                    </a:schemeClr>
                  </a:outerShdw>
                </a:effectLst>
              </a:rPr>
              <a:t>MARS</a:t>
            </a:r>
          </a:p>
        </p:txBody>
      </p:sp>
      <p:pic>
        <p:nvPicPr>
          <p:cNvPr id="4" name="Image 3">
            <a:extLst>
              <a:ext uri="{FF2B5EF4-FFF2-40B4-BE49-F238E27FC236}">
                <a16:creationId xmlns:a16="http://schemas.microsoft.com/office/drawing/2014/main" id="{BDC0FC53-1FE1-77D7-280C-73BCD2C855B5}"/>
              </a:ext>
            </a:extLst>
          </p:cNvPr>
          <p:cNvPicPr>
            <a:picLocks noChangeAspect="1"/>
          </p:cNvPicPr>
          <p:nvPr/>
        </p:nvPicPr>
        <p:blipFill>
          <a:blip r:embed="rId4"/>
          <a:stretch>
            <a:fillRect/>
          </a:stretch>
        </p:blipFill>
        <p:spPr>
          <a:xfrm>
            <a:off x="8509635" y="0"/>
            <a:ext cx="3531870" cy="3531870"/>
          </a:xfrm>
          <a:prstGeom prst="rect">
            <a:avLst/>
          </a:prstGeom>
        </p:spPr>
      </p:pic>
    </p:spTree>
    <p:extLst>
      <p:ext uri="{BB962C8B-B14F-4D97-AF65-F5344CB8AC3E}">
        <p14:creationId xmlns:p14="http://schemas.microsoft.com/office/powerpoint/2010/main" val="26293770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375DBD-F31E-B7E9-1EC6-77D2A7BA977A}"/>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E826E21-FC4B-97D2-385F-AB3966C421F9}"/>
              </a:ext>
            </a:extLst>
          </p:cNvPr>
          <p:cNvSpPr/>
          <p:nvPr/>
        </p:nvSpPr>
        <p:spPr>
          <a:xfrm>
            <a:off x="9531690" y="5934670"/>
            <a:ext cx="2435283" cy="923330"/>
          </a:xfrm>
          <a:prstGeom prst="rect">
            <a:avLst/>
          </a:prstGeom>
          <a:noFill/>
        </p:spPr>
        <p:txBody>
          <a:bodyPr wrap="none" lIns="91440" tIns="45720" rIns="91440" bIns="45720">
            <a:spAutoFit/>
          </a:bodyPr>
          <a:lstStyle/>
          <a:p>
            <a:pPr algn="ctr"/>
            <a:r>
              <a:rPr lang="fr-FR" sz="5400" b="0" cap="none" spc="0" dirty="0">
                <a:ln w="0"/>
                <a:solidFill>
                  <a:schemeClr val="tx1"/>
                </a:solidFill>
                <a:effectLst>
                  <a:outerShdw blurRad="38100" dist="19050" dir="2700000" algn="tl" rotWithShape="0">
                    <a:schemeClr val="dk1">
                      <a:alpha val="40000"/>
                    </a:schemeClr>
                  </a:outerShdw>
                </a:effectLst>
              </a:rPr>
              <a:t>JUPITER</a:t>
            </a:r>
          </a:p>
        </p:txBody>
      </p:sp>
      <p:pic>
        <p:nvPicPr>
          <p:cNvPr id="3074" name="Picture 2" descr="Les premières observations de Galilée">
            <a:extLst>
              <a:ext uri="{FF2B5EF4-FFF2-40B4-BE49-F238E27FC236}">
                <a16:creationId xmlns:a16="http://schemas.microsoft.com/office/drawing/2014/main" id="{E1B0068E-07E4-4DF2-6462-D8EAD2EFBE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183380"/>
            <a:ext cx="4564685" cy="267462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68692E0C-ECAF-7A5D-D49D-1281E5524C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26581" y="0"/>
            <a:ext cx="5265420" cy="5265420"/>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0B29C377-84CB-0442-3019-B8FFC3B23C61}"/>
              </a:ext>
            </a:extLst>
          </p:cNvPr>
          <p:cNvPicPr>
            <a:picLocks noChangeAspect="1"/>
          </p:cNvPicPr>
          <p:nvPr/>
        </p:nvPicPr>
        <p:blipFill>
          <a:blip r:embed="rId5"/>
          <a:stretch>
            <a:fillRect/>
          </a:stretch>
        </p:blipFill>
        <p:spPr>
          <a:xfrm>
            <a:off x="2806971" y="297180"/>
            <a:ext cx="3515428" cy="4023360"/>
          </a:xfrm>
          <a:prstGeom prst="rect">
            <a:avLst/>
          </a:prstGeom>
        </p:spPr>
      </p:pic>
      <p:pic>
        <p:nvPicPr>
          <p:cNvPr id="3078" name="Picture 6" descr="Découvertes - Jupiter">
            <a:extLst>
              <a:ext uri="{FF2B5EF4-FFF2-40B4-BE49-F238E27FC236}">
                <a16:creationId xmlns:a16="http://schemas.microsoft.com/office/drawing/2014/main" id="{E122E048-B280-8BA5-3296-4F4F3719C35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62026" y="4545615"/>
            <a:ext cx="3856884" cy="2312385"/>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 7">
            <a:extLst>
              <a:ext uri="{FF2B5EF4-FFF2-40B4-BE49-F238E27FC236}">
                <a16:creationId xmlns:a16="http://schemas.microsoft.com/office/drawing/2014/main" id="{4C9019CC-ABD2-8B81-85DF-1DF4466F05FD}"/>
              </a:ext>
            </a:extLst>
          </p:cNvPr>
          <p:cNvPicPr>
            <a:picLocks noChangeAspect="1"/>
          </p:cNvPicPr>
          <p:nvPr/>
        </p:nvPicPr>
        <p:blipFill>
          <a:blip r:embed="rId7"/>
          <a:stretch>
            <a:fillRect/>
          </a:stretch>
        </p:blipFill>
        <p:spPr>
          <a:xfrm>
            <a:off x="1" y="1243926"/>
            <a:ext cx="1919534" cy="927774"/>
          </a:xfrm>
          <a:prstGeom prst="rect">
            <a:avLst/>
          </a:prstGeom>
        </p:spPr>
      </p:pic>
    </p:spTree>
    <p:extLst>
      <p:ext uri="{BB962C8B-B14F-4D97-AF65-F5344CB8AC3E}">
        <p14:creationId xmlns:p14="http://schemas.microsoft.com/office/powerpoint/2010/main" val="3256736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5AF88-99F4-9FB0-FCAE-0A10D04773E1}"/>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E89DF956-010D-AD41-421A-F44138D84429}"/>
              </a:ext>
            </a:extLst>
          </p:cNvPr>
          <p:cNvPicPr>
            <a:picLocks noChangeAspect="1"/>
          </p:cNvPicPr>
          <p:nvPr/>
        </p:nvPicPr>
        <p:blipFill>
          <a:blip r:embed="rId3"/>
          <a:stretch>
            <a:fillRect/>
          </a:stretch>
        </p:blipFill>
        <p:spPr>
          <a:xfrm>
            <a:off x="0" y="0"/>
            <a:ext cx="12192000" cy="6858000"/>
          </a:xfrm>
          <a:prstGeom prst="rect">
            <a:avLst/>
          </a:prstGeom>
        </p:spPr>
      </p:pic>
      <p:pic>
        <p:nvPicPr>
          <p:cNvPr id="4098" name="Picture 2" descr="Saturne et son système d'anneaux">
            <a:extLst>
              <a:ext uri="{FF2B5EF4-FFF2-40B4-BE49-F238E27FC236}">
                <a16:creationId xmlns:a16="http://schemas.microsoft.com/office/drawing/2014/main" id="{E004F16C-51FA-8BBD-8402-19AADA978D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59090" y="3471672"/>
            <a:ext cx="4232910" cy="338632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D3603A10-C556-A00B-3322-A314C1D454E9}"/>
              </a:ext>
            </a:extLst>
          </p:cNvPr>
          <p:cNvSpPr/>
          <p:nvPr/>
        </p:nvSpPr>
        <p:spPr>
          <a:xfrm>
            <a:off x="8545845" y="2592670"/>
            <a:ext cx="2788072" cy="923330"/>
          </a:xfrm>
          <a:prstGeom prst="rect">
            <a:avLst/>
          </a:prstGeom>
          <a:noFill/>
        </p:spPr>
        <p:txBody>
          <a:bodyPr wrap="none" lIns="91440" tIns="45720" rIns="91440" bIns="45720">
            <a:spAutoFit/>
          </a:bodyPr>
          <a:lstStyle/>
          <a:p>
            <a:pPr algn="ctr"/>
            <a:r>
              <a:rPr lang="fr-FR" sz="5400" b="0" cap="none" spc="0" dirty="0">
                <a:ln w="0"/>
                <a:solidFill>
                  <a:schemeClr val="tx1"/>
                </a:solidFill>
                <a:effectLst>
                  <a:outerShdw blurRad="38100" dist="19050" dir="2700000" algn="tl" rotWithShape="0">
                    <a:schemeClr val="dk1">
                      <a:alpha val="40000"/>
                    </a:schemeClr>
                  </a:outerShdw>
                </a:effectLst>
              </a:rPr>
              <a:t>SATURNE</a:t>
            </a:r>
          </a:p>
        </p:txBody>
      </p:sp>
      <p:pic>
        <p:nvPicPr>
          <p:cNvPr id="4" name="Image 3">
            <a:extLst>
              <a:ext uri="{FF2B5EF4-FFF2-40B4-BE49-F238E27FC236}">
                <a16:creationId xmlns:a16="http://schemas.microsoft.com/office/drawing/2014/main" id="{F6C1857E-29A1-94D0-DB06-7D6E9BE1F7FC}"/>
              </a:ext>
            </a:extLst>
          </p:cNvPr>
          <p:cNvPicPr>
            <a:picLocks noChangeAspect="1"/>
          </p:cNvPicPr>
          <p:nvPr/>
        </p:nvPicPr>
        <p:blipFill>
          <a:blip r:embed="rId5"/>
          <a:stretch>
            <a:fillRect/>
          </a:stretch>
        </p:blipFill>
        <p:spPr>
          <a:xfrm rot="19565819">
            <a:off x="3899591" y="1270600"/>
            <a:ext cx="5288280" cy="2644140"/>
          </a:xfrm>
          <a:prstGeom prst="rect">
            <a:avLst/>
          </a:prstGeom>
        </p:spPr>
      </p:pic>
      <p:pic>
        <p:nvPicPr>
          <p:cNvPr id="4100" name="Picture 4" descr="Biographie de Galilée - inventeur de la lunette astronomique">
            <a:extLst>
              <a:ext uri="{FF2B5EF4-FFF2-40B4-BE49-F238E27FC236}">
                <a16:creationId xmlns:a16="http://schemas.microsoft.com/office/drawing/2014/main" id="{3C28671D-A27E-D305-CEAF-C7474E8F5BB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9521858">
            <a:off x="2038999" y="644085"/>
            <a:ext cx="2857500" cy="1895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47087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F353F-1811-6B51-3D0D-9BC579B232F6}"/>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B158FB52-09AC-E11E-27C5-7CB227E10CB2}"/>
              </a:ext>
            </a:extLst>
          </p:cNvPr>
          <p:cNvPicPr>
            <a:picLocks noChangeAspect="1"/>
          </p:cNvPicPr>
          <p:nvPr/>
        </p:nvPicPr>
        <p:blipFill>
          <a:blip r:embed="rId3"/>
          <a:stretch>
            <a:fillRect/>
          </a:stretch>
        </p:blipFill>
        <p:spPr>
          <a:xfrm>
            <a:off x="4286250" y="0"/>
            <a:ext cx="4684606" cy="6863494"/>
          </a:xfrm>
          <a:prstGeom prst="rect">
            <a:avLst/>
          </a:prstGeom>
        </p:spPr>
      </p:pic>
      <p:sp>
        <p:nvSpPr>
          <p:cNvPr id="15" name="Rectangle 14">
            <a:extLst>
              <a:ext uri="{FF2B5EF4-FFF2-40B4-BE49-F238E27FC236}">
                <a16:creationId xmlns:a16="http://schemas.microsoft.com/office/drawing/2014/main" id="{123C0D11-D70A-658E-A576-0B2E71F91FDC}"/>
              </a:ext>
            </a:extLst>
          </p:cNvPr>
          <p:cNvSpPr/>
          <p:nvPr/>
        </p:nvSpPr>
        <p:spPr>
          <a:xfrm>
            <a:off x="9384988" y="5667180"/>
            <a:ext cx="2614818" cy="923330"/>
          </a:xfrm>
          <a:prstGeom prst="rect">
            <a:avLst/>
          </a:prstGeom>
          <a:noFill/>
        </p:spPr>
        <p:txBody>
          <a:bodyPr wrap="none" lIns="91440" tIns="45720" rIns="91440" bIns="45720">
            <a:spAutoFit/>
          </a:bodyPr>
          <a:lstStyle/>
          <a:p>
            <a:pPr algn="ctr"/>
            <a:r>
              <a:rPr lang="fr-FR" sz="5400" b="0" cap="none" spc="0" dirty="0">
                <a:ln w="0"/>
                <a:solidFill>
                  <a:schemeClr val="tx1"/>
                </a:solidFill>
                <a:effectLst>
                  <a:outerShdw blurRad="38100" dist="19050" dir="2700000" algn="tl" rotWithShape="0">
                    <a:schemeClr val="dk1">
                      <a:alpha val="40000"/>
                    </a:schemeClr>
                  </a:outerShdw>
                </a:effectLst>
              </a:rPr>
              <a:t>URANUS</a:t>
            </a:r>
          </a:p>
        </p:txBody>
      </p:sp>
      <p:pic>
        <p:nvPicPr>
          <p:cNvPr id="8194" name="Picture 2" descr="Image illustrative de l’article Uranus (planète)">
            <a:extLst>
              <a:ext uri="{FF2B5EF4-FFF2-40B4-BE49-F238E27FC236}">
                <a16:creationId xmlns:a16="http://schemas.microsoft.com/office/drawing/2014/main" id="{79EC8C0E-86CA-C498-60F0-721B0909C4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33510" y="0"/>
            <a:ext cx="3051810" cy="305181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Maquette d'une sonde Voyager, une grande parabole est visible.">
            <a:extLst>
              <a:ext uri="{FF2B5EF4-FFF2-40B4-BE49-F238E27FC236}">
                <a16:creationId xmlns:a16="http://schemas.microsoft.com/office/drawing/2014/main" id="{DA1CF367-8A1E-08D4-AB43-6A7A91FB759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893445"/>
            <a:ext cx="3035827" cy="23755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40389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BB9B79-FC29-5DD7-9EB9-3230217698B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63960CE1-135C-B711-8A67-B7EE6752203B}"/>
              </a:ext>
            </a:extLst>
          </p:cNvPr>
          <p:cNvSpPr/>
          <p:nvPr/>
        </p:nvSpPr>
        <p:spPr>
          <a:xfrm>
            <a:off x="9299669" y="2967335"/>
            <a:ext cx="2892330" cy="923330"/>
          </a:xfrm>
          <a:prstGeom prst="rect">
            <a:avLst/>
          </a:prstGeom>
          <a:noFill/>
        </p:spPr>
        <p:txBody>
          <a:bodyPr wrap="none" lIns="91440" tIns="45720" rIns="91440" bIns="45720">
            <a:spAutoFit/>
          </a:bodyPr>
          <a:lstStyle/>
          <a:p>
            <a:pPr algn="ctr"/>
            <a:r>
              <a:rPr lang="fr-FR" sz="5400" b="0" cap="none" spc="0" dirty="0">
                <a:ln w="0"/>
                <a:solidFill>
                  <a:schemeClr val="tx1"/>
                </a:solidFill>
                <a:effectLst>
                  <a:outerShdw blurRad="38100" dist="19050" dir="2700000" algn="tl" rotWithShape="0">
                    <a:schemeClr val="dk1">
                      <a:alpha val="40000"/>
                    </a:schemeClr>
                  </a:outerShdw>
                </a:effectLst>
              </a:rPr>
              <a:t>NEPTUNE</a:t>
            </a:r>
          </a:p>
        </p:txBody>
      </p:sp>
      <p:pic>
        <p:nvPicPr>
          <p:cNvPr id="7172" name="Picture 4" descr="Solar System Tour - Neptune">
            <a:extLst>
              <a:ext uri="{FF2B5EF4-FFF2-40B4-BE49-F238E27FC236}">
                <a16:creationId xmlns:a16="http://schemas.microsoft.com/office/drawing/2014/main" id="{ECB61D4C-27C2-FBCB-E53A-6F177F2E21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78080" y="3714750"/>
            <a:ext cx="3413919" cy="3143250"/>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Urbain Le Verrier (1831) : de Neptune à Éole - La Jaune et la Rouge">
            <a:extLst>
              <a:ext uri="{FF2B5EF4-FFF2-40B4-BE49-F238E27FC236}">
                <a16:creationId xmlns:a16="http://schemas.microsoft.com/office/drawing/2014/main" id="{57CE74B8-6312-0FA7-C6DA-428D6259403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0281" r="26667"/>
          <a:stretch>
            <a:fillRect/>
          </a:stretch>
        </p:blipFill>
        <p:spPr bwMode="auto">
          <a:xfrm>
            <a:off x="9696380" y="122545"/>
            <a:ext cx="2098907" cy="2715578"/>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4D4663FF-842C-FDE4-989F-E50CF188BD45}"/>
              </a:ext>
            </a:extLst>
          </p:cNvPr>
          <p:cNvPicPr>
            <a:picLocks noChangeAspect="1"/>
          </p:cNvPicPr>
          <p:nvPr/>
        </p:nvPicPr>
        <p:blipFill>
          <a:blip r:embed="rId5"/>
          <a:stretch>
            <a:fillRect/>
          </a:stretch>
        </p:blipFill>
        <p:spPr>
          <a:xfrm>
            <a:off x="0" y="3714750"/>
            <a:ext cx="4807323" cy="3143250"/>
          </a:xfrm>
          <a:prstGeom prst="rect">
            <a:avLst/>
          </a:prstGeom>
        </p:spPr>
      </p:pic>
      <p:pic>
        <p:nvPicPr>
          <p:cNvPr id="7180" name="Picture 12">
            <a:extLst>
              <a:ext uri="{FF2B5EF4-FFF2-40B4-BE49-F238E27FC236}">
                <a16:creationId xmlns:a16="http://schemas.microsoft.com/office/drawing/2014/main" id="{1D2EB458-B8B6-E976-A553-F99A7E94421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571" r="3480" b="4143"/>
          <a:stretch>
            <a:fillRect/>
          </a:stretch>
        </p:blipFill>
        <p:spPr bwMode="auto">
          <a:xfrm>
            <a:off x="3531871" y="-6668"/>
            <a:ext cx="5853084" cy="4275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79080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0E2C35-D0F0-5452-E792-735F0110240F}"/>
            </a:ext>
          </a:extLst>
        </p:cNvPr>
        <p:cNvGrpSpPr/>
        <p:nvPr/>
      </p:nvGrpSpPr>
      <p:grpSpPr>
        <a:xfrm>
          <a:off x="0" y="0"/>
          <a:ext cx="0" cy="0"/>
          <a:chOff x="0" y="0"/>
          <a:chExt cx="0" cy="0"/>
        </a:xfrm>
      </p:grpSpPr>
      <p:pic>
        <p:nvPicPr>
          <p:cNvPr id="11" name="Image 10">
            <a:extLst>
              <a:ext uri="{FF2B5EF4-FFF2-40B4-BE49-F238E27FC236}">
                <a16:creationId xmlns:a16="http://schemas.microsoft.com/office/drawing/2014/main" id="{106AB9C1-DB23-EC18-66CB-9A9F077C5CB0}"/>
              </a:ext>
            </a:extLst>
          </p:cNvPr>
          <p:cNvPicPr>
            <a:picLocks noChangeAspect="1"/>
          </p:cNvPicPr>
          <p:nvPr/>
        </p:nvPicPr>
        <p:blipFill>
          <a:blip r:embed="rId3"/>
          <a:stretch>
            <a:fillRect/>
          </a:stretch>
        </p:blipFill>
        <p:spPr>
          <a:xfrm>
            <a:off x="6869431" y="3206117"/>
            <a:ext cx="5322570" cy="3549013"/>
          </a:xfrm>
          <a:prstGeom prst="rect">
            <a:avLst/>
          </a:prstGeom>
        </p:spPr>
      </p:pic>
      <p:sp>
        <p:nvSpPr>
          <p:cNvPr id="15" name="Rectangle 14">
            <a:extLst>
              <a:ext uri="{FF2B5EF4-FFF2-40B4-BE49-F238E27FC236}">
                <a16:creationId xmlns:a16="http://schemas.microsoft.com/office/drawing/2014/main" id="{09B9BA73-25A3-0AAB-FB51-B3A0880E251F}"/>
              </a:ext>
            </a:extLst>
          </p:cNvPr>
          <p:cNvSpPr/>
          <p:nvPr/>
        </p:nvSpPr>
        <p:spPr>
          <a:xfrm>
            <a:off x="0" y="-93540"/>
            <a:ext cx="3212739" cy="923330"/>
          </a:xfrm>
          <a:prstGeom prst="rect">
            <a:avLst/>
          </a:prstGeom>
          <a:noFill/>
        </p:spPr>
        <p:txBody>
          <a:bodyPr wrap="none" lIns="91440" tIns="45720" rIns="91440" bIns="45720">
            <a:spAutoFit/>
          </a:bodyPr>
          <a:lstStyle/>
          <a:p>
            <a:pPr algn="ctr"/>
            <a:r>
              <a:rPr lang="fr-FR" sz="5400" b="0" cap="none" spc="0" dirty="0">
                <a:ln w="0"/>
                <a:solidFill>
                  <a:schemeClr val="tx1"/>
                </a:solidFill>
                <a:effectLst>
                  <a:outerShdw blurRad="38100" dist="19050" dir="2700000" algn="tl" rotWithShape="0">
                    <a:schemeClr val="dk1">
                      <a:alpha val="40000"/>
                    </a:schemeClr>
                  </a:outerShdw>
                </a:effectLst>
              </a:rPr>
              <a:t>PLANETE 9</a:t>
            </a:r>
          </a:p>
        </p:txBody>
      </p:sp>
      <p:pic>
        <p:nvPicPr>
          <p:cNvPr id="7" name="Image 6">
            <a:extLst>
              <a:ext uri="{FF2B5EF4-FFF2-40B4-BE49-F238E27FC236}">
                <a16:creationId xmlns:a16="http://schemas.microsoft.com/office/drawing/2014/main" id="{B860B2B8-1AE5-5F88-47EB-C018F2D8A8C9}"/>
              </a:ext>
            </a:extLst>
          </p:cNvPr>
          <p:cNvPicPr>
            <a:picLocks noChangeAspect="1"/>
          </p:cNvPicPr>
          <p:nvPr/>
        </p:nvPicPr>
        <p:blipFill>
          <a:blip r:embed="rId4"/>
          <a:srcRect r="4691"/>
          <a:stretch>
            <a:fillRect/>
          </a:stretch>
        </p:blipFill>
        <p:spPr>
          <a:xfrm>
            <a:off x="0" y="4470723"/>
            <a:ext cx="4080510" cy="2412994"/>
          </a:xfrm>
          <a:prstGeom prst="rect">
            <a:avLst/>
          </a:prstGeom>
        </p:spPr>
      </p:pic>
      <p:pic>
        <p:nvPicPr>
          <p:cNvPr id="9" name="Image 8">
            <a:extLst>
              <a:ext uri="{FF2B5EF4-FFF2-40B4-BE49-F238E27FC236}">
                <a16:creationId xmlns:a16="http://schemas.microsoft.com/office/drawing/2014/main" id="{D6A99620-9045-6ACD-EF87-1A0A2A760B58}"/>
              </a:ext>
            </a:extLst>
          </p:cNvPr>
          <p:cNvPicPr>
            <a:picLocks noChangeAspect="1"/>
          </p:cNvPicPr>
          <p:nvPr/>
        </p:nvPicPr>
        <p:blipFill>
          <a:blip r:embed="rId5"/>
          <a:stretch>
            <a:fillRect/>
          </a:stretch>
        </p:blipFill>
        <p:spPr>
          <a:xfrm>
            <a:off x="6461760" y="0"/>
            <a:ext cx="5730240" cy="3223260"/>
          </a:xfrm>
          <a:prstGeom prst="rect">
            <a:avLst/>
          </a:prstGeom>
        </p:spPr>
      </p:pic>
      <p:pic>
        <p:nvPicPr>
          <p:cNvPr id="3" name="Image 2">
            <a:extLst>
              <a:ext uri="{FF2B5EF4-FFF2-40B4-BE49-F238E27FC236}">
                <a16:creationId xmlns:a16="http://schemas.microsoft.com/office/drawing/2014/main" id="{AEC4FA7B-E40C-7F45-F1B0-E58A646EB520}"/>
              </a:ext>
            </a:extLst>
          </p:cNvPr>
          <p:cNvPicPr>
            <a:picLocks noChangeAspect="1"/>
          </p:cNvPicPr>
          <p:nvPr/>
        </p:nvPicPr>
        <p:blipFill>
          <a:blip r:embed="rId6"/>
          <a:srcRect t="12919" b="14593"/>
          <a:stretch>
            <a:fillRect/>
          </a:stretch>
        </p:blipFill>
        <p:spPr>
          <a:xfrm>
            <a:off x="1936754" y="1007433"/>
            <a:ext cx="4819406" cy="3463290"/>
          </a:xfrm>
          <a:prstGeom prst="rect">
            <a:avLst/>
          </a:prstGeom>
        </p:spPr>
      </p:pic>
    </p:spTree>
    <p:extLst>
      <p:ext uri="{BB962C8B-B14F-4D97-AF65-F5344CB8AC3E}">
        <p14:creationId xmlns:p14="http://schemas.microsoft.com/office/powerpoint/2010/main" val="35499452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14D63-99D2-B10B-C736-978F4EF50CA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323267A7-FDA7-F046-FC11-8DB6B889CFC8}"/>
              </a:ext>
            </a:extLst>
          </p:cNvPr>
          <p:cNvSpPr/>
          <p:nvPr/>
        </p:nvSpPr>
        <p:spPr>
          <a:xfrm>
            <a:off x="49530" y="0"/>
            <a:ext cx="3595729" cy="923330"/>
          </a:xfrm>
          <a:prstGeom prst="rect">
            <a:avLst/>
          </a:prstGeom>
          <a:noFill/>
        </p:spPr>
        <p:txBody>
          <a:bodyPr wrap="none" lIns="91440" tIns="45720" rIns="91440" bIns="45720">
            <a:spAutoFit/>
          </a:bodyPr>
          <a:lstStyle/>
          <a:p>
            <a:pPr algn="ctr"/>
            <a:r>
              <a:rPr lang="fr-FR" sz="5400" b="0" cap="none" spc="0" dirty="0">
                <a:ln w="0"/>
                <a:solidFill>
                  <a:schemeClr val="tx1"/>
                </a:solidFill>
                <a:effectLst>
                  <a:outerShdw blurRad="38100" dist="19050" dir="2700000" algn="tl" rotWithShape="0">
                    <a:schemeClr val="dk1">
                      <a:alpha val="40000"/>
                    </a:schemeClr>
                  </a:outerShdw>
                </a:effectLst>
              </a:rPr>
              <a:t>51 PEGASI B</a:t>
            </a:r>
          </a:p>
        </p:txBody>
      </p:sp>
      <p:pic>
        <p:nvPicPr>
          <p:cNvPr id="3" name="Image 2">
            <a:extLst>
              <a:ext uri="{FF2B5EF4-FFF2-40B4-BE49-F238E27FC236}">
                <a16:creationId xmlns:a16="http://schemas.microsoft.com/office/drawing/2014/main" id="{41F69F06-83EC-84D3-EBA6-7A240C0FEE50}"/>
              </a:ext>
            </a:extLst>
          </p:cNvPr>
          <p:cNvPicPr>
            <a:picLocks noChangeAspect="1"/>
          </p:cNvPicPr>
          <p:nvPr/>
        </p:nvPicPr>
        <p:blipFill>
          <a:blip r:embed="rId3"/>
          <a:stretch>
            <a:fillRect/>
          </a:stretch>
        </p:blipFill>
        <p:spPr>
          <a:xfrm>
            <a:off x="7231379" y="194310"/>
            <a:ext cx="3629025" cy="2903220"/>
          </a:xfrm>
          <a:prstGeom prst="rect">
            <a:avLst/>
          </a:prstGeom>
        </p:spPr>
      </p:pic>
      <p:pic>
        <p:nvPicPr>
          <p:cNvPr id="5122" name="Picture 2" descr="201701 – Exoplanets – Astronomy of Planets">
            <a:extLst>
              <a:ext uri="{FF2B5EF4-FFF2-40B4-BE49-F238E27FC236}">
                <a16:creationId xmlns:a16="http://schemas.microsoft.com/office/drawing/2014/main" id="{DCC27D6D-B1A1-76F6-F48C-F3C31A019A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 y="1348740"/>
            <a:ext cx="6427470" cy="5509260"/>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a:extLst>
              <a:ext uri="{FF2B5EF4-FFF2-40B4-BE49-F238E27FC236}">
                <a16:creationId xmlns:a16="http://schemas.microsoft.com/office/drawing/2014/main" id="{0AD892C4-FD7A-84BE-2D14-43947F28F197}"/>
              </a:ext>
            </a:extLst>
          </p:cNvPr>
          <p:cNvPicPr>
            <a:picLocks noChangeAspect="1"/>
          </p:cNvPicPr>
          <p:nvPr/>
        </p:nvPicPr>
        <p:blipFill>
          <a:blip r:embed="rId5"/>
          <a:srcRect l="7267" t="16988" r="13532" b="27413"/>
          <a:stretch>
            <a:fillRect/>
          </a:stretch>
        </p:blipFill>
        <p:spPr>
          <a:xfrm>
            <a:off x="7665720" y="3680460"/>
            <a:ext cx="4526280" cy="3177540"/>
          </a:xfrm>
          <a:prstGeom prst="rect">
            <a:avLst/>
          </a:prstGeom>
        </p:spPr>
      </p:pic>
    </p:spTree>
    <p:extLst>
      <p:ext uri="{BB962C8B-B14F-4D97-AF65-F5344CB8AC3E}">
        <p14:creationId xmlns:p14="http://schemas.microsoft.com/office/powerpoint/2010/main" val="53521889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éleste">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{BDE895BB-B073-4C6B-8C9B-AE9CFCAA956D}TFb5ae2469-0bae-4978-b0e0-39dd046150ff1a5088a3-0c5865d13c35</Template>
  <TotalTime>0</TotalTime>
  <Words>2247</Words>
  <Application>Microsoft Office PowerPoint</Application>
  <PresentationFormat>Grand écran</PresentationFormat>
  <Paragraphs>120</Paragraphs>
  <Slides>11</Slides>
  <Notes>11</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11</vt:i4>
      </vt:variant>
    </vt:vector>
  </HeadingPairs>
  <TitlesOfParts>
    <vt:vector size="15" baseType="lpstr">
      <vt:lpstr>Arial</vt:lpstr>
      <vt:lpstr>Calibri</vt:lpstr>
      <vt:lpstr>Calibri Light</vt:lpstr>
      <vt:lpstr>Céleste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Gael Chabanne</dc:creator>
  <cp:lastModifiedBy>Gael Chabanne</cp:lastModifiedBy>
  <cp:revision>11</cp:revision>
  <dcterms:created xsi:type="dcterms:W3CDTF">2026-04-16T03:49:32Z</dcterms:created>
  <dcterms:modified xsi:type="dcterms:W3CDTF">2026-04-16T15:59:01Z</dcterms:modified>
</cp:coreProperties>
</file>