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2_E47AF3A5.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sldIdLst>
    <p:sldId id="256" r:id="rId2"/>
    <p:sldId id="287" r:id="rId3"/>
    <p:sldId id="258" r:id="rId4"/>
    <p:sldId id="283" r:id="rId5"/>
    <p:sldId id="264" r:id="rId6"/>
    <p:sldId id="265" r:id="rId7"/>
    <p:sldId id="266" r:id="rId8"/>
    <p:sldId id="274" r:id="rId9"/>
    <p:sldId id="276" r:id="rId10"/>
    <p:sldId id="277" r:id="rId11"/>
    <p:sldId id="278" r:id="rId12"/>
    <p:sldId id="260" r:id="rId13"/>
    <p:sldId id="261" r:id="rId14"/>
    <p:sldId id="281" r:id="rId15"/>
    <p:sldId id="284" r:id="rId16"/>
    <p:sldId id="285" r:id="rId17"/>
    <p:sldId id="275" r:id="rId18"/>
    <p:sldId id="259" r:id="rId19"/>
    <p:sldId id="267" r:id="rId20"/>
    <p:sldId id="268" r:id="rId21"/>
    <p:sldId id="269" r:id="rId22"/>
    <p:sldId id="273" r:id="rId23"/>
    <p:sldId id="289" r:id="rId24"/>
    <p:sldId id="271" r:id="rId25"/>
    <p:sldId id="272" r:id="rId26"/>
    <p:sldId id="263" r:id="rId27"/>
    <p:sldId id="290" r:id="rId28"/>
    <p:sldId id="286" r:id="rId29"/>
    <p:sldId id="291" r:id="rId30"/>
    <p:sldId id="280" r:id="rId31"/>
    <p:sldId id="282" r:id="rId32"/>
    <p:sldId id="28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3BB20E-7A6B-F497-347A-A2B4D2E16739}" name="Benoît Chabanne" initials="BC" userId="fe7540e9773e105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928" autoAdjust="0"/>
  </p:normalViewPr>
  <p:slideViewPr>
    <p:cSldViewPr snapToGrid="0">
      <p:cViewPr varScale="1">
        <p:scale>
          <a:sx n="41" d="100"/>
          <a:sy n="41" d="100"/>
        </p:scale>
        <p:origin x="1272" y="29"/>
      </p:cViewPr>
      <p:guideLst/>
    </p:cSldViewPr>
  </p:slideViewPr>
  <p:outlineViewPr>
    <p:cViewPr>
      <p:scale>
        <a:sx n="33" d="100"/>
        <a:sy n="33" d="100"/>
      </p:scale>
      <p:origin x="0" y="-9134"/>
    </p:cViewPr>
  </p:outlineViewPr>
  <p:notesTextViewPr>
    <p:cViewPr>
      <p:scale>
        <a:sx n="3" d="2"/>
        <a:sy n="3" d="2"/>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omments/modernComment_102_E47AF3A5.xml><?xml version="1.0" encoding="utf-8"?>
<p188:cmLst xmlns:a="http://schemas.openxmlformats.org/drawingml/2006/main" xmlns:r="http://schemas.openxmlformats.org/officeDocument/2006/relationships" xmlns:p188="http://schemas.microsoft.com/office/powerpoint/2018/8/main">
  <p188:cm id="{C27283A6-40A0-4F02-AFDB-872CFC906C17}" authorId="{703BB20E-7A6B-F497-347A-A2B4D2E16739}" created="2024-05-26T10:22:06.976">
    <ac:deMkLst xmlns:ac="http://schemas.microsoft.com/office/drawing/2013/main/command">
      <pc:docMk xmlns:pc="http://schemas.microsoft.com/office/powerpoint/2013/main/command"/>
      <pc:sldMk xmlns:pc="http://schemas.microsoft.com/office/powerpoint/2013/main/command" cId="3833263013" sldId="258"/>
      <ac:picMk id="25" creationId="{739F669A-0644-710D-ABC6-649F2F86D4E7}"/>
    </ac:deMkLst>
    <p188:txBody>
      <a:bodyPr/>
      <a:lstStyle/>
      <a:p>
        <a:r>
          <a:rPr lang="fr-FR"/>
          <a:t>LEXIQUE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AB6502-4647-4F7D-8199-0FEBB4F0FEFE}" type="datetimeFigureOut">
              <a:rPr lang="fr-FR" smtClean="0"/>
              <a:t>14/06/2024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0AF37-8553-4A9A-BD76-3F990436B27C}" type="slidenum">
              <a:rPr lang="fr-FR" smtClean="0"/>
              <a:t>‹N°›</a:t>
            </a:fld>
            <a:endParaRPr lang="fr-FR"/>
          </a:p>
        </p:txBody>
      </p:sp>
    </p:spTree>
    <p:extLst>
      <p:ext uri="{BB962C8B-B14F-4D97-AF65-F5344CB8AC3E}">
        <p14:creationId xmlns:p14="http://schemas.microsoft.com/office/powerpoint/2010/main" val="2527649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Cette présentation n’est qu’un rapport de mes recherches personnelles pour comprendre le fonctionnement du calendrier lunaire.</a:t>
            </a:r>
          </a:p>
          <a:p>
            <a:pPr algn="just">
              <a:lnSpc>
                <a:spcPct val="107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Je ne me sens expert en rien mais je pense avoir fait un tri sérieux entre les différentes infos données sur les influences de la Lune.</a:t>
            </a:r>
          </a:p>
          <a:p>
            <a:pPr algn="just">
              <a:lnSpc>
                <a:spcPct val="107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Je souhaite partager ce travail et cette remise en question avec  vous.</a:t>
            </a:r>
            <a:endParaRPr lang="fr-FR" dirty="0"/>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1</a:t>
            </a:fld>
            <a:endParaRPr lang="fr-FR"/>
          </a:p>
        </p:txBody>
      </p:sp>
    </p:spTree>
    <p:extLst>
      <p:ext uri="{BB962C8B-B14F-4D97-AF65-F5344CB8AC3E}">
        <p14:creationId xmlns:p14="http://schemas.microsoft.com/office/powerpoint/2010/main" val="3563096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Sève Brute (xylème) : Monte des racines vers les feuilles grâce à la transpiration et la pression racinaire.</a:t>
            </a:r>
          </a:p>
          <a:p>
            <a:endParaRPr lang="fr-FR" dirty="0"/>
          </a:p>
          <a:p>
            <a:r>
              <a:rPr lang="fr-FR" dirty="0"/>
              <a:t>Sève Élaborée (phloème) : Transporte les produits de la photosynthèse (principalement des sucres) des feuilles vers les autres parties de la plante, y compris les racines, par un mécanisme de flux sous pression.</a:t>
            </a:r>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14</a:t>
            </a:fld>
            <a:endParaRPr lang="fr-FR"/>
          </a:p>
        </p:txBody>
      </p:sp>
    </p:spTree>
    <p:extLst>
      <p:ext uri="{BB962C8B-B14F-4D97-AF65-F5344CB8AC3E}">
        <p14:creationId xmlns:p14="http://schemas.microsoft.com/office/powerpoint/2010/main" val="1639449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Je note les influences de la Lune sur notre humeur, c’est une séance ouverte et libre, sans contestation.</a:t>
            </a:r>
          </a:p>
          <a:p>
            <a:r>
              <a:rPr lang="fr-FR" dirty="0"/>
              <a:t>La Lune oui, mais aussi, la météo dont la température, l’irrigation, la fertilisation, les ravageurs (mammifères, insectes, gastéropodes…), les maladies cryptogamiques ou bactériologiques, le pH du sol, l’implantation…</a:t>
            </a:r>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15</a:t>
            </a:fld>
            <a:endParaRPr lang="fr-FR"/>
          </a:p>
        </p:txBody>
      </p:sp>
    </p:spTree>
    <p:extLst>
      <p:ext uri="{BB962C8B-B14F-4D97-AF65-F5344CB8AC3E}">
        <p14:creationId xmlns:p14="http://schemas.microsoft.com/office/powerpoint/2010/main" val="538830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Je note les influences de la Lune sur notre humeur, c’est une séance ouverte et libre, sans contestation.</a:t>
            </a:r>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16</a:t>
            </a:fld>
            <a:endParaRPr lang="fr-FR"/>
          </a:p>
        </p:txBody>
      </p:sp>
    </p:spTree>
    <p:extLst>
      <p:ext uri="{BB962C8B-B14F-4D97-AF65-F5344CB8AC3E}">
        <p14:creationId xmlns:p14="http://schemas.microsoft.com/office/powerpoint/2010/main" val="1437825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Babyloniens, vers le 5ème siècle avant J.-C., ont créé le zodiaque en divisant l'écliptique en douze sections égales . Ils ont observé que l'équinoxe de printemps, un moment crucial marquant le début du renouveau de la nature, se produisait lorsque le soleil entrait dans la constellation du Bélier. Cela a conduit à l'association du Bélier avec le début du cycle zodiacal.</a:t>
            </a:r>
          </a:p>
          <a:p>
            <a:endParaRPr lang="fr-FR" dirty="0"/>
          </a:p>
          <a:p>
            <a:r>
              <a:rPr lang="fr-FR" dirty="0"/>
              <a:t>Avec la précession des équinoxes, les constellations se sont décalées mais on a gardé les signes du zodiaques liés aux saisons.</a:t>
            </a:r>
          </a:p>
          <a:p>
            <a:endParaRPr lang="fr-FR" dirty="0"/>
          </a:p>
          <a:p>
            <a:r>
              <a:rPr lang="fr-FR" dirty="0"/>
              <a:t>Le point vernal est l'intersection de l'écliptique et de l'équateur céleste où le Soleil passe du sud au nord, marquant l'équinoxe de printemps.</a:t>
            </a:r>
          </a:p>
          <a:p>
            <a:endParaRPr lang="fr-FR" dirty="0"/>
          </a:p>
          <a:p>
            <a:r>
              <a:rPr lang="fr-FR" dirty="0"/>
              <a:t>Pour info, lors de la création des signes du zodiaque par les Babyloniens, on n’avait pas les instruments pour comprendre la structure de l’univers. On sait aujourd’hui que les formes créées par les groupement d’étoiles sont optiques.</a:t>
            </a:r>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17</a:t>
            </a:fld>
            <a:endParaRPr lang="fr-FR"/>
          </a:p>
        </p:txBody>
      </p:sp>
    </p:spTree>
    <p:extLst>
      <p:ext uri="{BB962C8B-B14F-4D97-AF65-F5344CB8AC3E}">
        <p14:creationId xmlns:p14="http://schemas.microsoft.com/office/powerpoint/2010/main" val="3523059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lumen c’est le flux lumineux et le lux ce flux sur une surface.</a:t>
            </a:r>
          </a:p>
          <a:p>
            <a:r>
              <a:rPr lang="fr-FR" dirty="0"/>
              <a:t>J’ai fait un tableau pour comparer l’éclairement apporté par le Soleil et celui de la pleine Lune sur une journée.</a:t>
            </a:r>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18</a:t>
            </a:fld>
            <a:endParaRPr lang="fr-FR"/>
          </a:p>
        </p:txBody>
      </p:sp>
    </p:spTree>
    <p:extLst>
      <p:ext uri="{BB962C8B-B14F-4D97-AF65-F5344CB8AC3E}">
        <p14:creationId xmlns:p14="http://schemas.microsoft.com/office/powerpoint/2010/main" val="3526019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force exercée par le soleil sur la Terre est beaucoup plus forte que celle exercée par la Lune! C’est évident, mais alors pourquoi l’influence de la Lune est plus importante sur les marées?</a:t>
            </a:r>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20</a:t>
            </a:fld>
            <a:endParaRPr lang="fr-FR"/>
          </a:p>
        </p:txBody>
      </p:sp>
    </p:spTree>
    <p:extLst>
      <p:ext uri="{BB962C8B-B14F-4D97-AF65-F5344CB8AC3E}">
        <p14:creationId xmlns:p14="http://schemas.microsoft.com/office/powerpoint/2010/main" val="1703093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Je lance la vidéo, stop à 1,14 min.</a:t>
            </a:r>
            <a:r>
              <a:rPr lang="fr-FR" baseline="0" dirty="0"/>
              <a:t> Les océans enflent et forment un bourrelet, oui mais… C’est toute la Terre qui se déforme et ça ne peut pas expliquer les marées.</a:t>
            </a:r>
          </a:p>
          <a:p>
            <a:endParaRPr lang="fr-FR" baseline="0" dirty="0"/>
          </a:p>
          <a:p>
            <a:r>
              <a:rPr lang="fr-FR" baseline="0" dirty="0"/>
              <a:t>Photo 1, le champs de gravitation de la Lune n’est pas le même sur toute la surface de la Terre, pour étudier la déformation de la Terre nous devons nous laisser emporter en chute libre en choisissant le centre de gravité de la Terre.</a:t>
            </a:r>
          </a:p>
          <a:p>
            <a:endParaRPr lang="fr-FR" baseline="0" dirty="0"/>
          </a:p>
          <a:p>
            <a:r>
              <a:rPr lang="fr-FR" baseline="0" dirty="0"/>
              <a:t>Photo 2, nous retranchons donc partout l’équivalent de l’accélération du centre de la Terre. (qui fait que nous restons en orbite autour de la Lune). Cela annule bien sût l’accélération du centre qui reste fixe dans notre référentiel (c’est le but). Du côté de la Lune l’attraction étant plus forte, il reste une petite attraction vers la Lune. A l’opposée, l’attraction résultante est dirigée à l’opposée de la Lune! Aux pôles, elle est dirigée vers le centre de la Terre.</a:t>
            </a:r>
          </a:p>
          <a:p>
            <a:endParaRPr lang="fr-FR" baseline="0" dirty="0"/>
          </a:p>
          <a:p>
            <a:r>
              <a:rPr lang="fr-FR" dirty="0"/>
              <a:t>Photo 3, au final le champs d’accélération résultant peut-être représenté comme ceci.</a:t>
            </a:r>
          </a:p>
          <a:p>
            <a:endParaRPr lang="fr-FR" dirty="0"/>
          </a:p>
          <a:p>
            <a:r>
              <a:rPr lang="fr-FR" dirty="0"/>
              <a:t>Ainsi la sphère s’allonge dans la direction de la Lune car les particules sont plus légères le long de cet axe.</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Après cela on relance la vidéo de </a:t>
            </a:r>
            <a:r>
              <a:rPr lang="fr-FR" dirty="0" err="1"/>
              <a:t>Jamy</a:t>
            </a:r>
            <a:r>
              <a:rPr lang="fr-FR" dirty="0"/>
              <a:t>, à 2 min on stop, le deuxième bourrelet n’a rien à voir avec la force centrifuge (voir diapo déformation de la Terre).</a:t>
            </a:r>
          </a:p>
          <a:p>
            <a:endParaRPr lang="fr-FR" dirty="0"/>
          </a:p>
          <a:p>
            <a:r>
              <a:rPr lang="fr-FR" dirty="0"/>
              <a:t>On termine la vidéo et on explique les forces de marées dues au soleil. </a:t>
            </a:r>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21</a:t>
            </a:fld>
            <a:endParaRPr lang="fr-FR"/>
          </a:p>
        </p:txBody>
      </p:sp>
    </p:spTree>
    <p:extLst>
      <p:ext uri="{BB962C8B-B14F-4D97-AF65-F5344CB8AC3E}">
        <p14:creationId xmlns:p14="http://schemas.microsoft.com/office/powerpoint/2010/main" val="3796223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force de gravitation exercée par le Soleil sur la Terre est plus forte que celle exercée par la Lune mais  son influence sur les marées est plus faible.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 qui déforme une planète c’est la différence de gravitation en différents points de la sphère. Le champs de gravitation du Soleil qui est plus loin est ainsi plus homogène.</a:t>
            </a:r>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22</a:t>
            </a:fld>
            <a:endParaRPr lang="fr-FR"/>
          </a:p>
        </p:txBody>
      </p:sp>
    </p:spTree>
    <p:extLst>
      <p:ext uri="{BB962C8B-B14F-4D97-AF65-F5344CB8AC3E}">
        <p14:creationId xmlns:p14="http://schemas.microsoft.com/office/powerpoint/2010/main" val="1107571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déformation de la Terre due à sa rotation et la force centrifuge est beaucoup plus intense, de l’ordre de 43km au niveau de l’équateur.</a:t>
            </a:r>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23</a:t>
            </a:fld>
            <a:endParaRPr lang="fr-FR"/>
          </a:p>
        </p:txBody>
      </p:sp>
    </p:spTree>
    <p:extLst>
      <p:ext uri="{BB962C8B-B14F-4D97-AF65-F5344CB8AC3E}">
        <p14:creationId xmlns:p14="http://schemas.microsoft.com/office/powerpoint/2010/main" val="745539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 l’on calcule la déformation au plus profond des océans due à la force de gravité exercée par la Lune, on arrive à un ordre de grandeur de 1mm. Le modèle statique ne peut pas expliquer les marées.  Le déplacement vertical de l’eau est insignifiant c’est celui qui est utilisé dans le calendrier lunaire, il ne peut pas faire monter la sève dans les végétaux.</a:t>
            </a:r>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24</a:t>
            </a:fld>
            <a:endParaRPr lang="fr-FR"/>
          </a:p>
        </p:txBody>
      </p:sp>
    </p:spTree>
    <p:extLst>
      <p:ext uri="{BB962C8B-B14F-4D97-AF65-F5344CB8AC3E}">
        <p14:creationId xmlns:p14="http://schemas.microsoft.com/office/powerpoint/2010/main" val="2891916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Afin que mes propos ne soient pas mal interprétés, j’ai fixé ici mes certitudes.</a:t>
            </a:r>
          </a:p>
          <a:p>
            <a:endParaRPr lang="fr-FR" dirty="0"/>
          </a:p>
          <a:p>
            <a:r>
              <a:rPr lang="fr-FR" dirty="0"/>
              <a:t>On pourra y revenir à votre demande.</a:t>
            </a:r>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2</a:t>
            </a:fld>
            <a:endParaRPr lang="fr-FR"/>
          </a:p>
        </p:txBody>
      </p:sp>
    </p:spTree>
    <p:extLst>
      <p:ext uri="{BB962C8B-B14F-4D97-AF65-F5344CB8AC3E}">
        <p14:creationId xmlns:p14="http://schemas.microsoft.com/office/powerpoint/2010/main" val="2394940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marées s’expliquent par le modèle dynamique. Le déplacement des anneaux de marée agit comme un vibrateur qui secoue les océans et forme des vagues. Ainsi la phase de la Lune modifie l’amplitude des vibrations mais ne fait pas monter ou descendre la sève.</a:t>
            </a:r>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25</a:t>
            </a:fld>
            <a:endParaRPr lang="fr-FR"/>
          </a:p>
        </p:txBody>
      </p:sp>
    </p:spTree>
    <p:extLst>
      <p:ext uri="{BB962C8B-B14F-4D97-AF65-F5344CB8AC3E}">
        <p14:creationId xmlns:p14="http://schemas.microsoft.com/office/powerpoint/2010/main" val="1936748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Dans des lieux proches, les marées peuvent être très différentes car elles dépendent de beaucoup de choses et notamment des fonds marins et du découpage de la côte. Comme on la vu, les marées déforment la Terre entière mais les déplacement d’eau ne se font que dans les grandes étendues libres propices aux vagues, pas dans les nappes phréatiques.</a:t>
            </a:r>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26</a:t>
            </a:fld>
            <a:endParaRPr lang="fr-FR"/>
          </a:p>
        </p:txBody>
      </p:sp>
    </p:spTree>
    <p:extLst>
      <p:ext uri="{BB962C8B-B14F-4D97-AF65-F5344CB8AC3E}">
        <p14:creationId xmlns:p14="http://schemas.microsoft.com/office/powerpoint/2010/main" val="1746289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marée est la résultante de nombreuses composantes. Les composantes principales sont les semi-diurnes de la Lune et du Soleil que nous avons expliquées.</a:t>
            </a:r>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27</a:t>
            </a:fld>
            <a:endParaRPr lang="fr-FR"/>
          </a:p>
        </p:txBody>
      </p:sp>
    </p:spTree>
    <p:extLst>
      <p:ext uri="{BB962C8B-B14F-4D97-AF65-F5344CB8AC3E}">
        <p14:creationId xmlns:p14="http://schemas.microsoft.com/office/powerpoint/2010/main" val="3969521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L’onde de marée M2 est dû à l’attraction de la Lune et la composante K1 est dû à l’inclinaison de l’orbite lunaire par rapport à l’équateur.</a:t>
            </a:r>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28</a:t>
            </a:fld>
            <a:endParaRPr lang="fr-FR"/>
          </a:p>
        </p:txBody>
      </p:sp>
    </p:spTree>
    <p:extLst>
      <p:ext uri="{BB962C8B-B14F-4D97-AF65-F5344CB8AC3E}">
        <p14:creationId xmlns:p14="http://schemas.microsoft.com/office/powerpoint/2010/main" val="2118387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gravitation ne permet pas d’évaluer l’intensité de l’effet de marée comme nous l’avons vu avec le Soleil et la Lune. Deux indicateurs sont pertinents…</a:t>
            </a:r>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29</a:t>
            </a:fld>
            <a:endParaRPr lang="fr-FR"/>
          </a:p>
        </p:txBody>
      </p:sp>
    </p:spTree>
    <p:extLst>
      <p:ext uri="{BB962C8B-B14F-4D97-AF65-F5344CB8AC3E}">
        <p14:creationId xmlns:p14="http://schemas.microsoft.com/office/powerpoint/2010/main" val="2443159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L’influence de la Lune est réelle et indiscutable. Au jardins elle est indirecte contrairement à celle du soleil et donc pas discernable avec nos connaissances actuelles. Le calendrier lunaire tel qu’il est fait repose sur une mauvaise interprétation du phénomène des marées et sur l’astrologie. Aucun article scientifique ne valide le calendrier lunaire. La Lune influence nos vies et nos sentiments, on peut l’observer, méditer, développer nos croyances sans modération. Comment voyez-vous les choses ? Comment prendre en compte sérieusement les influences de la Lune ? De mon côté je garde ses influences artistiques et scientifiques, je rejette ses influences agronomiques tant qu’elles ne sont pas maîtrisées.</a:t>
            </a:r>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31</a:t>
            </a:fld>
            <a:endParaRPr lang="fr-FR"/>
          </a:p>
        </p:txBody>
      </p:sp>
    </p:spTree>
    <p:extLst>
      <p:ext uri="{BB962C8B-B14F-4D97-AF65-F5344CB8AC3E}">
        <p14:creationId xmlns:p14="http://schemas.microsoft.com/office/powerpoint/2010/main" val="117127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calendrier lunaire </a:t>
            </a:r>
          </a:p>
          <a:p>
            <a:pPr algn="just">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1° Lexique (il faut connaître les mots clés pour comprendre le calendrier linaire)</a:t>
            </a:r>
          </a:p>
          <a:p>
            <a:pPr algn="just">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2° Montante ou descendante</a:t>
            </a:r>
          </a:p>
          <a:p>
            <a:pPr algn="just">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3° Les arguments (reconnaissez-vous ces arguments, y en a-t-il d’autres ?)</a:t>
            </a:r>
          </a:p>
          <a:p>
            <a:pPr algn="just">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4° les jours racines</a:t>
            </a:r>
          </a:p>
          <a:p>
            <a:pPr algn="just">
              <a:lnSpc>
                <a:spcPct val="107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phénomènes physiques en jeu</a:t>
            </a:r>
          </a:p>
          <a:p>
            <a:pPr algn="just">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1° La gravitation (essentiel pour parler des marées)</a:t>
            </a:r>
          </a:p>
          <a:p>
            <a:pPr algn="just">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2° Les marées (avez-vous réellement compris le principe des marées ?)</a:t>
            </a:r>
          </a:p>
          <a:p>
            <a:pPr algn="just">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3° La lumière</a:t>
            </a:r>
          </a:p>
          <a:p>
            <a:pPr algn="just">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4° La sève</a:t>
            </a:r>
          </a:p>
          <a:p>
            <a:pPr algn="just">
              <a:lnSpc>
                <a:spcPct val="107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observations</a:t>
            </a:r>
          </a:p>
          <a:p>
            <a:pPr algn="just">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1° Les influences indiscutables de la Lune</a:t>
            </a:r>
          </a:p>
          <a:p>
            <a:pPr algn="just">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2° Les naissances</a:t>
            </a:r>
          </a:p>
          <a:p>
            <a:pPr algn="just">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3° Les cultures</a:t>
            </a:r>
          </a:p>
          <a:p>
            <a:pPr algn="just">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4° Alain</a:t>
            </a:r>
          </a:p>
          <a:p>
            <a:pPr algn="just">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5° Les ressentis</a:t>
            </a:r>
          </a:p>
          <a:p>
            <a:pPr algn="just">
              <a:lnSpc>
                <a:spcPct val="107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Biblio</a:t>
            </a:r>
          </a:p>
          <a:p>
            <a:pPr algn="just">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Conclusion personnelle</a:t>
            </a:r>
          </a:p>
          <a:p>
            <a:r>
              <a:rPr lang="fr-FR" dirty="0"/>
              <a:t>Mes certitudes</a:t>
            </a:r>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3</a:t>
            </a:fld>
            <a:endParaRPr lang="fr-FR"/>
          </a:p>
        </p:txBody>
      </p:sp>
    </p:spTree>
    <p:extLst>
      <p:ext uri="{BB962C8B-B14F-4D97-AF65-F5344CB8AC3E}">
        <p14:creationId xmlns:p14="http://schemas.microsoft.com/office/powerpoint/2010/main" val="1260142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période sidérale de la Lune est le temps qu'il lui faut pour accomplir une orbite complète autour de la Terre par rapport aux étoiles fixes, soit environ 27,3 jours.</a:t>
            </a:r>
          </a:p>
          <a:p>
            <a:endParaRPr lang="fr-FR" dirty="0"/>
          </a:p>
          <a:p>
            <a:r>
              <a:rPr lang="fr-FR" dirty="0"/>
              <a:t>La période synodique de la Lune est le temps moyen qu'il lui faut pour revenir à la même phase, soit environ 29,5 jours.</a:t>
            </a:r>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5</a:t>
            </a:fld>
            <a:endParaRPr lang="fr-FR"/>
          </a:p>
        </p:txBody>
      </p:sp>
    </p:spTree>
    <p:extLst>
      <p:ext uri="{BB962C8B-B14F-4D97-AF65-F5344CB8AC3E}">
        <p14:creationId xmlns:p14="http://schemas.microsoft.com/office/powerpoint/2010/main" val="2272207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nœud lunaire est un point imaginaire où l'orbite de la Lune croise l'écliptique, la trajectoire apparente du Soleil dans le ciel.</a:t>
            </a:r>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7</a:t>
            </a:fld>
            <a:endParaRPr lang="fr-FR"/>
          </a:p>
        </p:txBody>
      </p:sp>
    </p:spTree>
    <p:extLst>
      <p:ext uri="{BB962C8B-B14F-4D97-AF65-F5344CB8AC3E}">
        <p14:creationId xmlns:p14="http://schemas.microsoft.com/office/powerpoint/2010/main" val="2008540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ROUSSE : C’est tout simplement une période critique de risque de gelées tardives. La couleur rousse ne fait pas référence à la Lune mais à la couleur des plants qui ont gelé.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BLEUE : L'expression "once in a </a:t>
            </a:r>
            <a:r>
              <a:rPr lang="fr-FR" sz="1200" dirty="0" err="1"/>
              <a:t>blue</a:t>
            </a:r>
            <a:r>
              <a:rPr lang="fr-FR" sz="1200" dirty="0"/>
              <a:t> </a:t>
            </a:r>
            <a:r>
              <a:rPr lang="fr-FR" sz="1200" dirty="0" err="1"/>
              <a:t>moon</a:t>
            </a:r>
            <a:r>
              <a:rPr lang="fr-FR" sz="1200" dirty="0"/>
              <a:t>" fait référence à un événement rare, et son origine est liée à l'apparition occasionnelle d'une deuxième pleine lune dans un même mois calendaire, un phénomène qui se produit environ tous les deux à trois ans.</a:t>
            </a:r>
            <a:endParaRPr lang="fr-FR" dirty="0"/>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9</a:t>
            </a:fld>
            <a:endParaRPr lang="fr-FR"/>
          </a:p>
        </p:txBody>
      </p:sp>
    </p:spTree>
    <p:extLst>
      <p:ext uri="{BB962C8B-B14F-4D97-AF65-F5344CB8AC3E}">
        <p14:creationId xmlns:p14="http://schemas.microsoft.com/office/powerpoint/2010/main" val="3149353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L’axe du plan orbital subit une précession de 18,6 ans.</a:t>
            </a:r>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10</a:t>
            </a:fld>
            <a:endParaRPr lang="fr-FR"/>
          </a:p>
        </p:txBody>
      </p:sp>
    </p:spTree>
    <p:extLst>
      <p:ext uri="{BB962C8B-B14F-4D97-AF65-F5344CB8AC3E}">
        <p14:creationId xmlns:p14="http://schemas.microsoft.com/office/powerpoint/2010/main" val="3632888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0D0D0D"/>
                </a:solidFill>
                <a:effectLst/>
                <a:highlight>
                  <a:srgbClr val="FFFFFF"/>
                </a:highlight>
                <a:latin typeface="ui-sans-serif"/>
              </a:rPr>
              <a:t>L'orbite de la Lune est indépendante de l'axe de rotation de la Terre.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dirty="0">
              <a:solidFill>
                <a:srgbClr val="0D0D0D"/>
              </a:solidFill>
              <a:effectLst/>
              <a:highlight>
                <a:srgbClr val="FFFFFF"/>
              </a:highlight>
              <a:latin typeface="ui-sans-seri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0D0D0D"/>
                </a:solidFill>
                <a:effectLst/>
                <a:highlight>
                  <a:srgbClr val="FFFFFF"/>
                </a:highlight>
                <a:latin typeface="ui-sans-serif"/>
              </a:rPr>
              <a:t>La hauteur de la Lune dans le ciel varie en raison de la précession de l'axe terrestre, qui affecte l'orientation de l'écliptique par rapport à l'équateur céleste.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dirty="0">
              <a:solidFill>
                <a:srgbClr val="0D0D0D"/>
              </a:solidFill>
              <a:effectLst/>
              <a:highlight>
                <a:srgbClr val="FFFFFF"/>
              </a:highlight>
              <a:latin typeface="ui-sans-seri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0D0D0D"/>
                </a:solidFill>
                <a:effectLst/>
                <a:highlight>
                  <a:srgbClr val="FFFFFF"/>
                </a:highlight>
                <a:latin typeface="ui-sans-serif"/>
              </a:rPr>
              <a:t>Cependant, le phénomène de Lune montante et descendante (liée à la latitude écliptique de la Lune) est limité à une variation de ±5°9' autour de l'obliquité de l'axe terrestre, et suit un cycle de 18,6 ans, connu sous le nom de cycle de précession nodale.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dirty="0">
              <a:solidFill>
                <a:srgbClr val="0D0D0D"/>
              </a:solidFill>
              <a:effectLst/>
              <a:highlight>
                <a:srgbClr val="FFFFFF"/>
              </a:highlight>
              <a:latin typeface="ui-sans-seri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dirty="0">
                <a:solidFill>
                  <a:srgbClr val="0D0D0D"/>
                </a:solidFill>
                <a:effectLst/>
                <a:highlight>
                  <a:srgbClr val="FFFFFF"/>
                </a:highlight>
                <a:latin typeface="ui-sans-serif"/>
              </a:rPr>
              <a:t>La Précession et la nutation sont causées pas les forces de marées. La Lune permet une stabilité qui a favorisé/influencé le maintient de la vie sur Terre.</a:t>
            </a:r>
            <a:endParaRPr lang="fr-FR" sz="1200" dirty="0"/>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11</a:t>
            </a:fld>
            <a:endParaRPr lang="fr-FR"/>
          </a:p>
        </p:txBody>
      </p:sp>
    </p:spTree>
    <p:extLst>
      <p:ext uri="{BB962C8B-B14F-4D97-AF65-F5344CB8AC3E}">
        <p14:creationId xmlns:p14="http://schemas.microsoft.com/office/powerpoint/2010/main" val="3955835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Lecture des arguments et discussion ouverte. En manque-t-il?</a:t>
            </a:r>
          </a:p>
        </p:txBody>
      </p:sp>
      <p:sp>
        <p:nvSpPr>
          <p:cNvPr id="4" name="Espace réservé du numéro de diapositive 3"/>
          <p:cNvSpPr>
            <a:spLocks noGrp="1"/>
          </p:cNvSpPr>
          <p:nvPr>
            <p:ph type="sldNum" sz="quarter" idx="5"/>
          </p:nvPr>
        </p:nvSpPr>
        <p:spPr/>
        <p:txBody>
          <a:bodyPr/>
          <a:lstStyle/>
          <a:p>
            <a:fld id="{E110AF37-8553-4A9A-BD76-3F990436B27C}" type="slidenum">
              <a:rPr lang="fr-FR" smtClean="0"/>
              <a:t>12</a:t>
            </a:fld>
            <a:endParaRPr lang="fr-FR"/>
          </a:p>
        </p:txBody>
      </p:sp>
    </p:spTree>
    <p:extLst>
      <p:ext uri="{BB962C8B-B14F-4D97-AF65-F5344CB8AC3E}">
        <p14:creationId xmlns:p14="http://schemas.microsoft.com/office/powerpoint/2010/main" val="15859056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6/14/2024</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‹N°›</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6/14/2024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6/14/2024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6/14/2024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6/14/2024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6/14/2024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6/14/2024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8" name="Title 1"/>
          <p:cNvSpPr>
            <a:spLocks noGrp="1"/>
          </p:cNvSpPr>
          <p:nvPr>
            <p:ph type="title"/>
          </p:nvPr>
        </p:nvSpPr>
        <p:spPr>
          <a:xfrm>
            <a:off x="685801" y="609600"/>
            <a:ext cx="10131425" cy="1456267"/>
          </a:xfrm>
        </p:spPr>
        <p:txBody>
          <a:bodyPr/>
          <a:lstStyle/>
          <a:p>
            <a:r>
              <a:rPr lang="fr-FR"/>
              <a:t>Modifiez le style du titre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fr-FR"/>
              <a:t>Modifiez le style du titre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6/14/2024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6/14/2024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6/14/2024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6/14/2024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6/14/2024</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 Target="slide12.xml"/><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11.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hyperlink" Target="Les%20mare&#769;es.mp4" TargetMode="External"/><Relationship Id="rId3" Type="http://schemas.openxmlformats.org/officeDocument/2006/relationships/image" Target="../media/image5.png"/><Relationship Id="rId7" Type="http://schemas.openxmlformats.org/officeDocument/2006/relationships/image" Target="../media/image55.png"/><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hyperlink" Target="Position%20de%20la%20Lune%20en%20juin.xlsx" TargetMode="External"/><Relationship Id="rId5" Type="http://schemas.openxmlformats.org/officeDocument/2006/relationships/image" Target="../media/image54.png"/><Relationship Id="rId10" Type="http://schemas.openxmlformats.org/officeDocument/2006/relationships/image" Target="../media/image13.svg"/><Relationship Id="rId4" Type="http://schemas.openxmlformats.org/officeDocument/2006/relationships/image" Target="../media/image6.sv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3.xml"/><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Circulation%20de%20la%20s&#232;ve%20dans%20les%20v&#233;g&#233;taux.pdf" TargetMode="External"/><Relationship Id="rId5" Type="http://schemas.openxmlformats.org/officeDocument/2006/relationships/image" Target="../media/image6.svg"/><Relationship Id="rId10" Type="http://schemas.openxmlformats.org/officeDocument/2006/relationships/image" Target="../media/image31.svg"/><Relationship Id="rId4" Type="http://schemas.openxmlformats.org/officeDocument/2006/relationships/image" Target="../media/image5.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3.xml"/><Relationship Id="rId7" Type="http://schemas.openxmlformats.org/officeDocument/2006/relationships/image" Target="../media/image17.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35.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6.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3.xml"/><Relationship Id="rId7"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59.png"/><Relationship Id="rId5" Type="http://schemas.openxmlformats.org/officeDocument/2006/relationships/image" Target="../media/image6.svg"/><Relationship Id="rId10" Type="http://schemas.openxmlformats.org/officeDocument/2006/relationships/image" Target="../media/image27.svg"/><Relationship Id="rId4" Type="http://schemas.openxmlformats.org/officeDocument/2006/relationships/image" Target="../media/image5.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0.png"/><Relationship Id="rId7" Type="http://schemas.openxmlformats.org/officeDocument/2006/relationships/slide" Target="slide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sv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64.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65.png"/><Relationship Id="rId4" Type="http://schemas.openxmlformats.org/officeDocument/2006/relationships/hyperlink" Target="Calcul%20sur%20la%20gravitation.xlsx"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Les%20mare&#769;es.mp4" TargetMode="External"/><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13.sv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Les%20mare&#769;es.mp4" TargetMode="External"/><Relationship Id="rId7" Type="http://schemas.openxmlformats.org/officeDocument/2006/relationships/hyperlink" Target="Calcul%20sur%20la%20gravitation.xlsx"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13.svg"/><Relationship Id="rId10" Type="http://schemas.openxmlformats.org/officeDocument/2006/relationships/image" Target="../media/image71.png"/><Relationship Id="rId4" Type="http://schemas.openxmlformats.org/officeDocument/2006/relationships/image" Target="../media/image12.png"/><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13.sv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13.svg"/></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13.svg"/></Relationships>
</file>

<file path=ppt/slides/_rels/slide2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 Target="slide3.xml"/><Relationship Id="rId7"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Les%20mare&#769;es.mp4" TargetMode="External"/><Relationship Id="rId5" Type="http://schemas.openxmlformats.org/officeDocument/2006/relationships/image" Target="../media/image6.svg"/><Relationship Id="rId10" Type="http://schemas.openxmlformats.org/officeDocument/2006/relationships/image" Target="../media/image84.png"/><Relationship Id="rId4" Type="http://schemas.openxmlformats.org/officeDocument/2006/relationships/image" Target="../media/image5.png"/><Relationship Id="rId9" Type="http://schemas.openxmlformats.org/officeDocument/2006/relationships/image" Target="../media/image83.png"/></Relationships>
</file>

<file path=ppt/slides/_rels/slide28.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88.png"/><Relationship Id="rId3" Type="http://schemas.openxmlformats.org/officeDocument/2006/relationships/slide" Target="slide3.xml"/><Relationship Id="rId7" Type="http://schemas.openxmlformats.org/officeDocument/2006/relationships/image" Target="../media/image12.png"/><Relationship Id="rId12" Type="http://schemas.openxmlformats.org/officeDocument/2006/relationships/image" Target="../media/image87.png"/><Relationship Id="rId2" Type="http://schemas.openxmlformats.org/officeDocument/2006/relationships/notesSlide" Target="../notesSlides/notesSlide23.xml"/><Relationship Id="rId16"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hyperlink" Target="Les%20mare&#769;es.mp4" TargetMode="External"/><Relationship Id="rId11" Type="http://schemas.openxmlformats.org/officeDocument/2006/relationships/image" Target="../media/image86.png"/><Relationship Id="rId5" Type="http://schemas.openxmlformats.org/officeDocument/2006/relationships/image" Target="../media/image6.svg"/><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5.png"/><Relationship Id="rId9" Type="http://schemas.openxmlformats.org/officeDocument/2006/relationships/hyperlink" Target="https://images.cnrs.fr/video/385" TargetMode="External"/><Relationship Id="rId1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hyperlink" Target="Calcul%20sur%20la%20gravitation.xlsx" TargetMode="External"/><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13" Type="http://schemas.openxmlformats.org/officeDocument/2006/relationships/image" Target="../media/image13.svg"/><Relationship Id="rId18" Type="http://schemas.openxmlformats.org/officeDocument/2006/relationships/image" Target="../media/image17.svg"/><Relationship Id="rId26" Type="http://schemas.openxmlformats.org/officeDocument/2006/relationships/image" Target="../media/image22.png"/><Relationship Id="rId39" Type="http://schemas.openxmlformats.org/officeDocument/2006/relationships/image" Target="../media/image31.svg"/><Relationship Id="rId21" Type="http://schemas.openxmlformats.org/officeDocument/2006/relationships/image" Target="../media/image19.svg"/><Relationship Id="rId34" Type="http://schemas.openxmlformats.org/officeDocument/2006/relationships/slide" Target="slide30.xml"/><Relationship Id="rId42" Type="http://schemas.openxmlformats.org/officeDocument/2006/relationships/image" Target="../media/image33.svg"/><Relationship Id="rId47" Type="http://schemas.openxmlformats.org/officeDocument/2006/relationships/image" Target="../media/image36.png"/><Relationship Id="rId50" Type="http://schemas.openxmlformats.org/officeDocument/2006/relationships/slide" Target="slide2.xml"/><Relationship Id="rId7" Type="http://schemas.openxmlformats.org/officeDocument/2006/relationships/image" Target="../media/image9.svg"/><Relationship Id="rId2" Type="http://schemas.openxmlformats.org/officeDocument/2006/relationships/notesSlide" Target="../notesSlides/notesSlide3.xml"/><Relationship Id="rId16" Type="http://schemas.openxmlformats.org/officeDocument/2006/relationships/image" Target="../media/image15.svg"/><Relationship Id="rId29" Type="http://schemas.openxmlformats.org/officeDocument/2006/relationships/image" Target="../media/image24.png"/><Relationship Id="rId11" Type="http://schemas.openxmlformats.org/officeDocument/2006/relationships/slide" Target="slide21.xml"/><Relationship Id="rId24" Type="http://schemas.openxmlformats.org/officeDocument/2006/relationships/image" Target="../media/image21.svg"/><Relationship Id="rId32" Type="http://schemas.openxmlformats.org/officeDocument/2006/relationships/image" Target="../media/image26.png"/><Relationship Id="rId37" Type="http://schemas.openxmlformats.org/officeDocument/2006/relationships/slide" Target="slide14.xml"/><Relationship Id="rId40" Type="http://schemas.openxmlformats.org/officeDocument/2006/relationships/slide" Target="slide31.xml"/><Relationship Id="rId45" Type="http://schemas.openxmlformats.org/officeDocument/2006/relationships/image" Target="../media/image35.svg"/><Relationship Id="rId5" Type="http://schemas.openxmlformats.org/officeDocument/2006/relationships/hyperlink" Target="Naissances%20en%20Belgique.xlsx" TargetMode="External"/><Relationship Id="rId15" Type="http://schemas.openxmlformats.org/officeDocument/2006/relationships/image" Target="../media/image14.png"/><Relationship Id="rId23" Type="http://schemas.openxmlformats.org/officeDocument/2006/relationships/image" Target="../media/image20.png"/><Relationship Id="rId28" Type="http://schemas.openxmlformats.org/officeDocument/2006/relationships/hyperlink" Target="Alain%20Baraton.mp3" TargetMode="External"/><Relationship Id="rId36" Type="http://schemas.openxmlformats.org/officeDocument/2006/relationships/image" Target="../media/image29.svg"/><Relationship Id="rId49" Type="http://schemas.openxmlformats.org/officeDocument/2006/relationships/slide" Target="slide10.xml"/><Relationship Id="rId10" Type="http://schemas.openxmlformats.org/officeDocument/2006/relationships/image" Target="../media/image11.svg"/><Relationship Id="rId19" Type="http://schemas.openxmlformats.org/officeDocument/2006/relationships/slide" Target="slide15.xml"/><Relationship Id="rId31" Type="http://schemas.openxmlformats.org/officeDocument/2006/relationships/slide" Target="slide17.xml"/><Relationship Id="rId44" Type="http://schemas.openxmlformats.org/officeDocument/2006/relationships/image" Target="../media/image34.png"/><Relationship Id="rId52" Type="http://schemas.openxmlformats.org/officeDocument/2006/relationships/image" Target="../media/image39.svg"/><Relationship Id="rId4" Type="http://schemas.openxmlformats.org/officeDocument/2006/relationships/image" Target="../media/image7.jpg"/><Relationship Id="rId9" Type="http://schemas.openxmlformats.org/officeDocument/2006/relationships/image" Target="../media/image10.png"/><Relationship Id="rId14" Type="http://schemas.openxmlformats.org/officeDocument/2006/relationships/slide" Target="slide19.xml"/><Relationship Id="rId22" Type="http://schemas.openxmlformats.org/officeDocument/2006/relationships/slide" Target="slide18.xml"/><Relationship Id="rId27" Type="http://schemas.openxmlformats.org/officeDocument/2006/relationships/image" Target="../media/image23.svg"/><Relationship Id="rId30" Type="http://schemas.openxmlformats.org/officeDocument/2006/relationships/image" Target="../media/image25.svg"/><Relationship Id="rId35" Type="http://schemas.openxmlformats.org/officeDocument/2006/relationships/image" Target="../media/image28.png"/><Relationship Id="rId43" Type="http://schemas.openxmlformats.org/officeDocument/2006/relationships/slide" Target="slide16.xml"/><Relationship Id="rId48" Type="http://schemas.openxmlformats.org/officeDocument/2006/relationships/image" Target="../media/image37.svg"/><Relationship Id="rId8" Type="http://schemas.openxmlformats.org/officeDocument/2006/relationships/slide" Target="slide12.xml"/><Relationship Id="rId51" Type="http://schemas.openxmlformats.org/officeDocument/2006/relationships/image" Target="../media/image38.png"/><Relationship Id="rId3" Type="http://schemas.microsoft.com/office/2018/10/relationships/comments" Target="../comments/modernComment_102_E47AF3A5.xml"/><Relationship Id="rId12" Type="http://schemas.openxmlformats.org/officeDocument/2006/relationships/image" Target="../media/image12.png"/><Relationship Id="rId17" Type="http://schemas.openxmlformats.org/officeDocument/2006/relationships/image" Target="../media/image16.png"/><Relationship Id="rId25" Type="http://schemas.openxmlformats.org/officeDocument/2006/relationships/hyperlink" Target="Culture%20Champignon.xlsx" TargetMode="External"/><Relationship Id="rId33" Type="http://schemas.openxmlformats.org/officeDocument/2006/relationships/image" Target="../media/image27.svg"/><Relationship Id="rId38" Type="http://schemas.openxmlformats.org/officeDocument/2006/relationships/image" Target="../media/image30.png"/><Relationship Id="rId46" Type="http://schemas.openxmlformats.org/officeDocument/2006/relationships/slide" Target="slide4.xml"/><Relationship Id="rId20" Type="http://schemas.openxmlformats.org/officeDocument/2006/relationships/image" Target="../media/image18.png"/><Relationship Id="rId41"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hyperlink" Target="http://lyc.lumiere.luxeuil.free.fr/lycee_lumiere/import/SitesIn/physique/houle/ifremer/maree/spectre.html" TargetMode="External"/><Relationship Id="rId3" Type="http://schemas.openxmlformats.org/officeDocument/2006/relationships/image" Target="../media/image5.png"/><Relationship Id="rId7" Type="http://schemas.openxmlformats.org/officeDocument/2006/relationships/hyperlink" Target="https://images.cnrs.fr/video/385" TargetMode="External"/><Relationship Id="rId12" Type="http://schemas.openxmlformats.org/officeDocument/2006/relationships/image" Target="../media/image29.svg"/><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hyperlink" Target="https://www.youtube.com/watch?v=Lba6nnWrsII" TargetMode="External"/><Relationship Id="rId11" Type="http://schemas.openxmlformats.org/officeDocument/2006/relationships/image" Target="../media/image28.png"/><Relationship Id="rId5" Type="http://schemas.openxmlformats.org/officeDocument/2006/relationships/hyperlink" Target="https://www.youtube.com/watch?v=yeoV9fiVjAo" TargetMode="External"/><Relationship Id="rId10" Type="http://schemas.openxmlformats.org/officeDocument/2006/relationships/slide" Target="slide30.xml"/><Relationship Id="rId4" Type="http://schemas.openxmlformats.org/officeDocument/2006/relationships/image" Target="../media/image6.svg"/><Relationship Id="rId9" Type="http://schemas.openxmlformats.org/officeDocument/2006/relationships/image" Target="../media/image94.jpeg"/></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slide" Target="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5.png"/><Relationship Id="rId7" Type="http://schemas.openxmlformats.org/officeDocument/2006/relationships/slide" Target="slide5.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37.svg"/><Relationship Id="rId11" Type="http://schemas.openxmlformats.org/officeDocument/2006/relationships/slide" Target="slide9.xml"/><Relationship Id="rId5" Type="http://schemas.openxmlformats.org/officeDocument/2006/relationships/image" Target="../media/image36.png"/><Relationship Id="rId10" Type="http://schemas.openxmlformats.org/officeDocument/2006/relationships/slide" Target="slide8.xml"/><Relationship Id="rId4" Type="http://schemas.openxmlformats.org/officeDocument/2006/relationships/image" Target="../media/image6.svg"/><Relationship Id="rId9"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0.png"/><Relationship Id="rId7"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4.xml"/><Relationship Id="rId4" Type="http://schemas.openxmlformats.org/officeDocument/2006/relationships/image" Target="../media/image41.png"/><Relationship Id="rId9"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43.jpeg"/><Relationship Id="rId7" Type="http://schemas.openxmlformats.org/officeDocument/2006/relationships/image" Target="../media/image5.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4.xml"/><Relationship Id="rId4" Type="http://schemas.openxmlformats.org/officeDocument/2006/relationships/image" Target="../media/image47.jpe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 Target="slide4.xml"/><Relationship Id="rId7"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0E3E17-B5CB-8FA6-2D73-DC4180BBDDB1}"/>
              </a:ext>
            </a:extLst>
          </p:cNvPr>
          <p:cNvSpPr>
            <a:spLocks noGrp="1"/>
          </p:cNvSpPr>
          <p:nvPr>
            <p:ph type="ctrTitle"/>
          </p:nvPr>
        </p:nvSpPr>
        <p:spPr>
          <a:xfrm>
            <a:off x="4856479" y="448735"/>
            <a:ext cx="7197726" cy="1236131"/>
          </a:xfrm>
        </p:spPr>
        <p:txBody>
          <a:bodyPr/>
          <a:lstStyle/>
          <a:p>
            <a:r>
              <a:rPr lang="fr-FR" dirty="0"/>
              <a:t>Jardiner avec la Lune</a:t>
            </a:r>
          </a:p>
        </p:txBody>
      </p:sp>
    </p:spTree>
    <p:extLst>
      <p:ext uri="{BB962C8B-B14F-4D97-AF65-F5344CB8AC3E}">
        <p14:creationId xmlns:p14="http://schemas.microsoft.com/office/powerpoint/2010/main" val="406161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defined">
            <a:extLst>
              <a:ext uri="{FF2B5EF4-FFF2-40B4-BE49-F238E27FC236}">
                <a16:creationId xmlns:a16="http://schemas.microsoft.com/office/drawing/2014/main" id="{540120BA-1945-54FE-4544-11047D7B2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457" y="670560"/>
            <a:ext cx="12192000" cy="6127750"/>
          </a:xfrm>
          <a:prstGeom prst="rect">
            <a:avLst/>
          </a:prstGeom>
          <a:noFill/>
          <a:extLst>
            <a:ext uri="{909E8E84-426E-40DD-AFC4-6F175D3DCCD1}">
              <a14:hiddenFill xmlns:a14="http://schemas.microsoft.com/office/drawing/2010/main">
                <a:solidFill>
                  <a:srgbClr val="FFFFFF"/>
                </a:solidFill>
              </a14:hiddenFill>
            </a:ext>
          </a:extLst>
        </p:spPr>
      </p:pic>
      <p:sp>
        <p:nvSpPr>
          <p:cNvPr id="15" name="Titre 1">
            <a:extLst>
              <a:ext uri="{FF2B5EF4-FFF2-40B4-BE49-F238E27FC236}">
                <a16:creationId xmlns:a16="http://schemas.microsoft.com/office/drawing/2014/main" id="{0C9879E3-FD0F-5662-71B9-13ED5C9F0ECA}"/>
              </a:ext>
            </a:extLst>
          </p:cNvPr>
          <p:cNvSpPr txBox="1">
            <a:spLocks/>
          </p:cNvSpPr>
          <p:nvPr/>
        </p:nvSpPr>
        <p:spPr>
          <a:xfrm>
            <a:off x="0" y="-7257"/>
            <a:ext cx="11075203" cy="9144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4800" b="1" dirty="0"/>
              <a:t>Lune montante ou descendante</a:t>
            </a:r>
          </a:p>
        </p:txBody>
      </p:sp>
    </p:spTree>
    <p:extLst>
      <p:ext uri="{BB962C8B-B14F-4D97-AF65-F5344CB8AC3E}">
        <p14:creationId xmlns:p14="http://schemas.microsoft.com/office/powerpoint/2010/main" val="3970710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que 1" descr="Retour avec un remplissage uni">
            <a:hlinkClick r:id="rId3" action="ppaction://hlinksldjump"/>
            <a:extLst>
              <a:ext uri="{FF2B5EF4-FFF2-40B4-BE49-F238E27FC236}">
                <a16:creationId xmlns:a16="http://schemas.microsoft.com/office/drawing/2014/main" id="{7D547971-DD99-2719-7E3D-FECBB18784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1440" y="0"/>
            <a:ext cx="670560" cy="670560"/>
          </a:xfrm>
          <a:prstGeom prst="rect">
            <a:avLst/>
          </a:prstGeom>
        </p:spPr>
      </p:pic>
      <p:sp>
        <p:nvSpPr>
          <p:cNvPr id="12" name="ZoneTexte 11">
            <a:extLst>
              <a:ext uri="{FF2B5EF4-FFF2-40B4-BE49-F238E27FC236}">
                <a16:creationId xmlns:a16="http://schemas.microsoft.com/office/drawing/2014/main" id="{962C3ADE-A178-8AC0-53BC-F380383F97E4}"/>
              </a:ext>
            </a:extLst>
          </p:cNvPr>
          <p:cNvSpPr txBox="1"/>
          <p:nvPr/>
        </p:nvSpPr>
        <p:spPr>
          <a:xfrm>
            <a:off x="221269" y="1377484"/>
            <a:ext cx="8255757" cy="4154984"/>
          </a:xfrm>
          <a:prstGeom prst="rect">
            <a:avLst/>
          </a:prstGeom>
          <a:noFill/>
        </p:spPr>
        <p:txBody>
          <a:bodyPr wrap="square">
            <a:spAutoFit/>
          </a:bodyPr>
          <a:lstStyle/>
          <a:p>
            <a:pPr algn="just"/>
            <a:r>
              <a:rPr lang="fr-FR" sz="2400" dirty="0"/>
              <a:t>L'amplitude de la variation de la hauteur de la Lune par rapport à l'écliptique change au fil des ans en raison de la précession des nœuds lunaires, un cycle d'environ 18,6 ans correspondant à la rotation du plan orbital de la Lune. Ainsi, la Lune oscille de plus ou moins 5°9’ autour de l'écliptique.</a:t>
            </a:r>
          </a:p>
          <a:p>
            <a:pPr algn="just"/>
            <a:endParaRPr lang="fr-FR" sz="2400" dirty="0"/>
          </a:p>
          <a:p>
            <a:pPr algn="just"/>
            <a:endParaRPr lang="fr-FR" sz="2400" dirty="0"/>
          </a:p>
          <a:p>
            <a:pPr algn="just"/>
            <a:endParaRPr lang="fr-FR" sz="2400" dirty="0"/>
          </a:p>
          <a:p>
            <a:pPr algn="just"/>
            <a:r>
              <a:rPr lang="fr-FR" sz="2400" dirty="0"/>
              <a:t>NB : L'axe de </a:t>
            </a:r>
            <a:r>
              <a:rPr lang="fr-FR" sz="2400" dirty="0">
                <a:solidFill>
                  <a:srgbClr val="92D050"/>
                </a:solidFill>
              </a:rPr>
              <a:t>rotation de la Terre </a:t>
            </a:r>
            <a:r>
              <a:rPr lang="fr-FR" sz="2400" dirty="0"/>
              <a:t>est affecté par la </a:t>
            </a:r>
            <a:r>
              <a:rPr lang="fr-FR" sz="2400" dirty="0">
                <a:solidFill>
                  <a:schemeClr val="bg2">
                    <a:lumMod val="60000"/>
                    <a:lumOff val="40000"/>
                  </a:schemeClr>
                </a:solidFill>
              </a:rPr>
              <a:t>précession des équinoxes </a:t>
            </a:r>
            <a:r>
              <a:rPr lang="fr-FR" sz="2400" dirty="0"/>
              <a:t>(cycle d'environ 25800 ans) et par la </a:t>
            </a:r>
            <a:r>
              <a:rPr lang="fr-FR" sz="2400" dirty="0">
                <a:solidFill>
                  <a:srgbClr val="FF0000"/>
                </a:solidFill>
              </a:rPr>
              <a:t>nutation</a:t>
            </a:r>
            <a:r>
              <a:rPr lang="fr-FR" sz="2400" dirty="0"/>
              <a:t> (cycle d’environ 18,6 ans).</a:t>
            </a:r>
          </a:p>
        </p:txBody>
      </p:sp>
      <p:sp>
        <p:nvSpPr>
          <p:cNvPr id="7" name="Titre 1">
            <a:extLst>
              <a:ext uri="{FF2B5EF4-FFF2-40B4-BE49-F238E27FC236}">
                <a16:creationId xmlns:a16="http://schemas.microsoft.com/office/drawing/2014/main" id="{F5D67EF0-23B5-43C7-09B2-7B49163B4C99}"/>
              </a:ext>
            </a:extLst>
          </p:cNvPr>
          <p:cNvSpPr txBox="1">
            <a:spLocks/>
          </p:cNvSpPr>
          <p:nvPr/>
        </p:nvSpPr>
        <p:spPr>
          <a:xfrm>
            <a:off x="0" y="0"/>
            <a:ext cx="11075203" cy="9144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4800" b="1" dirty="0"/>
              <a:t>Lune montante ou DESCENDANTE</a:t>
            </a:r>
          </a:p>
        </p:txBody>
      </p:sp>
      <p:pic>
        <p:nvPicPr>
          <p:cNvPr id="1026" name="Picture 2">
            <a:extLst>
              <a:ext uri="{FF2B5EF4-FFF2-40B4-BE49-F238E27FC236}">
                <a16:creationId xmlns:a16="http://schemas.microsoft.com/office/drawing/2014/main" id="{5F1A8790-C5AC-F71D-613C-0EF3201D20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9659" y="2474258"/>
            <a:ext cx="4128538" cy="4383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29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058BDE4-D2C7-C7F1-711F-77B5CBF9EB6F}"/>
              </a:ext>
            </a:extLst>
          </p:cNvPr>
          <p:cNvSpPr txBox="1"/>
          <p:nvPr/>
        </p:nvSpPr>
        <p:spPr>
          <a:xfrm>
            <a:off x="0" y="782683"/>
            <a:ext cx="12049760" cy="6075317"/>
          </a:xfrm>
          <a:prstGeom prst="rect">
            <a:avLst/>
          </a:prstGeom>
          <a:noFill/>
        </p:spPr>
        <p:txBody>
          <a:bodyPr wrap="square">
            <a:spAutoFit/>
          </a:bodyPr>
          <a:lstStyle/>
          <a:p>
            <a:pPr marL="342900" lvl="0" indent="-342900" algn="just">
              <a:lnSpc>
                <a:spcPct val="107000"/>
              </a:lnSpc>
              <a:spcAft>
                <a:spcPts val="600"/>
              </a:spcAft>
              <a:buSzPts val="1000"/>
              <a:buFont typeface="Symbol" panose="05050102010706020507" pitchFamily="18" charset="2"/>
              <a:buChar char=""/>
              <a:tabLst>
                <a:tab pos="457200" algn="l"/>
              </a:tabLst>
            </a:pPr>
            <a:r>
              <a:rPr lang="fr-FR" sz="1400" kern="0" spc="3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Pendant toute la </a:t>
            </a:r>
            <a:r>
              <a:rPr lang="fr-FR" sz="1400" b="1" kern="0" spc="3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phase croissante de la Lune</a:t>
            </a:r>
            <a:r>
              <a:rPr lang="fr-FR" sz="1400" kern="0" spc="3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 la sève monte dans les végétaux</a:t>
            </a:r>
            <a:r>
              <a:rPr lang="fr-FR" sz="1400" kern="0" spc="30" dirty="0">
                <a:effectLst/>
                <a:latin typeface="Arial" panose="020B0604020202020204" pitchFamily="34" charset="0"/>
                <a:ea typeface="Times New Roman" panose="02020603050405020304" pitchFamily="18" charset="0"/>
                <a:cs typeface="Times New Roman" panose="02020603050405020304" pitchFamily="18" charset="0"/>
              </a:rPr>
              <a:t>, ce serait une quinzaine </a:t>
            </a:r>
            <a:r>
              <a:rPr lang="fr-FR" sz="1400" b="1" kern="0" spc="30" dirty="0">
                <a:effectLst/>
                <a:latin typeface="Arial" panose="020B0604020202020204" pitchFamily="34" charset="0"/>
                <a:ea typeface="Times New Roman" panose="02020603050405020304" pitchFamily="18" charset="0"/>
                <a:cs typeface="Times New Roman" panose="02020603050405020304" pitchFamily="18" charset="0"/>
              </a:rPr>
              <a:t>favorable pour la partie aérienne de la plante</a:t>
            </a:r>
            <a:r>
              <a:rPr lang="fr-FR" sz="1400" kern="0" spc="30" dirty="0">
                <a:effectLst/>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algn="just">
              <a:lnSpc>
                <a:spcPct val="107000"/>
              </a:lnSpc>
              <a:spcAft>
                <a:spcPts val="600"/>
              </a:spcAft>
              <a:buSzPts val="1000"/>
              <a:buFont typeface="Symbol" panose="05050102010706020507" pitchFamily="18" charset="2"/>
              <a:buChar char=""/>
              <a:tabLst>
                <a:tab pos="457200" algn="l"/>
              </a:tabLst>
            </a:pPr>
            <a:endParaRPr lang="fr-FR"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600"/>
              </a:spcAft>
              <a:buSzPts val="1000"/>
              <a:buFont typeface="Symbol" panose="05050102010706020507" pitchFamily="18" charset="2"/>
              <a:buChar char=""/>
              <a:tabLst>
                <a:tab pos="457200" algn="l"/>
              </a:tabLst>
            </a:pPr>
            <a:r>
              <a:rPr lang="fr-FR" sz="1400" kern="0" spc="30" dirty="0">
                <a:effectLst/>
                <a:latin typeface="Arial" panose="020B0604020202020204" pitchFamily="34" charset="0"/>
                <a:ea typeface="Times New Roman" panose="02020603050405020304" pitchFamily="18" charset="0"/>
                <a:cs typeface="Times New Roman" panose="02020603050405020304" pitchFamily="18" charset="0"/>
              </a:rPr>
              <a:t>Lors de la nouvelle Lune, </a:t>
            </a:r>
            <a:r>
              <a:rPr lang="fr-FR" sz="1400" kern="0" spc="3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l'attraction lunaire est maximale et attire l'eau vers la surface</a:t>
            </a:r>
            <a:r>
              <a:rPr lang="fr-FR" sz="1400" kern="0" spc="30" dirty="0">
                <a:effectLst/>
                <a:latin typeface="Arial" panose="020B0604020202020204" pitchFamily="34" charset="0"/>
                <a:ea typeface="Times New Roman" panose="02020603050405020304" pitchFamily="18" charset="0"/>
                <a:cs typeface="Times New Roman" panose="02020603050405020304" pitchFamily="18" charset="0"/>
              </a:rPr>
              <a:t>, ce qui permettrait une bonne germination des graines grâce à une </a:t>
            </a:r>
            <a:r>
              <a:rPr lang="fr-FR" sz="1400" b="1" kern="0" spc="30" dirty="0">
                <a:effectLst/>
                <a:latin typeface="Arial" panose="020B0604020202020204" pitchFamily="34" charset="0"/>
                <a:ea typeface="Times New Roman" panose="02020603050405020304" pitchFamily="18" charset="0"/>
                <a:cs typeface="Times New Roman" panose="02020603050405020304" pitchFamily="18" charset="0"/>
              </a:rPr>
              <a:t>croissance égale de la partie foliaire et de la partie racinaire</a:t>
            </a:r>
            <a:r>
              <a:rPr lang="fr-FR" sz="1400" kern="0" spc="30" dirty="0">
                <a:effectLst/>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algn="just">
              <a:lnSpc>
                <a:spcPct val="107000"/>
              </a:lnSpc>
              <a:spcAft>
                <a:spcPts val="600"/>
              </a:spcAft>
              <a:buSzPts val="1000"/>
              <a:buFont typeface="Symbol" panose="05050102010706020507" pitchFamily="18" charset="2"/>
              <a:buChar char=""/>
              <a:tabLst>
                <a:tab pos="457200" algn="l"/>
              </a:tabLst>
            </a:pPr>
            <a:endParaRPr lang="fr-FR"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600"/>
              </a:spcAft>
              <a:buSzPts val="1000"/>
              <a:buFont typeface="Symbol" panose="05050102010706020507" pitchFamily="18" charset="2"/>
              <a:buChar char=""/>
              <a:tabLst>
                <a:tab pos="457200" algn="l"/>
              </a:tabLst>
            </a:pPr>
            <a:r>
              <a:rPr lang="fr-FR" sz="1400" kern="0" spc="30" dirty="0">
                <a:effectLst/>
                <a:latin typeface="Arial" panose="020B0604020202020204" pitchFamily="34" charset="0"/>
                <a:ea typeface="Times New Roman" panose="02020603050405020304" pitchFamily="18" charset="0"/>
                <a:cs typeface="Times New Roman" panose="02020603050405020304" pitchFamily="18" charset="0"/>
              </a:rPr>
              <a:t>Après le premier quartier (c’est-à-dire dans la seconde période de la phase croissante), l'attraction lunaire est plus faible mais </a:t>
            </a:r>
            <a:r>
              <a:rPr lang="fr-FR" sz="1400" kern="0" spc="3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la lumière lunaire est forte</a:t>
            </a:r>
            <a:r>
              <a:rPr lang="fr-FR" sz="1400" kern="0" spc="30" dirty="0">
                <a:effectLst/>
                <a:latin typeface="Arial" panose="020B0604020202020204" pitchFamily="34" charset="0"/>
                <a:ea typeface="Times New Roman" panose="02020603050405020304" pitchFamily="18" charset="0"/>
                <a:cs typeface="Times New Roman" panose="02020603050405020304" pitchFamily="18" charset="0"/>
              </a:rPr>
              <a:t>, ce qui favoriserait la </a:t>
            </a:r>
            <a:r>
              <a:rPr lang="fr-FR" sz="1400" b="1" kern="0" spc="30" dirty="0">
                <a:effectLst/>
                <a:latin typeface="Arial" panose="020B0604020202020204" pitchFamily="34" charset="0"/>
                <a:ea typeface="Times New Roman" panose="02020603050405020304" pitchFamily="18" charset="0"/>
                <a:cs typeface="Times New Roman" panose="02020603050405020304" pitchFamily="18" charset="0"/>
              </a:rPr>
              <a:t>croissance foliaire</a:t>
            </a:r>
            <a:r>
              <a:rPr lang="fr-FR" sz="1400" kern="0" spc="30" dirty="0">
                <a:effectLst/>
                <a:latin typeface="Arial" panose="020B0604020202020204" pitchFamily="34" charset="0"/>
                <a:ea typeface="Times New Roman" panose="02020603050405020304" pitchFamily="18" charset="0"/>
                <a:cs typeface="Times New Roman" panose="02020603050405020304" pitchFamily="18" charset="0"/>
              </a:rPr>
              <a:t> (si on tond ou on taille à cette période, le gazon ou l'arbuste repousse plus vite).</a:t>
            </a:r>
          </a:p>
          <a:p>
            <a:pPr marL="342900" lvl="0" indent="-342900" algn="just">
              <a:lnSpc>
                <a:spcPct val="107000"/>
              </a:lnSpc>
              <a:spcAft>
                <a:spcPts val="600"/>
              </a:spcAft>
              <a:buSzPts val="1000"/>
              <a:buFont typeface="Symbol" panose="05050102010706020507" pitchFamily="18" charset="2"/>
              <a:buChar char=""/>
              <a:tabLst>
                <a:tab pos="457200" algn="l"/>
              </a:tabLst>
            </a:pPr>
            <a:endParaRPr lang="fr-FR"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600"/>
              </a:spcAft>
              <a:buSzPts val="1000"/>
              <a:buFont typeface="Symbol" panose="05050102010706020507" pitchFamily="18" charset="2"/>
              <a:buChar char=""/>
              <a:tabLst>
                <a:tab pos="457200" algn="l"/>
              </a:tabLst>
            </a:pPr>
            <a:r>
              <a:rPr lang="fr-FR" sz="1400" kern="0" spc="3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Pendant toute la </a:t>
            </a:r>
            <a:r>
              <a:rPr lang="fr-FR" sz="1400" b="1" kern="0" spc="3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phase décroissante de la Lune</a:t>
            </a:r>
            <a:r>
              <a:rPr lang="fr-FR" sz="1400" kern="0" spc="3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 la sève descend dans les racines</a:t>
            </a:r>
            <a:r>
              <a:rPr lang="fr-FR" sz="1400" kern="0" spc="30" dirty="0">
                <a:effectLst/>
                <a:latin typeface="Arial" panose="020B0604020202020204" pitchFamily="34" charset="0"/>
                <a:ea typeface="Times New Roman" panose="02020603050405020304" pitchFamily="18" charset="0"/>
                <a:cs typeface="Times New Roman" panose="02020603050405020304" pitchFamily="18" charset="0"/>
              </a:rPr>
              <a:t>, ce serait une quinzaine </a:t>
            </a:r>
            <a:r>
              <a:rPr lang="fr-FR" sz="1400" b="1" kern="0" spc="30" dirty="0">
                <a:effectLst/>
                <a:latin typeface="Arial" panose="020B0604020202020204" pitchFamily="34" charset="0"/>
                <a:ea typeface="Times New Roman" panose="02020603050405020304" pitchFamily="18" charset="0"/>
                <a:cs typeface="Times New Roman" panose="02020603050405020304" pitchFamily="18" charset="0"/>
              </a:rPr>
              <a:t>favorable pour la partie racinaire de la plante</a:t>
            </a:r>
            <a:r>
              <a:rPr lang="fr-FR" sz="1400" kern="0" spc="30" dirty="0">
                <a:effectLst/>
                <a:latin typeface="Arial" panose="020B0604020202020204" pitchFamily="34" charset="0"/>
                <a:ea typeface="Times New Roman" panose="02020603050405020304" pitchFamily="18" charset="0"/>
                <a:cs typeface="Times New Roman" panose="02020603050405020304" pitchFamily="18" charset="0"/>
              </a:rPr>
              <a:t>. C'est donc à la fin de la phase décroissante qu'on recommande de couper les arbres afin qu'il sèche mieux ensuite (puisque c'est à ce moment qu'ils contiennent le moins de sève).</a:t>
            </a:r>
          </a:p>
          <a:p>
            <a:pPr marL="342900" lvl="0" indent="-342900" algn="just">
              <a:lnSpc>
                <a:spcPct val="107000"/>
              </a:lnSpc>
              <a:spcAft>
                <a:spcPts val="600"/>
              </a:spcAft>
              <a:buSzPts val="1000"/>
              <a:buFont typeface="Symbol" panose="05050102010706020507" pitchFamily="18" charset="2"/>
              <a:buChar char=""/>
              <a:tabLst>
                <a:tab pos="457200" algn="l"/>
              </a:tabLst>
            </a:pPr>
            <a:endParaRPr lang="fr-FR"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600"/>
              </a:spcAft>
              <a:buSzPts val="1000"/>
              <a:buFont typeface="Symbol" panose="05050102010706020507" pitchFamily="18" charset="2"/>
              <a:buChar char=""/>
              <a:tabLst>
                <a:tab pos="457200" algn="l"/>
              </a:tabLst>
            </a:pPr>
            <a:r>
              <a:rPr lang="fr-FR" sz="1400" kern="0" spc="30" dirty="0">
                <a:effectLst/>
                <a:latin typeface="Arial" panose="020B0604020202020204" pitchFamily="34" charset="0"/>
                <a:ea typeface="Times New Roman" panose="02020603050405020304" pitchFamily="18" charset="0"/>
                <a:cs typeface="Times New Roman" panose="02020603050405020304" pitchFamily="18" charset="0"/>
              </a:rPr>
              <a:t>Après la pleine Lune, </a:t>
            </a:r>
            <a:r>
              <a:rPr lang="fr-FR" sz="1400" kern="0" spc="3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l'attraction lunaire est importante </a:t>
            </a:r>
            <a:r>
              <a:rPr lang="fr-FR" sz="1400" kern="0" spc="3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mais la lumière diminue</a:t>
            </a:r>
            <a:r>
              <a:rPr lang="fr-FR" sz="1400" kern="0" spc="30" dirty="0">
                <a:effectLst/>
                <a:latin typeface="Arial" panose="020B0604020202020204" pitchFamily="34" charset="0"/>
                <a:ea typeface="Times New Roman" panose="02020603050405020304" pitchFamily="18" charset="0"/>
                <a:cs typeface="Times New Roman" panose="02020603050405020304" pitchFamily="18" charset="0"/>
              </a:rPr>
              <a:t>, ce qui favoriserait la </a:t>
            </a:r>
            <a:r>
              <a:rPr lang="fr-FR" sz="1400" b="1" kern="0" spc="30" dirty="0">
                <a:effectLst/>
                <a:latin typeface="Arial" panose="020B0604020202020204" pitchFamily="34" charset="0"/>
                <a:ea typeface="Times New Roman" panose="02020603050405020304" pitchFamily="18" charset="0"/>
                <a:cs typeface="Times New Roman" panose="02020603050405020304" pitchFamily="18" charset="0"/>
              </a:rPr>
              <a:t>croissance racinaire</a:t>
            </a:r>
            <a:r>
              <a:rPr lang="fr-FR" sz="1400" kern="0" spc="30" dirty="0">
                <a:effectLst/>
                <a:latin typeface="Arial" panose="020B0604020202020204" pitchFamily="34" charset="0"/>
                <a:ea typeface="Times New Roman" panose="02020603050405020304" pitchFamily="18" charset="0"/>
                <a:cs typeface="Times New Roman" panose="02020603050405020304" pitchFamily="18" charset="0"/>
              </a:rPr>
              <a:t>. Ce serait donc la bonne période pour planter des végétaux tels que carottes, pommes de terre, oignons et autres bulbes.</a:t>
            </a:r>
          </a:p>
          <a:p>
            <a:pPr marL="342900" lvl="0" indent="-342900" algn="just">
              <a:lnSpc>
                <a:spcPct val="107000"/>
              </a:lnSpc>
              <a:spcAft>
                <a:spcPts val="600"/>
              </a:spcAft>
              <a:buSzPts val="1000"/>
              <a:buFont typeface="Symbol" panose="05050102010706020507" pitchFamily="18" charset="2"/>
              <a:buChar char=""/>
              <a:tabLst>
                <a:tab pos="457200" algn="l"/>
              </a:tabLst>
            </a:pPr>
            <a:endParaRPr lang="fr-FR"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600"/>
              </a:spcAft>
              <a:buSzPts val="1000"/>
              <a:buFont typeface="Symbol" panose="05050102010706020507" pitchFamily="18" charset="2"/>
              <a:buChar char=""/>
              <a:tabLst>
                <a:tab pos="457200" algn="l"/>
              </a:tabLst>
            </a:pPr>
            <a:r>
              <a:rPr lang="fr-FR" sz="1400" kern="0" spc="30" dirty="0">
                <a:effectLst/>
                <a:latin typeface="Arial" panose="020B0604020202020204" pitchFamily="34" charset="0"/>
                <a:ea typeface="Times New Roman" panose="02020603050405020304" pitchFamily="18" charset="0"/>
                <a:cs typeface="Times New Roman" panose="02020603050405020304" pitchFamily="18" charset="0"/>
              </a:rPr>
              <a:t>Après le dernier quartier, </a:t>
            </a:r>
            <a:r>
              <a:rPr lang="fr-FR" sz="1400" kern="0" spc="3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l'attraction </a:t>
            </a:r>
            <a:r>
              <a:rPr lang="fr-FR" sz="1400" kern="0" spc="30" dirty="0">
                <a:effectLst/>
                <a:latin typeface="Arial" panose="020B0604020202020204" pitchFamily="34" charset="0"/>
                <a:ea typeface="Times New Roman" panose="02020603050405020304" pitchFamily="18" charset="0"/>
                <a:cs typeface="Times New Roman" panose="02020603050405020304" pitchFamily="18" charset="0"/>
              </a:rPr>
              <a:t>et la </a:t>
            </a:r>
            <a:r>
              <a:rPr lang="fr-FR" sz="1400" kern="0" spc="3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lumière lunaire diminuent</a:t>
            </a:r>
            <a:r>
              <a:rPr lang="fr-FR" sz="1400" kern="0" spc="30" dirty="0">
                <a:effectLst/>
                <a:latin typeface="Arial" panose="020B0604020202020204" pitchFamily="34" charset="0"/>
                <a:ea typeface="Times New Roman" panose="02020603050405020304" pitchFamily="18" charset="0"/>
                <a:cs typeface="Times New Roman" panose="02020603050405020304" pitchFamily="18" charset="0"/>
              </a:rPr>
              <a:t>. C'est une </a:t>
            </a:r>
            <a:r>
              <a:rPr lang="fr-FR" sz="1400" b="1" kern="0" spc="30" dirty="0">
                <a:effectLst/>
                <a:latin typeface="Arial" panose="020B0604020202020204" pitchFamily="34" charset="0"/>
                <a:ea typeface="Times New Roman" panose="02020603050405020304" pitchFamily="18" charset="0"/>
                <a:cs typeface="Times New Roman" panose="02020603050405020304" pitchFamily="18" charset="0"/>
              </a:rPr>
              <a:t>période de repos</a:t>
            </a:r>
            <a:r>
              <a:rPr lang="fr-FR" sz="1400" kern="0" spc="30" dirty="0">
                <a:effectLst/>
                <a:latin typeface="Arial" panose="020B0604020202020204" pitchFamily="34" charset="0"/>
                <a:ea typeface="Times New Roman" panose="02020603050405020304" pitchFamily="18" charset="0"/>
                <a:cs typeface="Times New Roman" panose="02020603050405020304" pitchFamily="18" charset="0"/>
              </a:rPr>
              <a:t> où on peut travailler la terre (car la faible lumière lunaire empêche les mauvaises herbes se retrouvant en surface de pousser), transplanter, tailler ou récolter. Si on tond à cette période, le gazon repousse moins vite. On peut greffer juste avant la nouvelle lune.</a:t>
            </a:r>
          </a:p>
          <a:p>
            <a:pPr marL="342900" lvl="0" indent="-342900" algn="just">
              <a:lnSpc>
                <a:spcPct val="107000"/>
              </a:lnSpc>
              <a:spcAft>
                <a:spcPts val="600"/>
              </a:spcAft>
              <a:buSzPts val="1000"/>
              <a:buFont typeface="Symbol" panose="05050102010706020507" pitchFamily="18" charset="2"/>
              <a:buChar char=""/>
              <a:tabLst>
                <a:tab pos="457200" algn="l"/>
              </a:tabLst>
            </a:pPr>
            <a:endParaRPr lang="fr-FR"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600"/>
              </a:spcAft>
              <a:buSzPts val="1000"/>
              <a:buFont typeface="Symbol" panose="05050102010706020507" pitchFamily="18" charset="2"/>
              <a:buChar char=""/>
              <a:tabLst>
                <a:tab pos="457200" algn="l"/>
              </a:tabLst>
            </a:pPr>
            <a:r>
              <a:rPr lang="fr-FR" sz="1400" kern="0" spc="30" dirty="0">
                <a:solidFill>
                  <a:srgbClr val="00B0F0"/>
                </a:solidFill>
                <a:effectLst/>
                <a:latin typeface="Arial" panose="020B0604020202020204" pitchFamily="34" charset="0"/>
                <a:ea typeface="Times New Roman" panose="02020603050405020304" pitchFamily="18" charset="0"/>
                <a:cs typeface="Times New Roman" panose="02020603050405020304" pitchFamily="18" charset="0"/>
              </a:rPr>
              <a:t>Éviter tout jardinage 4 jours par mois, lors de l'apogée, du périgée et des deux nœuds lunaires</a:t>
            </a:r>
            <a:r>
              <a:rPr lang="fr-FR" sz="1400" kern="0" spc="30" dirty="0">
                <a:effectLst/>
                <a:latin typeface="Arial" panose="020B0604020202020204" pitchFamily="34" charset="0"/>
                <a:ea typeface="Times New Roman" panose="02020603050405020304" pitchFamily="18" charset="0"/>
                <a:cs typeface="Times New Roman" panose="02020603050405020304" pitchFamily="18" charset="0"/>
              </a:rPr>
              <a:t>.</a:t>
            </a:r>
            <a:endParaRPr lang="fr-FR"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re 1">
            <a:extLst>
              <a:ext uri="{FF2B5EF4-FFF2-40B4-BE49-F238E27FC236}">
                <a16:creationId xmlns:a16="http://schemas.microsoft.com/office/drawing/2014/main" id="{75513476-DE44-3D0F-17D5-719F42931F53}"/>
              </a:ext>
            </a:extLst>
          </p:cNvPr>
          <p:cNvSpPr>
            <a:spLocks noGrp="1"/>
          </p:cNvSpPr>
          <p:nvPr>
            <p:ph type="title"/>
          </p:nvPr>
        </p:nvSpPr>
        <p:spPr>
          <a:xfrm>
            <a:off x="157480" y="0"/>
            <a:ext cx="10109200" cy="635579"/>
          </a:xfrm>
        </p:spPr>
        <p:txBody>
          <a:bodyPr>
            <a:noAutofit/>
          </a:bodyPr>
          <a:lstStyle/>
          <a:p>
            <a:r>
              <a:rPr lang="fr-FR" sz="4000" b="1" dirty="0"/>
              <a:t>Les arguments des calendriers lunaires</a:t>
            </a:r>
          </a:p>
        </p:txBody>
      </p:sp>
      <p:pic>
        <p:nvPicPr>
          <p:cNvPr id="7" name="Graphique 6" descr="Main ouverte avec une plante avec un remplissage uni">
            <a:hlinkClick r:id="rId3" action="ppaction://hlinksldjump"/>
            <a:extLst>
              <a:ext uri="{FF2B5EF4-FFF2-40B4-BE49-F238E27FC236}">
                <a16:creationId xmlns:a16="http://schemas.microsoft.com/office/drawing/2014/main" id="{CB3F3360-83D6-E134-57C2-867A6EF8EC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22460" y="-121920"/>
            <a:ext cx="914400" cy="914400"/>
          </a:xfrm>
          <a:prstGeom prst="rect">
            <a:avLst/>
          </a:prstGeom>
        </p:spPr>
      </p:pic>
      <p:pic>
        <p:nvPicPr>
          <p:cNvPr id="2" name="Graphique 1" descr="Retour avec un remplissage uni">
            <a:hlinkClick r:id="rId6" action="ppaction://hlinksldjump"/>
            <a:extLst>
              <a:ext uri="{FF2B5EF4-FFF2-40B4-BE49-F238E27FC236}">
                <a16:creationId xmlns:a16="http://schemas.microsoft.com/office/drawing/2014/main" id="{7D547971-DD99-2719-7E3D-FECBB18784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21440" y="0"/>
            <a:ext cx="670560" cy="670560"/>
          </a:xfrm>
          <a:prstGeom prst="rect">
            <a:avLst/>
          </a:prstGeom>
        </p:spPr>
      </p:pic>
    </p:spTree>
    <p:extLst>
      <p:ext uri="{BB962C8B-B14F-4D97-AF65-F5344CB8AC3E}">
        <p14:creationId xmlns:p14="http://schemas.microsoft.com/office/powerpoint/2010/main" val="2155367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que 1" descr="Retour avec un remplissage uni">
            <a:hlinkClick r:id="rId2" action="ppaction://hlinksldjump"/>
            <a:extLst>
              <a:ext uri="{FF2B5EF4-FFF2-40B4-BE49-F238E27FC236}">
                <a16:creationId xmlns:a16="http://schemas.microsoft.com/office/drawing/2014/main" id="{BC86740C-BEB3-A276-0065-6F64F4CA27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21440" y="0"/>
            <a:ext cx="670560" cy="670560"/>
          </a:xfrm>
          <a:prstGeom prst="rect">
            <a:avLst/>
          </a:prstGeom>
        </p:spPr>
      </p:pic>
      <p:pic>
        <p:nvPicPr>
          <p:cNvPr id="4" name="Image 3">
            <a:extLst>
              <a:ext uri="{FF2B5EF4-FFF2-40B4-BE49-F238E27FC236}">
                <a16:creationId xmlns:a16="http://schemas.microsoft.com/office/drawing/2014/main" id="{3248A789-8DD7-7458-DCD8-4384F2228136}"/>
              </a:ext>
            </a:extLst>
          </p:cNvPr>
          <p:cNvPicPr>
            <a:picLocks noChangeAspect="1"/>
          </p:cNvPicPr>
          <p:nvPr/>
        </p:nvPicPr>
        <p:blipFill rotWithShape="1">
          <a:blip r:embed="rId5"/>
          <a:srcRect l="5500" r="5500"/>
          <a:stretch/>
        </p:blipFill>
        <p:spPr>
          <a:xfrm>
            <a:off x="0" y="1786474"/>
            <a:ext cx="12192000" cy="5071526"/>
          </a:xfrm>
          <a:prstGeom prst="rect">
            <a:avLst/>
          </a:prstGeom>
        </p:spPr>
      </p:pic>
      <p:pic>
        <p:nvPicPr>
          <p:cNvPr id="12" name="Image 11">
            <a:hlinkClick r:id="rId6" action="ppaction://hlinkfile"/>
            <a:extLst>
              <a:ext uri="{FF2B5EF4-FFF2-40B4-BE49-F238E27FC236}">
                <a16:creationId xmlns:a16="http://schemas.microsoft.com/office/drawing/2014/main" id="{945556E8-DF80-0DE5-6928-AE4E8767D3C0}"/>
              </a:ext>
            </a:extLst>
          </p:cNvPr>
          <p:cNvPicPr>
            <a:picLocks noChangeAspect="1"/>
          </p:cNvPicPr>
          <p:nvPr/>
        </p:nvPicPr>
        <p:blipFill>
          <a:blip r:embed="rId7">
            <a:alphaModFix amt="73000"/>
          </a:blip>
          <a:stretch>
            <a:fillRect/>
          </a:stretch>
        </p:blipFill>
        <p:spPr>
          <a:xfrm>
            <a:off x="129474" y="1947135"/>
            <a:ext cx="11933052" cy="2455432"/>
          </a:xfrm>
          <a:prstGeom prst="rect">
            <a:avLst/>
          </a:prstGeom>
        </p:spPr>
      </p:pic>
      <p:sp>
        <p:nvSpPr>
          <p:cNvPr id="15" name="Titre 1">
            <a:extLst>
              <a:ext uri="{FF2B5EF4-FFF2-40B4-BE49-F238E27FC236}">
                <a16:creationId xmlns:a16="http://schemas.microsoft.com/office/drawing/2014/main" id="{822996E8-17A9-6F29-C088-BF2041BD4453}"/>
              </a:ext>
            </a:extLst>
          </p:cNvPr>
          <p:cNvSpPr>
            <a:spLocks noGrp="1"/>
          </p:cNvSpPr>
          <p:nvPr>
            <p:ph type="title"/>
          </p:nvPr>
        </p:nvSpPr>
        <p:spPr>
          <a:xfrm>
            <a:off x="1559860" y="-4044"/>
            <a:ext cx="10982410" cy="1122839"/>
          </a:xfrm>
        </p:spPr>
        <p:txBody>
          <a:bodyPr>
            <a:normAutofit/>
          </a:bodyPr>
          <a:lstStyle/>
          <a:p>
            <a:r>
              <a:rPr lang="fr-FR" sz="4800" b="1" dirty="0"/>
              <a:t>Calendrier / indice des marées</a:t>
            </a:r>
          </a:p>
        </p:txBody>
      </p:sp>
      <p:pic>
        <p:nvPicPr>
          <p:cNvPr id="16" name="Graphique 15" descr="Vague avec un remplissage uni">
            <a:hlinkClick r:id="rId8" action="ppaction://hlinkfile"/>
            <a:extLst>
              <a:ext uri="{FF2B5EF4-FFF2-40B4-BE49-F238E27FC236}">
                <a16:creationId xmlns:a16="http://schemas.microsoft.com/office/drawing/2014/main" id="{E5D836B8-C8B7-94CE-3308-E0356BBD04D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01377" y="598038"/>
            <a:ext cx="914400" cy="914400"/>
          </a:xfrm>
          <a:prstGeom prst="rect">
            <a:avLst/>
          </a:prstGeom>
        </p:spPr>
      </p:pic>
    </p:spTree>
    <p:extLst>
      <p:ext uri="{BB962C8B-B14F-4D97-AF65-F5344CB8AC3E}">
        <p14:creationId xmlns:p14="http://schemas.microsoft.com/office/powerpoint/2010/main" val="345960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
            <a:extLst>
              <a:ext uri="{FF2B5EF4-FFF2-40B4-BE49-F238E27FC236}">
                <a16:creationId xmlns:a16="http://schemas.microsoft.com/office/drawing/2014/main" id="{212EE103-53D6-33B0-7525-391B6A439810}"/>
              </a:ext>
            </a:extLst>
          </p:cNvPr>
          <p:cNvSpPr>
            <a:spLocks noGrp="1"/>
          </p:cNvSpPr>
          <p:nvPr>
            <p:ph type="title"/>
          </p:nvPr>
        </p:nvSpPr>
        <p:spPr>
          <a:xfrm>
            <a:off x="0" y="-7258"/>
            <a:ext cx="11521439" cy="1007719"/>
          </a:xfrm>
        </p:spPr>
        <p:txBody>
          <a:bodyPr>
            <a:normAutofit fontScale="90000"/>
          </a:bodyPr>
          <a:lstStyle/>
          <a:p>
            <a:r>
              <a:rPr lang="fr-FR" sz="4800" b="1" dirty="0"/>
              <a:t>La circulation de la sève dans les végétaux</a:t>
            </a:r>
          </a:p>
        </p:txBody>
      </p:sp>
      <p:pic>
        <p:nvPicPr>
          <p:cNvPr id="3" name="Graphique 2" descr="Retour avec un remplissage uni">
            <a:hlinkClick r:id="rId3" action="ppaction://hlinksldjump"/>
            <a:extLst>
              <a:ext uri="{FF2B5EF4-FFF2-40B4-BE49-F238E27FC236}">
                <a16:creationId xmlns:a16="http://schemas.microsoft.com/office/drawing/2014/main" id="{60B3194C-7CC4-3450-8302-5C93B95292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1440" y="0"/>
            <a:ext cx="670560" cy="670560"/>
          </a:xfrm>
          <a:prstGeom prst="rect">
            <a:avLst/>
          </a:prstGeom>
        </p:spPr>
      </p:pic>
      <p:pic>
        <p:nvPicPr>
          <p:cNvPr id="13" name="Image 12">
            <a:hlinkClick r:id="rId6" action="ppaction://hlinkfile"/>
            <a:extLst>
              <a:ext uri="{FF2B5EF4-FFF2-40B4-BE49-F238E27FC236}">
                <a16:creationId xmlns:a16="http://schemas.microsoft.com/office/drawing/2014/main" id="{BB2C244C-2FA9-E677-2D90-26AA142E752D}"/>
              </a:ext>
            </a:extLst>
          </p:cNvPr>
          <p:cNvPicPr>
            <a:picLocks noChangeAspect="1"/>
          </p:cNvPicPr>
          <p:nvPr/>
        </p:nvPicPr>
        <p:blipFill>
          <a:blip r:embed="rId7"/>
          <a:stretch>
            <a:fillRect/>
          </a:stretch>
        </p:blipFill>
        <p:spPr>
          <a:xfrm>
            <a:off x="659314" y="1000461"/>
            <a:ext cx="8592749" cy="5668166"/>
          </a:xfrm>
          <a:prstGeom prst="rect">
            <a:avLst/>
          </a:prstGeom>
        </p:spPr>
      </p:pic>
      <p:pic>
        <p:nvPicPr>
          <p:cNvPr id="2" name="Graphique 1" descr="Arbre à feuilles caduques avec un remplissage uni">
            <a:hlinkClick r:id="rId8" action="ppaction://hlinksldjump"/>
            <a:extLst>
              <a:ext uri="{FF2B5EF4-FFF2-40B4-BE49-F238E27FC236}">
                <a16:creationId xmlns:a16="http://schemas.microsoft.com/office/drawing/2014/main" id="{562B34BC-B00A-9CCD-00E3-8A2524C542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70227" y="1000461"/>
            <a:ext cx="914400" cy="914400"/>
          </a:xfrm>
          <a:prstGeom prst="rect">
            <a:avLst/>
          </a:prstGeom>
        </p:spPr>
      </p:pic>
    </p:spTree>
    <p:extLst>
      <p:ext uri="{BB962C8B-B14F-4D97-AF65-F5344CB8AC3E}">
        <p14:creationId xmlns:p14="http://schemas.microsoft.com/office/powerpoint/2010/main" val="548630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
            <a:extLst>
              <a:ext uri="{FF2B5EF4-FFF2-40B4-BE49-F238E27FC236}">
                <a16:creationId xmlns:a16="http://schemas.microsoft.com/office/drawing/2014/main" id="{212EE103-53D6-33B0-7525-391B6A439810}"/>
              </a:ext>
            </a:extLst>
          </p:cNvPr>
          <p:cNvSpPr>
            <a:spLocks noGrp="1"/>
          </p:cNvSpPr>
          <p:nvPr>
            <p:ph type="title"/>
          </p:nvPr>
        </p:nvSpPr>
        <p:spPr>
          <a:xfrm>
            <a:off x="568436" y="40606"/>
            <a:ext cx="5314278" cy="1007719"/>
          </a:xfrm>
        </p:spPr>
        <p:txBody>
          <a:bodyPr>
            <a:normAutofit/>
          </a:bodyPr>
          <a:lstStyle/>
          <a:p>
            <a:r>
              <a:rPr lang="fr-FR" sz="4800" b="1" dirty="0"/>
              <a:t>Nos ressentis</a:t>
            </a:r>
          </a:p>
        </p:txBody>
      </p:sp>
      <p:pic>
        <p:nvPicPr>
          <p:cNvPr id="3" name="Graphique 2" descr="Retour avec un remplissage uni">
            <a:hlinkClick r:id="rId3" action="ppaction://hlinksldjump"/>
            <a:extLst>
              <a:ext uri="{FF2B5EF4-FFF2-40B4-BE49-F238E27FC236}">
                <a16:creationId xmlns:a16="http://schemas.microsoft.com/office/drawing/2014/main" id="{60B3194C-7CC4-3450-8302-5C93B95292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1440" y="0"/>
            <a:ext cx="670560" cy="670560"/>
          </a:xfrm>
          <a:prstGeom prst="rect">
            <a:avLst/>
          </a:prstGeom>
        </p:spPr>
      </p:pic>
      <p:sp>
        <p:nvSpPr>
          <p:cNvPr id="9" name="ZoneTexte 8">
            <a:extLst>
              <a:ext uri="{FF2B5EF4-FFF2-40B4-BE49-F238E27FC236}">
                <a16:creationId xmlns:a16="http://schemas.microsoft.com/office/drawing/2014/main" id="{9DCC7FAF-52F4-800C-BEA4-E6B97D3417DD}"/>
              </a:ext>
            </a:extLst>
          </p:cNvPr>
          <p:cNvSpPr txBox="1"/>
          <p:nvPr/>
        </p:nvSpPr>
        <p:spPr>
          <a:xfrm>
            <a:off x="430305" y="2812316"/>
            <a:ext cx="10746889" cy="2308324"/>
          </a:xfrm>
          <a:prstGeom prst="rect">
            <a:avLst/>
          </a:prstGeom>
          <a:noFill/>
        </p:spPr>
        <p:txBody>
          <a:bodyPr wrap="square">
            <a:spAutoFit/>
          </a:bodyPr>
          <a:lstStyle/>
          <a:p>
            <a:r>
              <a:rPr lang="fr-FR" sz="2400" dirty="0"/>
              <a:t>Que ressent-on en regardant la Lune?</a:t>
            </a:r>
          </a:p>
          <a:p>
            <a:endParaRPr lang="fr-FR" sz="2400" dirty="0"/>
          </a:p>
          <a:p>
            <a:r>
              <a:rPr lang="fr-FR" sz="2400" dirty="0"/>
              <a:t>Quel regard avons-nous sur la Lune lorsque nous sommes au jardins?</a:t>
            </a:r>
          </a:p>
          <a:p>
            <a:endParaRPr lang="fr-FR" sz="2400" dirty="0"/>
          </a:p>
          <a:p>
            <a:r>
              <a:rPr lang="fr-FR" sz="2400" dirty="0"/>
              <a:t>Quelles causes recherchons nous lorsque l’on rate ou réussit une culture et que rien n’est visible?</a:t>
            </a:r>
          </a:p>
        </p:txBody>
      </p:sp>
      <p:pic>
        <p:nvPicPr>
          <p:cNvPr id="2" name="Graphique 1" descr="Contour de visage d’ange avec un remplissage uni">
            <a:extLst>
              <a:ext uri="{FF2B5EF4-FFF2-40B4-BE49-F238E27FC236}">
                <a16:creationId xmlns:a16="http://schemas.microsoft.com/office/drawing/2014/main" id="{6FBA29DD-AC0E-DF21-B061-83CD43A505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52948" y="544466"/>
            <a:ext cx="592629" cy="592629"/>
          </a:xfrm>
          <a:prstGeom prst="rect">
            <a:avLst/>
          </a:prstGeom>
        </p:spPr>
      </p:pic>
      <p:pic>
        <p:nvPicPr>
          <p:cNvPr id="4" name="Graphique 3" descr="Contour de visage démoniaque avec un remplissage uni">
            <a:extLst>
              <a:ext uri="{FF2B5EF4-FFF2-40B4-BE49-F238E27FC236}">
                <a16:creationId xmlns:a16="http://schemas.microsoft.com/office/drawing/2014/main" id="{2F41590C-77EF-CA2F-4F18-6132ECF36C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66426" y="810649"/>
            <a:ext cx="592630" cy="592630"/>
          </a:xfrm>
          <a:prstGeom prst="rect">
            <a:avLst/>
          </a:prstGeom>
        </p:spPr>
      </p:pic>
    </p:spTree>
    <p:extLst>
      <p:ext uri="{BB962C8B-B14F-4D97-AF65-F5344CB8AC3E}">
        <p14:creationId xmlns:p14="http://schemas.microsoft.com/office/powerpoint/2010/main" val="3245295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
            <a:extLst>
              <a:ext uri="{FF2B5EF4-FFF2-40B4-BE49-F238E27FC236}">
                <a16:creationId xmlns:a16="http://schemas.microsoft.com/office/drawing/2014/main" id="{212EE103-53D6-33B0-7525-391B6A439810}"/>
              </a:ext>
            </a:extLst>
          </p:cNvPr>
          <p:cNvSpPr>
            <a:spLocks noGrp="1"/>
          </p:cNvSpPr>
          <p:nvPr>
            <p:ph type="title"/>
          </p:nvPr>
        </p:nvSpPr>
        <p:spPr>
          <a:xfrm>
            <a:off x="568436" y="40606"/>
            <a:ext cx="5314278" cy="1007719"/>
          </a:xfrm>
        </p:spPr>
        <p:txBody>
          <a:bodyPr>
            <a:normAutofit/>
          </a:bodyPr>
          <a:lstStyle/>
          <a:p>
            <a:r>
              <a:rPr lang="fr-FR" sz="4800" b="1" dirty="0"/>
              <a:t>Les influences</a:t>
            </a:r>
          </a:p>
        </p:txBody>
      </p:sp>
      <p:pic>
        <p:nvPicPr>
          <p:cNvPr id="3" name="Graphique 2" descr="Retour avec un remplissage uni">
            <a:hlinkClick r:id="rId3" action="ppaction://hlinksldjump"/>
            <a:extLst>
              <a:ext uri="{FF2B5EF4-FFF2-40B4-BE49-F238E27FC236}">
                <a16:creationId xmlns:a16="http://schemas.microsoft.com/office/drawing/2014/main" id="{60B3194C-7CC4-3450-8302-5C93B95292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1440" y="0"/>
            <a:ext cx="670560" cy="670560"/>
          </a:xfrm>
          <a:prstGeom prst="rect">
            <a:avLst/>
          </a:prstGeom>
        </p:spPr>
      </p:pic>
      <p:sp>
        <p:nvSpPr>
          <p:cNvPr id="9" name="ZoneTexte 8">
            <a:extLst>
              <a:ext uri="{FF2B5EF4-FFF2-40B4-BE49-F238E27FC236}">
                <a16:creationId xmlns:a16="http://schemas.microsoft.com/office/drawing/2014/main" id="{9DCC7FAF-52F4-800C-BEA4-E6B97D3417DD}"/>
              </a:ext>
            </a:extLst>
          </p:cNvPr>
          <p:cNvSpPr txBox="1"/>
          <p:nvPr/>
        </p:nvSpPr>
        <p:spPr>
          <a:xfrm>
            <a:off x="774551" y="1876401"/>
            <a:ext cx="10746889" cy="3416320"/>
          </a:xfrm>
          <a:prstGeom prst="rect">
            <a:avLst/>
          </a:prstGeom>
          <a:noFill/>
        </p:spPr>
        <p:txBody>
          <a:bodyPr wrap="square">
            <a:spAutoFit/>
          </a:bodyPr>
          <a:lstStyle/>
          <a:p>
            <a:r>
              <a:rPr lang="fr-FR" sz="2400" dirty="0"/>
              <a:t>Les organismes marins.</a:t>
            </a:r>
          </a:p>
          <a:p>
            <a:endParaRPr lang="fr-FR" sz="2400" dirty="0"/>
          </a:p>
          <a:p>
            <a:r>
              <a:rPr lang="fr-FR" sz="2400" dirty="0"/>
              <a:t>Le littoral.</a:t>
            </a:r>
          </a:p>
          <a:p>
            <a:endParaRPr lang="fr-FR" sz="2400" dirty="0"/>
          </a:p>
          <a:p>
            <a:r>
              <a:rPr lang="fr-FR" sz="2400" dirty="0"/>
              <a:t>La météo.</a:t>
            </a:r>
          </a:p>
          <a:p>
            <a:endParaRPr lang="fr-FR" sz="2400" dirty="0"/>
          </a:p>
          <a:p>
            <a:r>
              <a:rPr lang="fr-FR" sz="2400" dirty="0"/>
              <a:t>Le comportement du règne animal dont l’Humain.</a:t>
            </a:r>
          </a:p>
          <a:p>
            <a:endParaRPr lang="fr-FR" sz="2400" dirty="0"/>
          </a:p>
          <a:p>
            <a:r>
              <a:rPr lang="fr-FR" sz="2400" dirty="0"/>
              <a:t>…</a:t>
            </a:r>
          </a:p>
        </p:txBody>
      </p:sp>
      <p:pic>
        <p:nvPicPr>
          <p:cNvPr id="5" name="Graphique 4" descr="Poisson avec un remplissage uni">
            <a:extLst>
              <a:ext uri="{FF2B5EF4-FFF2-40B4-BE49-F238E27FC236}">
                <a16:creationId xmlns:a16="http://schemas.microsoft.com/office/drawing/2014/main" id="{3A77A3E8-47D0-00AD-CA6C-E80C0C42C0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25661" y="222589"/>
            <a:ext cx="1152831" cy="1152831"/>
          </a:xfrm>
          <a:prstGeom prst="rect">
            <a:avLst/>
          </a:prstGeom>
        </p:spPr>
      </p:pic>
    </p:spTree>
    <p:extLst>
      <p:ext uri="{BB962C8B-B14F-4D97-AF65-F5344CB8AC3E}">
        <p14:creationId xmlns:p14="http://schemas.microsoft.com/office/powerpoint/2010/main" val="241297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75513476-DE44-3D0F-17D5-719F42931F53}"/>
              </a:ext>
            </a:extLst>
          </p:cNvPr>
          <p:cNvSpPr>
            <a:spLocks noGrp="1"/>
          </p:cNvSpPr>
          <p:nvPr>
            <p:ph type="title"/>
          </p:nvPr>
        </p:nvSpPr>
        <p:spPr>
          <a:xfrm>
            <a:off x="157480" y="0"/>
            <a:ext cx="10109200" cy="635579"/>
          </a:xfrm>
        </p:spPr>
        <p:txBody>
          <a:bodyPr>
            <a:noAutofit/>
          </a:bodyPr>
          <a:lstStyle/>
          <a:p>
            <a:r>
              <a:rPr lang="fr-FR" sz="4000" b="1" dirty="0"/>
              <a:t>Les Jours Racines, Fruits…</a:t>
            </a:r>
          </a:p>
        </p:txBody>
      </p:sp>
      <p:pic>
        <p:nvPicPr>
          <p:cNvPr id="2" name="Graphique 1" descr="Retour avec un remplissage uni">
            <a:hlinkClick r:id="rId3" action="ppaction://hlinksldjump"/>
            <a:extLst>
              <a:ext uri="{FF2B5EF4-FFF2-40B4-BE49-F238E27FC236}">
                <a16:creationId xmlns:a16="http://schemas.microsoft.com/office/drawing/2014/main" id="{7D547971-DD99-2719-7E3D-FECBB18784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1440" y="0"/>
            <a:ext cx="670560" cy="670560"/>
          </a:xfrm>
          <a:prstGeom prst="rect">
            <a:avLst/>
          </a:prstGeom>
        </p:spPr>
      </p:pic>
      <p:pic>
        <p:nvPicPr>
          <p:cNvPr id="4" name="Image 3">
            <a:extLst>
              <a:ext uri="{FF2B5EF4-FFF2-40B4-BE49-F238E27FC236}">
                <a16:creationId xmlns:a16="http://schemas.microsoft.com/office/drawing/2014/main" id="{3D0F812E-AF19-659C-DFEE-02C3BF605419}"/>
              </a:ext>
            </a:extLst>
          </p:cNvPr>
          <p:cNvPicPr>
            <a:picLocks noChangeAspect="1"/>
          </p:cNvPicPr>
          <p:nvPr/>
        </p:nvPicPr>
        <p:blipFill>
          <a:blip r:embed="rId6"/>
          <a:stretch>
            <a:fillRect/>
          </a:stretch>
        </p:blipFill>
        <p:spPr>
          <a:xfrm rot="16200000">
            <a:off x="4009450" y="-1263743"/>
            <a:ext cx="4775483" cy="11274661"/>
          </a:xfrm>
          <a:prstGeom prst="rect">
            <a:avLst/>
          </a:prstGeom>
        </p:spPr>
      </p:pic>
      <p:pic>
        <p:nvPicPr>
          <p:cNvPr id="8" name="Picture 6" descr="Calendrier lunaire - Jardiner avec la Lune">
            <a:extLst>
              <a:ext uri="{FF2B5EF4-FFF2-40B4-BE49-F238E27FC236}">
                <a16:creationId xmlns:a16="http://schemas.microsoft.com/office/drawing/2014/main" id="{712C3602-B4D5-F5CC-02B5-D6E1F03EB07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523" b="6400"/>
          <a:stretch/>
        </p:blipFill>
        <p:spPr bwMode="auto">
          <a:xfrm>
            <a:off x="157478" y="729970"/>
            <a:ext cx="9704439" cy="5983111"/>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que 8" descr="Crabe avec un remplissage uni">
            <a:hlinkClick r:id="rId8" action="ppaction://hlinksldjump"/>
            <a:extLst>
              <a:ext uri="{FF2B5EF4-FFF2-40B4-BE49-F238E27FC236}">
                <a16:creationId xmlns:a16="http://schemas.microsoft.com/office/drawing/2014/main" id="{D3C69ACD-2C16-343E-83D1-9915FA83C8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20122" y="812856"/>
            <a:ext cx="914400" cy="914400"/>
          </a:xfrm>
          <a:prstGeom prst="rect">
            <a:avLst/>
          </a:prstGeom>
        </p:spPr>
      </p:pic>
      <p:pic>
        <p:nvPicPr>
          <p:cNvPr id="3" name="Google Shape;111;p24">
            <a:extLst>
              <a:ext uri="{FF2B5EF4-FFF2-40B4-BE49-F238E27FC236}">
                <a16:creationId xmlns:a16="http://schemas.microsoft.com/office/drawing/2014/main" id="{89F3DA1D-0793-81AF-75F7-70068D902DC9}"/>
              </a:ext>
            </a:extLst>
          </p:cNvPr>
          <p:cNvPicPr preferRelativeResize="0"/>
          <p:nvPr/>
        </p:nvPicPr>
        <p:blipFill rotWithShape="1">
          <a:blip r:embed="rId11">
            <a:alphaModFix/>
          </a:blip>
          <a:srcRect l="22036" t="20827" r="25522"/>
          <a:stretch/>
        </p:blipFill>
        <p:spPr>
          <a:xfrm>
            <a:off x="968188" y="1727256"/>
            <a:ext cx="5787615" cy="4914773"/>
          </a:xfrm>
          <a:prstGeom prst="rect">
            <a:avLst/>
          </a:prstGeom>
          <a:noFill/>
          <a:ln>
            <a:noFill/>
          </a:ln>
        </p:spPr>
      </p:pic>
      <p:sp>
        <p:nvSpPr>
          <p:cNvPr id="7" name="ZoneTexte 6">
            <a:extLst>
              <a:ext uri="{FF2B5EF4-FFF2-40B4-BE49-F238E27FC236}">
                <a16:creationId xmlns:a16="http://schemas.microsoft.com/office/drawing/2014/main" id="{F3EA8362-1B74-F446-D55C-67B741214261}"/>
              </a:ext>
            </a:extLst>
          </p:cNvPr>
          <p:cNvSpPr txBox="1"/>
          <p:nvPr/>
        </p:nvSpPr>
        <p:spPr>
          <a:xfrm>
            <a:off x="6598325" y="335280"/>
            <a:ext cx="4479065" cy="1569660"/>
          </a:xfrm>
          <a:prstGeom prst="rect">
            <a:avLst/>
          </a:prstGeom>
          <a:noFill/>
        </p:spPr>
        <p:txBody>
          <a:bodyPr wrap="square">
            <a:spAutoFit/>
          </a:bodyPr>
          <a:lstStyle/>
          <a:p>
            <a:r>
              <a:rPr lang="fr-FR" sz="2400" dirty="0"/>
              <a:t>Feu : Bélier, Lion, Sagittaire</a:t>
            </a:r>
          </a:p>
          <a:p>
            <a:r>
              <a:rPr lang="fr-FR" sz="2400" dirty="0"/>
              <a:t>Terre : Taureau, Vierge, Capricorne</a:t>
            </a:r>
          </a:p>
          <a:p>
            <a:r>
              <a:rPr lang="fr-FR" sz="2400" dirty="0"/>
              <a:t>Air : Gémeaux, Balance, Verseau</a:t>
            </a:r>
          </a:p>
          <a:p>
            <a:r>
              <a:rPr lang="fr-FR" sz="2400" dirty="0"/>
              <a:t>Eau : Cancer, Scorpion, Poissons</a:t>
            </a:r>
          </a:p>
        </p:txBody>
      </p:sp>
    </p:spTree>
    <p:extLst>
      <p:ext uri="{BB962C8B-B14F-4D97-AF65-F5344CB8AC3E}">
        <p14:creationId xmlns:p14="http://schemas.microsoft.com/office/powerpoint/2010/main" val="45243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73CAFAB-8287-B9EE-C85C-436FF7F81920}"/>
              </a:ext>
            </a:extLst>
          </p:cNvPr>
          <p:cNvPicPr>
            <a:picLocks noChangeAspect="1"/>
          </p:cNvPicPr>
          <p:nvPr/>
        </p:nvPicPr>
        <p:blipFill>
          <a:blip r:embed="rId3"/>
          <a:stretch>
            <a:fillRect/>
          </a:stretch>
        </p:blipFill>
        <p:spPr>
          <a:xfrm>
            <a:off x="101600" y="89636"/>
            <a:ext cx="5172636" cy="4390924"/>
          </a:xfrm>
          <a:prstGeom prst="rect">
            <a:avLst/>
          </a:prstGeom>
        </p:spPr>
      </p:pic>
      <p:pic>
        <p:nvPicPr>
          <p:cNvPr id="6" name="Image 5">
            <a:extLst>
              <a:ext uri="{FF2B5EF4-FFF2-40B4-BE49-F238E27FC236}">
                <a16:creationId xmlns:a16="http://schemas.microsoft.com/office/drawing/2014/main" id="{94E413E2-0364-896F-3B9F-E3FAA99FD446}"/>
              </a:ext>
            </a:extLst>
          </p:cNvPr>
          <p:cNvPicPr>
            <a:picLocks noChangeAspect="1"/>
          </p:cNvPicPr>
          <p:nvPr/>
        </p:nvPicPr>
        <p:blipFill>
          <a:blip r:embed="rId4"/>
          <a:stretch>
            <a:fillRect/>
          </a:stretch>
        </p:blipFill>
        <p:spPr>
          <a:xfrm>
            <a:off x="227781" y="4615413"/>
            <a:ext cx="4296375" cy="1781424"/>
          </a:xfrm>
          <a:prstGeom prst="rect">
            <a:avLst/>
          </a:prstGeom>
        </p:spPr>
      </p:pic>
      <p:pic>
        <p:nvPicPr>
          <p:cNvPr id="17" name="Graphique 16" descr="Contour de visage lunettes de soleil avec un remplissage uni">
            <a:extLst>
              <a:ext uri="{FF2B5EF4-FFF2-40B4-BE49-F238E27FC236}">
                <a16:creationId xmlns:a16="http://schemas.microsoft.com/office/drawing/2014/main" id="{F15A2FCF-0D51-9EDB-5539-7F8148AEB9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60000" y="929971"/>
            <a:ext cx="914400" cy="914400"/>
          </a:xfrm>
          <a:prstGeom prst="rect">
            <a:avLst/>
          </a:prstGeom>
        </p:spPr>
      </p:pic>
      <p:sp>
        <p:nvSpPr>
          <p:cNvPr id="18" name="Titre 1">
            <a:extLst>
              <a:ext uri="{FF2B5EF4-FFF2-40B4-BE49-F238E27FC236}">
                <a16:creationId xmlns:a16="http://schemas.microsoft.com/office/drawing/2014/main" id="{A7902197-FD3B-3B5E-6E03-241A8A82204A}"/>
              </a:ext>
            </a:extLst>
          </p:cNvPr>
          <p:cNvSpPr>
            <a:spLocks noGrp="1"/>
          </p:cNvSpPr>
          <p:nvPr>
            <p:ph type="title"/>
          </p:nvPr>
        </p:nvSpPr>
        <p:spPr>
          <a:xfrm>
            <a:off x="5460569" y="147104"/>
            <a:ext cx="5888152" cy="1641987"/>
          </a:xfrm>
        </p:spPr>
        <p:txBody>
          <a:bodyPr>
            <a:normAutofit fontScale="90000"/>
          </a:bodyPr>
          <a:lstStyle/>
          <a:p>
            <a:r>
              <a:rPr lang="fr-FR" sz="6000" b="1" dirty="0"/>
              <a:t>L’éclairement de la pleine Lune</a:t>
            </a:r>
          </a:p>
        </p:txBody>
      </p:sp>
      <p:pic>
        <p:nvPicPr>
          <p:cNvPr id="2" name="Graphique 1" descr="Retour avec un remplissage uni">
            <a:hlinkClick r:id="rId7" action="ppaction://hlinksldjump"/>
            <a:extLst>
              <a:ext uri="{FF2B5EF4-FFF2-40B4-BE49-F238E27FC236}">
                <a16:creationId xmlns:a16="http://schemas.microsoft.com/office/drawing/2014/main" id="{AD843B0E-9ACC-E599-53B3-8F01933981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21440" y="0"/>
            <a:ext cx="670560" cy="670560"/>
          </a:xfrm>
          <a:prstGeom prst="rect">
            <a:avLst/>
          </a:prstGeom>
        </p:spPr>
      </p:pic>
      <p:pic>
        <p:nvPicPr>
          <p:cNvPr id="5" name="Image 4">
            <a:extLst>
              <a:ext uri="{FF2B5EF4-FFF2-40B4-BE49-F238E27FC236}">
                <a16:creationId xmlns:a16="http://schemas.microsoft.com/office/drawing/2014/main" id="{104E40C1-EC73-2CA4-92D6-DEE2C79CA426}"/>
              </a:ext>
            </a:extLst>
          </p:cNvPr>
          <p:cNvPicPr>
            <a:picLocks noChangeAspect="1"/>
          </p:cNvPicPr>
          <p:nvPr/>
        </p:nvPicPr>
        <p:blipFill>
          <a:blip r:embed="rId10"/>
          <a:stretch>
            <a:fillRect/>
          </a:stretch>
        </p:blipFill>
        <p:spPr>
          <a:xfrm>
            <a:off x="4790064" y="1833300"/>
            <a:ext cx="7174155" cy="4972893"/>
          </a:xfrm>
          <a:prstGeom prst="rect">
            <a:avLst/>
          </a:prstGeom>
        </p:spPr>
      </p:pic>
    </p:spTree>
    <p:extLst>
      <p:ext uri="{BB962C8B-B14F-4D97-AF65-F5344CB8AC3E}">
        <p14:creationId xmlns:p14="http://schemas.microsoft.com/office/powerpoint/2010/main" val="3534290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
            <a:extLst>
              <a:ext uri="{FF2B5EF4-FFF2-40B4-BE49-F238E27FC236}">
                <a16:creationId xmlns:a16="http://schemas.microsoft.com/office/drawing/2014/main" id="{212EE103-53D6-33B0-7525-391B6A439810}"/>
              </a:ext>
            </a:extLst>
          </p:cNvPr>
          <p:cNvSpPr>
            <a:spLocks noGrp="1"/>
          </p:cNvSpPr>
          <p:nvPr>
            <p:ph type="title"/>
          </p:nvPr>
        </p:nvSpPr>
        <p:spPr>
          <a:xfrm>
            <a:off x="1230898" y="0"/>
            <a:ext cx="8573502" cy="975360"/>
          </a:xfrm>
        </p:spPr>
        <p:txBody>
          <a:bodyPr>
            <a:normAutofit fontScale="90000"/>
          </a:bodyPr>
          <a:lstStyle/>
          <a:p>
            <a:r>
              <a:rPr lang="fr-FR" sz="4800" b="1" dirty="0"/>
              <a:t>Loi universelle de la gravitation</a:t>
            </a:r>
          </a:p>
        </p:txBody>
      </p:sp>
      <p:pic>
        <p:nvPicPr>
          <p:cNvPr id="3" name="Image 2">
            <a:extLst>
              <a:ext uri="{FF2B5EF4-FFF2-40B4-BE49-F238E27FC236}">
                <a16:creationId xmlns:a16="http://schemas.microsoft.com/office/drawing/2014/main" id="{C764C1F1-FC11-9AA9-B443-5311A81745B9}"/>
              </a:ext>
            </a:extLst>
          </p:cNvPr>
          <p:cNvPicPr>
            <a:picLocks noChangeAspect="1"/>
          </p:cNvPicPr>
          <p:nvPr/>
        </p:nvPicPr>
        <p:blipFill>
          <a:blip r:embed="rId2"/>
          <a:stretch>
            <a:fillRect/>
          </a:stretch>
        </p:blipFill>
        <p:spPr>
          <a:xfrm>
            <a:off x="3180080" y="5806608"/>
            <a:ext cx="9011920" cy="1051391"/>
          </a:xfrm>
          <a:prstGeom prst="rect">
            <a:avLst/>
          </a:prstGeom>
        </p:spPr>
      </p:pic>
      <p:pic>
        <p:nvPicPr>
          <p:cNvPr id="5" name="Image 4">
            <a:extLst>
              <a:ext uri="{FF2B5EF4-FFF2-40B4-BE49-F238E27FC236}">
                <a16:creationId xmlns:a16="http://schemas.microsoft.com/office/drawing/2014/main" id="{05D8DF2A-4011-9268-173E-DE4B8A36DB33}"/>
              </a:ext>
            </a:extLst>
          </p:cNvPr>
          <p:cNvPicPr>
            <a:picLocks noChangeAspect="1"/>
          </p:cNvPicPr>
          <p:nvPr/>
        </p:nvPicPr>
        <p:blipFill>
          <a:blip r:embed="rId3"/>
          <a:stretch>
            <a:fillRect/>
          </a:stretch>
        </p:blipFill>
        <p:spPr>
          <a:xfrm>
            <a:off x="736689" y="1052092"/>
            <a:ext cx="8468907" cy="4267796"/>
          </a:xfrm>
          <a:prstGeom prst="rect">
            <a:avLst/>
          </a:prstGeom>
        </p:spPr>
      </p:pic>
      <p:pic>
        <p:nvPicPr>
          <p:cNvPr id="4" name="Graphique 3" descr="Pomme avec un remplissage uni">
            <a:extLst>
              <a:ext uri="{FF2B5EF4-FFF2-40B4-BE49-F238E27FC236}">
                <a16:creationId xmlns:a16="http://schemas.microsoft.com/office/drawing/2014/main" id="{6CF7EFFA-799B-76F4-0DFE-71648528FE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64240" y="4405488"/>
            <a:ext cx="914400" cy="914400"/>
          </a:xfrm>
          <a:prstGeom prst="rect">
            <a:avLst/>
          </a:prstGeom>
        </p:spPr>
      </p:pic>
    </p:spTree>
    <p:extLst>
      <p:ext uri="{BB962C8B-B14F-4D97-AF65-F5344CB8AC3E}">
        <p14:creationId xmlns:p14="http://schemas.microsoft.com/office/powerpoint/2010/main" val="329386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
            <a:extLst>
              <a:ext uri="{FF2B5EF4-FFF2-40B4-BE49-F238E27FC236}">
                <a16:creationId xmlns:a16="http://schemas.microsoft.com/office/drawing/2014/main" id="{212EE103-53D6-33B0-7525-391B6A439810}"/>
              </a:ext>
            </a:extLst>
          </p:cNvPr>
          <p:cNvSpPr>
            <a:spLocks noGrp="1"/>
          </p:cNvSpPr>
          <p:nvPr>
            <p:ph type="title"/>
          </p:nvPr>
        </p:nvSpPr>
        <p:spPr>
          <a:xfrm>
            <a:off x="3170557" y="1"/>
            <a:ext cx="4747071" cy="1004177"/>
          </a:xfrm>
        </p:spPr>
        <p:txBody>
          <a:bodyPr>
            <a:normAutofit/>
          </a:bodyPr>
          <a:lstStyle/>
          <a:p>
            <a:r>
              <a:rPr lang="fr-FR" sz="4800" b="1" dirty="0"/>
              <a:t>Mes certitudes</a:t>
            </a:r>
          </a:p>
        </p:txBody>
      </p:sp>
      <p:pic>
        <p:nvPicPr>
          <p:cNvPr id="16" name="Graphique 15" descr="Retour avec un remplissage uni">
            <a:hlinkClick r:id="rId3" action="ppaction://hlinksldjump"/>
            <a:extLst>
              <a:ext uri="{FF2B5EF4-FFF2-40B4-BE49-F238E27FC236}">
                <a16:creationId xmlns:a16="http://schemas.microsoft.com/office/drawing/2014/main" id="{1C3A7F74-033A-4C3C-9500-FDA03291BB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1440" y="0"/>
            <a:ext cx="670560" cy="670560"/>
          </a:xfrm>
          <a:prstGeom prst="rect">
            <a:avLst/>
          </a:prstGeom>
        </p:spPr>
      </p:pic>
      <p:sp>
        <p:nvSpPr>
          <p:cNvPr id="6" name="Titre 1">
            <a:extLst>
              <a:ext uri="{FF2B5EF4-FFF2-40B4-BE49-F238E27FC236}">
                <a16:creationId xmlns:a16="http://schemas.microsoft.com/office/drawing/2014/main" id="{C6F928B1-2E12-1E29-0733-DD6C716B41C1}"/>
              </a:ext>
            </a:extLst>
          </p:cNvPr>
          <p:cNvSpPr txBox="1">
            <a:spLocks/>
          </p:cNvSpPr>
          <p:nvPr/>
        </p:nvSpPr>
        <p:spPr>
          <a:xfrm>
            <a:off x="0" y="1477514"/>
            <a:ext cx="12192000" cy="3729187"/>
          </a:xfrm>
          <a:prstGeom prst="rect">
            <a:avLst/>
          </a:prstGeom>
          <a:effectLst/>
        </p:spPr>
        <p:txBody>
          <a:bodyPr vert="horz" lIns="91440" tIns="45720" rIns="91440" bIns="45720" rtlCol="0" anchor="ctr">
            <a:normAutofit fontScale="55000" lnSpcReduction="2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fr-FR" sz="4800" b="1" dirty="0"/>
              <a:t>1° L’influence de la Lune est réelle et pas contestée ici</a:t>
            </a:r>
          </a:p>
          <a:p>
            <a:pPr algn="just"/>
            <a:endParaRPr lang="fr-FR" sz="4800" b="1" dirty="0"/>
          </a:p>
          <a:p>
            <a:pPr algn="just"/>
            <a:endParaRPr lang="fr-FR" sz="4800" b="1" dirty="0"/>
          </a:p>
          <a:p>
            <a:pPr algn="just"/>
            <a:r>
              <a:rPr lang="fr-FR" sz="4800" b="1" dirty="0"/>
              <a:t>2° La Lune a plus d’influence que le soleil sur les marées terrestres</a:t>
            </a:r>
          </a:p>
          <a:p>
            <a:pPr algn="just"/>
            <a:endParaRPr lang="fr-FR" sz="4800" b="1" dirty="0"/>
          </a:p>
          <a:p>
            <a:pPr algn="just"/>
            <a:endParaRPr lang="fr-FR" sz="4800" b="1" dirty="0"/>
          </a:p>
          <a:p>
            <a:pPr algn="just"/>
            <a:r>
              <a:rPr lang="fr-FR" sz="4800" b="1" dirty="0"/>
              <a:t>3° La force de gravitation exercée sur nous par le soleil est plus importante que celle exercée par la Lune</a:t>
            </a:r>
          </a:p>
          <a:p>
            <a:pPr algn="just"/>
            <a:endParaRPr lang="fr-FR" sz="4800" b="1" dirty="0"/>
          </a:p>
          <a:p>
            <a:pPr algn="just"/>
            <a:endParaRPr lang="fr-FR" sz="4800" b="1" dirty="0"/>
          </a:p>
          <a:p>
            <a:pPr algn="just"/>
            <a:r>
              <a:rPr lang="fr-FR" sz="4800" b="1" dirty="0"/>
              <a:t>4° La Lune n’attire pas l’eau ou la sève plus que le sol ou les cellules végétales</a:t>
            </a:r>
          </a:p>
        </p:txBody>
      </p:sp>
    </p:spTree>
    <p:extLst>
      <p:ext uri="{BB962C8B-B14F-4D97-AF65-F5344CB8AC3E}">
        <p14:creationId xmlns:p14="http://schemas.microsoft.com/office/powerpoint/2010/main" val="503591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
            <a:extLst>
              <a:ext uri="{FF2B5EF4-FFF2-40B4-BE49-F238E27FC236}">
                <a16:creationId xmlns:a16="http://schemas.microsoft.com/office/drawing/2014/main" id="{212EE103-53D6-33B0-7525-391B6A439810}"/>
              </a:ext>
            </a:extLst>
          </p:cNvPr>
          <p:cNvSpPr>
            <a:spLocks noGrp="1"/>
          </p:cNvSpPr>
          <p:nvPr>
            <p:ph type="title"/>
          </p:nvPr>
        </p:nvSpPr>
        <p:spPr>
          <a:xfrm>
            <a:off x="174986" y="269891"/>
            <a:ext cx="10391414" cy="975360"/>
          </a:xfrm>
        </p:spPr>
        <p:txBody>
          <a:bodyPr>
            <a:normAutofit fontScale="90000"/>
          </a:bodyPr>
          <a:lstStyle/>
          <a:p>
            <a:r>
              <a:rPr lang="fr-FR" sz="4800" b="1" dirty="0"/>
              <a:t>Influence gravitationnelle de la Lune sur nous</a:t>
            </a:r>
          </a:p>
        </p:txBody>
      </p:sp>
      <p:pic>
        <p:nvPicPr>
          <p:cNvPr id="5" name="Image 4">
            <a:extLst>
              <a:ext uri="{FF2B5EF4-FFF2-40B4-BE49-F238E27FC236}">
                <a16:creationId xmlns:a16="http://schemas.microsoft.com/office/drawing/2014/main" id="{05D8DF2A-4011-9268-173E-DE4B8A36DB33}"/>
              </a:ext>
            </a:extLst>
          </p:cNvPr>
          <p:cNvPicPr>
            <a:picLocks noChangeAspect="1"/>
          </p:cNvPicPr>
          <p:nvPr/>
        </p:nvPicPr>
        <p:blipFill rotWithShape="1">
          <a:blip r:embed="rId3"/>
          <a:srcRect l="3449" t="46370" r="67072" b="37936"/>
          <a:stretch/>
        </p:blipFill>
        <p:spPr>
          <a:xfrm>
            <a:off x="4165599" y="975361"/>
            <a:ext cx="4033521" cy="1082164"/>
          </a:xfrm>
          <a:prstGeom prst="rect">
            <a:avLst/>
          </a:prstGeom>
        </p:spPr>
      </p:pic>
      <p:pic>
        <p:nvPicPr>
          <p:cNvPr id="6" name="Image 5">
            <a:hlinkClick r:id="rId4" action="ppaction://hlinkfile"/>
            <a:extLst>
              <a:ext uri="{FF2B5EF4-FFF2-40B4-BE49-F238E27FC236}">
                <a16:creationId xmlns:a16="http://schemas.microsoft.com/office/drawing/2014/main" id="{653E59DE-9FF6-D468-D16C-B6632F60C3A0}"/>
              </a:ext>
            </a:extLst>
          </p:cNvPr>
          <p:cNvPicPr>
            <a:picLocks noChangeAspect="1"/>
          </p:cNvPicPr>
          <p:nvPr/>
        </p:nvPicPr>
        <p:blipFill>
          <a:blip r:embed="rId5"/>
          <a:stretch>
            <a:fillRect/>
          </a:stretch>
        </p:blipFill>
        <p:spPr>
          <a:xfrm>
            <a:off x="367001" y="2493106"/>
            <a:ext cx="10493367" cy="3501294"/>
          </a:xfrm>
          <a:prstGeom prst="rect">
            <a:avLst/>
          </a:prstGeom>
        </p:spPr>
      </p:pic>
      <p:pic>
        <p:nvPicPr>
          <p:cNvPr id="7" name="Graphique 6" descr="Retour avec un remplissage uni">
            <a:hlinkClick r:id="rId6" action="ppaction://hlinksldjump"/>
            <a:extLst>
              <a:ext uri="{FF2B5EF4-FFF2-40B4-BE49-F238E27FC236}">
                <a16:creationId xmlns:a16="http://schemas.microsoft.com/office/drawing/2014/main" id="{946AB8BD-6145-E759-2D2F-ACE136CE33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21440" y="0"/>
            <a:ext cx="670560" cy="670560"/>
          </a:xfrm>
          <a:prstGeom prst="rect">
            <a:avLst/>
          </a:prstGeom>
        </p:spPr>
      </p:pic>
    </p:spTree>
    <p:extLst>
      <p:ext uri="{BB962C8B-B14F-4D97-AF65-F5344CB8AC3E}">
        <p14:creationId xmlns:p14="http://schemas.microsoft.com/office/powerpoint/2010/main" val="3274014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
            <a:extLst>
              <a:ext uri="{FF2B5EF4-FFF2-40B4-BE49-F238E27FC236}">
                <a16:creationId xmlns:a16="http://schemas.microsoft.com/office/drawing/2014/main" id="{212EE103-53D6-33B0-7525-391B6A439810}"/>
              </a:ext>
            </a:extLst>
          </p:cNvPr>
          <p:cNvSpPr>
            <a:spLocks noGrp="1"/>
          </p:cNvSpPr>
          <p:nvPr>
            <p:ph type="title"/>
          </p:nvPr>
        </p:nvSpPr>
        <p:spPr>
          <a:xfrm>
            <a:off x="475861" y="0"/>
            <a:ext cx="9766955" cy="975360"/>
          </a:xfrm>
        </p:spPr>
        <p:txBody>
          <a:bodyPr>
            <a:normAutofit fontScale="90000"/>
          </a:bodyPr>
          <a:lstStyle/>
          <a:p>
            <a:r>
              <a:rPr lang="fr-FR" sz="4800" b="1" dirty="0"/>
              <a:t>Déformation de la Terre due à la Lune</a:t>
            </a:r>
          </a:p>
        </p:txBody>
      </p:sp>
      <p:pic>
        <p:nvPicPr>
          <p:cNvPr id="2" name="Graphique 1" descr="Vague avec un remplissage uni">
            <a:hlinkClick r:id="rId3" action="ppaction://hlinkfile"/>
            <a:extLst>
              <a:ext uri="{FF2B5EF4-FFF2-40B4-BE49-F238E27FC236}">
                <a16:creationId xmlns:a16="http://schemas.microsoft.com/office/drawing/2014/main" id="{1FCBC8B0-9503-3EDD-36BB-BC7FD84DF2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25983" y="774440"/>
            <a:ext cx="914400" cy="914400"/>
          </a:xfrm>
          <a:prstGeom prst="rect">
            <a:avLst/>
          </a:prstGeom>
        </p:spPr>
      </p:pic>
      <p:pic>
        <p:nvPicPr>
          <p:cNvPr id="7" name="Image 6">
            <a:extLst>
              <a:ext uri="{FF2B5EF4-FFF2-40B4-BE49-F238E27FC236}">
                <a16:creationId xmlns:a16="http://schemas.microsoft.com/office/drawing/2014/main" id="{2172EE57-B716-6CA0-791D-B1F7AAA4D82C}"/>
              </a:ext>
            </a:extLst>
          </p:cNvPr>
          <p:cNvPicPr>
            <a:picLocks noChangeAspect="1"/>
          </p:cNvPicPr>
          <p:nvPr/>
        </p:nvPicPr>
        <p:blipFill>
          <a:blip r:embed="rId6"/>
          <a:stretch>
            <a:fillRect/>
          </a:stretch>
        </p:blipFill>
        <p:spPr>
          <a:xfrm>
            <a:off x="475861" y="1749800"/>
            <a:ext cx="9069355" cy="4367489"/>
          </a:xfrm>
          <a:prstGeom prst="rect">
            <a:avLst/>
          </a:prstGeom>
        </p:spPr>
      </p:pic>
      <p:pic>
        <p:nvPicPr>
          <p:cNvPr id="9" name="Image 8">
            <a:extLst>
              <a:ext uri="{FF2B5EF4-FFF2-40B4-BE49-F238E27FC236}">
                <a16:creationId xmlns:a16="http://schemas.microsoft.com/office/drawing/2014/main" id="{D434D8B5-989F-DE8B-9271-55DA4B02AE99}"/>
              </a:ext>
            </a:extLst>
          </p:cNvPr>
          <p:cNvPicPr>
            <a:picLocks noChangeAspect="1"/>
          </p:cNvPicPr>
          <p:nvPr/>
        </p:nvPicPr>
        <p:blipFill>
          <a:blip r:embed="rId7"/>
          <a:stretch>
            <a:fillRect/>
          </a:stretch>
        </p:blipFill>
        <p:spPr>
          <a:xfrm>
            <a:off x="1048493" y="2069875"/>
            <a:ext cx="8961058" cy="4367488"/>
          </a:xfrm>
          <a:prstGeom prst="rect">
            <a:avLst/>
          </a:prstGeom>
        </p:spPr>
      </p:pic>
      <p:pic>
        <p:nvPicPr>
          <p:cNvPr id="11" name="Image 10">
            <a:extLst>
              <a:ext uri="{FF2B5EF4-FFF2-40B4-BE49-F238E27FC236}">
                <a16:creationId xmlns:a16="http://schemas.microsoft.com/office/drawing/2014/main" id="{17D6B128-124D-2190-E383-38E46E501622}"/>
              </a:ext>
            </a:extLst>
          </p:cNvPr>
          <p:cNvPicPr>
            <a:picLocks noChangeAspect="1"/>
          </p:cNvPicPr>
          <p:nvPr/>
        </p:nvPicPr>
        <p:blipFill>
          <a:blip r:embed="rId8"/>
          <a:stretch>
            <a:fillRect/>
          </a:stretch>
        </p:blipFill>
        <p:spPr>
          <a:xfrm>
            <a:off x="1685082" y="2397720"/>
            <a:ext cx="8783865" cy="4359717"/>
          </a:xfrm>
          <a:prstGeom prst="rect">
            <a:avLst/>
          </a:prstGeom>
        </p:spPr>
      </p:pic>
      <p:sp>
        <p:nvSpPr>
          <p:cNvPr id="12" name="ZoneTexte 11">
            <a:extLst>
              <a:ext uri="{FF2B5EF4-FFF2-40B4-BE49-F238E27FC236}">
                <a16:creationId xmlns:a16="http://schemas.microsoft.com/office/drawing/2014/main" id="{92A6731B-B62C-A92B-3D75-BB0E48064A1A}"/>
              </a:ext>
            </a:extLst>
          </p:cNvPr>
          <p:cNvSpPr txBox="1"/>
          <p:nvPr/>
        </p:nvSpPr>
        <p:spPr>
          <a:xfrm>
            <a:off x="3321698" y="975360"/>
            <a:ext cx="2519265" cy="369332"/>
          </a:xfrm>
          <a:prstGeom prst="rect">
            <a:avLst/>
          </a:prstGeom>
          <a:noFill/>
        </p:spPr>
        <p:txBody>
          <a:bodyPr wrap="square" rtlCol="0">
            <a:spAutoFit/>
          </a:bodyPr>
          <a:lstStyle/>
          <a:p>
            <a:r>
              <a:rPr lang="fr-FR" dirty="0"/>
              <a:t>Quelques dizaines de cm</a:t>
            </a:r>
          </a:p>
        </p:txBody>
      </p:sp>
    </p:spTree>
    <p:extLst>
      <p:ext uri="{BB962C8B-B14F-4D97-AF65-F5344CB8AC3E}">
        <p14:creationId xmlns:p14="http://schemas.microsoft.com/office/powerpoint/2010/main" val="105228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
            <a:extLst>
              <a:ext uri="{FF2B5EF4-FFF2-40B4-BE49-F238E27FC236}">
                <a16:creationId xmlns:a16="http://schemas.microsoft.com/office/drawing/2014/main" id="{212EE103-53D6-33B0-7525-391B6A439810}"/>
              </a:ext>
            </a:extLst>
          </p:cNvPr>
          <p:cNvSpPr>
            <a:spLocks noGrp="1"/>
          </p:cNvSpPr>
          <p:nvPr>
            <p:ph type="title"/>
          </p:nvPr>
        </p:nvSpPr>
        <p:spPr>
          <a:xfrm>
            <a:off x="537881" y="0"/>
            <a:ext cx="11654119" cy="975360"/>
          </a:xfrm>
        </p:spPr>
        <p:txBody>
          <a:bodyPr>
            <a:noAutofit/>
          </a:bodyPr>
          <a:lstStyle/>
          <a:p>
            <a:r>
              <a:rPr lang="fr-FR" sz="4000" b="1" dirty="0"/>
              <a:t>Déformation de la Terre due au Soleil</a:t>
            </a:r>
          </a:p>
        </p:txBody>
      </p:sp>
      <p:pic>
        <p:nvPicPr>
          <p:cNvPr id="2" name="Graphique 1" descr="Vague avec un remplissage uni">
            <a:hlinkClick r:id="rId3" action="ppaction://hlinkfile"/>
            <a:extLst>
              <a:ext uri="{FF2B5EF4-FFF2-40B4-BE49-F238E27FC236}">
                <a16:creationId xmlns:a16="http://schemas.microsoft.com/office/drawing/2014/main" id="{1FCBC8B0-9503-3EDD-36BB-BC7FD84DF2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25983" y="774440"/>
            <a:ext cx="914400" cy="914400"/>
          </a:xfrm>
          <a:prstGeom prst="rect">
            <a:avLst/>
          </a:prstGeom>
        </p:spPr>
      </p:pic>
      <p:pic>
        <p:nvPicPr>
          <p:cNvPr id="11" name="Image 10">
            <a:extLst>
              <a:ext uri="{FF2B5EF4-FFF2-40B4-BE49-F238E27FC236}">
                <a16:creationId xmlns:a16="http://schemas.microsoft.com/office/drawing/2014/main" id="{17D6B128-124D-2190-E383-38E46E501622}"/>
              </a:ext>
            </a:extLst>
          </p:cNvPr>
          <p:cNvPicPr>
            <a:picLocks noChangeAspect="1"/>
          </p:cNvPicPr>
          <p:nvPr/>
        </p:nvPicPr>
        <p:blipFill>
          <a:blip r:embed="rId6"/>
          <a:stretch>
            <a:fillRect/>
          </a:stretch>
        </p:blipFill>
        <p:spPr>
          <a:xfrm>
            <a:off x="18986" y="4219980"/>
            <a:ext cx="4705886" cy="2335684"/>
          </a:xfrm>
          <a:prstGeom prst="rect">
            <a:avLst/>
          </a:prstGeom>
        </p:spPr>
      </p:pic>
      <p:sp>
        <p:nvSpPr>
          <p:cNvPr id="12" name="ZoneTexte 11">
            <a:extLst>
              <a:ext uri="{FF2B5EF4-FFF2-40B4-BE49-F238E27FC236}">
                <a16:creationId xmlns:a16="http://schemas.microsoft.com/office/drawing/2014/main" id="{92A6731B-B62C-A92B-3D75-BB0E48064A1A}"/>
              </a:ext>
            </a:extLst>
          </p:cNvPr>
          <p:cNvSpPr txBox="1"/>
          <p:nvPr/>
        </p:nvSpPr>
        <p:spPr>
          <a:xfrm>
            <a:off x="3321698" y="975360"/>
            <a:ext cx="2519265" cy="369332"/>
          </a:xfrm>
          <a:prstGeom prst="rect">
            <a:avLst/>
          </a:prstGeom>
          <a:noFill/>
        </p:spPr>
        <p:txBody>
          <a:bodyPr wrap="square" rtlCol="0">
            <a:spAutoFit/>
          </a:bodyPr>
          <a:lstStyle/>
          <a:p>
            <a:r>
              <a:rPr lang="fr-FR" dirty="0"/>
              <a:t>Quelques dizaines de cm</a:t>
            </a:r>
          </a:p>
        </p:txBody>
      </p:sp>
      <p:pic>
        <p:nvPicPr>
          <p:cNvPr id="10" name="Image 9">
            <a:hlinkClick r:id="rId7" action="ppaction://hlinkfile"/>
            <a:extLst>
              <a:ext uri="{FF2B5EF4-FFF2-40B4-BE49-F238E27FC236}">
                <a16:creationId xmlns:a16="http://schemas.microsoft.com/office/drawing/2014/main" id="{AC742215-6ADC-7695-3284-74ADE1718E30}"/>
              </a:ext>
            </a:extLst>
          </p:cNvPr>
          <p:cNvPicPr>
            <a:picLocks noChangeAspect="1"/>
          </p:cNvPicPr>
          <p:nvPr/>
        </p:nvPicPr>
        <p:blipFill>
          <a:blip r:embed="rId8"/>
          <a:stretch>
            <a:fillRect/>
          </a:stretch>
        </p:blipFill>
        <p:spPr>
          <a:xfrm>
            <a:off x="-18986" y="1645920"/>
            <a:ext cx="12192000" cy="2574060"/>
          </a:xfrm>
          <a:prstGeom prst="rect">
            <a:avLst/>
          </a:prstGeom>
        </p:spPr>
      </p:pic>
      <p:pic>
        <p:nvPicPr>
          <p:cNvPr id="14" name="Image 13">
            <a:extLst>
              <a:ext uri="{FF2B5EF4-FFF2-40B4-BE49-F238E27FC236}">
                <a16:creationId xmlns:a16="http://schemas.microsoft.com/office/drawing/2014/main" id="{6697CAEB-4527-97F6-19F2-FCC6B73B78ED}"/>
              </a:ext>
            </a:extLst>
          </p:cNvPr>
          <p:cNvPicPr>
            <a:picLocks noChangeAspect="1"/>
          </p:cNvPicPr>
          <p:nvPr/>
        </p:nvPicPr>
        <p:blipFill>
          <a:blip r:embed="rId9"/>
          <a:stretch>
            <a:fillRect/>
          </a:stretch>
        </p:blipFill>
        <p:spPr>
          <a:xfrm>
            <a:off x="2720793" y="4380672"/>
            <a:ext cx="5343986" cy="1994123"/>
          </a:xfrm>
          <a:prstGeom prst="rect">
            <a:avLst/>
          </a:prstGeom>
        </p:spPr>
      </p:pic>
      <p:pic>
        <p:nvPicPr>
          <p:cNvPr id="18" name="Image 17">
            <a:extLst>
              <a:ext uri="{FF2B5EF4-FFF2-40B4-BE49-F238E27FC236}">
                <a16:creationId xmlns:a16="http://schemas.microsoft.com/office/drawing/2014/main" id="{4FBB18CE-5ADB-EC64-290F-1041E36DACBB}"/>
              </a:ext>
            </a:extLst>
          </p:cNvPr>
          <p:cNvPicPr>
            <a:picLocks noChangeAspect="1"/>
          </p:cNvPicPr>
          <p:nvPr/>
        </p:nvPicPr>
        <p:blipFill>
          <a:blip r:embed="rId10"/>
          <a:stretch>
            <a:fillRect/>
          </a:stretch>
        </p:blipFill>
        <p:spPr>
          <a:xfrm>
            <a:off x="6420464" y="4219980"/>
            <a:ext cx="4724872" cy="2543880"/>
          </a:xfrm>
          <a:prstGeom prst="rect">
            <a:avLst/>
          </a:prstGeom>
        </p:spPr>
      </p:pic>
    </p:spTree>
    <p:extLst>
      <p:ext uri="{BB962C8B-B14F-4D97-AF65-F5344CB8AC3E}">
        <p14:creationId xmlns:p14="http://schemas.microsoft.com/office/powerpoint/2010/main" val="313328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
            <a:extLst>
              <a:ext uri="{FF2B5EF4-FFF2-40B4-BE49-F238E27FC236}">
                <a16:creationId xmlns:a16="http://schemas.microsoft.com/office/drawing/2014/main" id="{212EE103-53D6-33B0-7525-391B6A439810}"/>
              </a:ext>
            </a:extLst>
          </p:cNvPr>
          <p:cNvSpPr>
            <a:spLocks noGrp="1"/>
          </p:cNvSpPr>
          <p:nvPr>
            <p:ph type="title"/>
          </p:nvPr>
        </p:nvSpPr>
        <p:spPr>
          <a:xfrm>
            <a:off x="1" y="0"/>
            <a:ext cx="12192000" cy="975360"/>
          </a:xfrm>
        </p:spPr>
        <p:txBody>
          <a:bodyPr>
            <a:noAutofit/>
          </a:bodyPr>
          <a:lstStyle/>
          <a:p>
            <a:r>
              <a:rPr lang="fr-FR" sz="4000" b="1" dirty="0"/>
              <a:t>Déformation de la Terre due à la force centrifuge</a:t>
            </a:r>
          </a:p>
        </p:txBody>
      </p:sp>
      <p:pic>
        <p:nvPicPr>
          <p:cNvPr id="2" name="Graphique 1" descr="Vague avec un remplissage uni">
            <a:extLst>
              <a:ext uri="{FF2B5EF4-FFF2-40B4-BE49-F238E27FC236}">
                <a16:creationId xmlns:a16="http://schemas.microsoft.com/office/drawing/2014/main" id="{1FCBC8B0-9503-3EDD-36BB-BC7FD84DF2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5983" y="774440"/>
            <a:ext cx="914400" cy="914400"/>
          </a:xfrm>
          <a:prstGeom prst="rect">
            <a:avLst/>
          </a:prstGeom>
        </p:spPr>
      </p:pic>
      <p:sp>
        <p:nvSpPr>
          <p:cNvPr id="12" name="ZoneTexte 11">
            <a:extLst>
              <a:ext uri="{FF2B5EF4-FFF2-40B4-BE49-F238E27FC236}">
                <a16:creationId xmlns:a16="http://schemas.microsoft.com/office/drawing/2014/main" id="{92A6731B-B62C-A92B-3D75-BB0E48064A1A}"/>
              </a:ext>
            </a:extLst>
          </p:cNvPr>
          <p:cNvSpPr txBox="1"/>
          <p:nvPr/>
        </p:nvSpPr>
        <p:spPr>
          <a:xfrm>
            <a:off x="3321698" y="975360"/>
            <a:ext cx="2519265" cy="369332"/>
          </a:xfrm>
          <a:prstGeom prst="rect">
            <a:avLst/>
          </a:prstGeom>
          <a:noFill/>
        </p:spPr>
        <p:txBody>
          <a:bodyPr wrap="square" rtlCol="0">
            <a:spAutoFit/>
          </a:bodyPr>
          <a:lstStyle/>
          <a:p>
            <a:r>
              <a:rPr lang="fr-FR" dirty="0"/>
              <a:t>Environ 43km</a:t>
            </a:r>
          </a:p>
        </p:txBody>
      </p:sp>
      <p:pic>
        <p:nvPicPr>
          <p:cNvPr id="4" name="Image 3">
            <a:extLst>
              <a:ext uri="{FF2B5EF4-FFF2-40B4-BE49-F238E27FC236}">
                <a16:creationId xmlns:a16="http://schemas.microsoft.com/office/drawing/2014/main" id="{6875F7FB-3687-1DD4-A436-55B4F088C35E}"/>
              </a:ext>
            </a:extLst>
          </p:cNvPr>
          <p:cNvPicPr>
            <a:picLocks noChangeAspect="1"/>
          </p:cNvPicPr>
          <p:nvPr/>
        </p:nvPicPr>
        <p:blipFill rotWithShape="1">
          <a:blip r:embed="rId5"/>
          <a:srcRect l="10135" t="13958" r="1121" b="4635"/>
          <a:stretch/>
        </p:blipFill>
        <p:spPr>
          <a:xfrm>
            <a:off x="2216076" y="1696122"/>
            <a:ext cx="6010474" cy="4403464"/>
          </a:xfrm>
          <a:prstGeom prst="rect">
            <a:avLst/>
          </a:prstGeom>
        </p:spPr>
      </p:pic>
    </p:spTree>
    <p:extLst>
      <p:ext uri="{BB962C8B-B14F-4D97-AF65-F5344CB8AC3E}">
        <p14:creationId xmlns:p14="http://schemas.microsoft.com/office/powerpoint/2010/main" val="1203828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
            <a:extLst>
              <a:ext uri="{FF2B5EF4-FFF2-40B4-BE49-F238E27FC236}">
                <a16:creationId xmlns:a16="http://schemas.microsoft.com/office/drawing/2014/main" id="{212EE103-53D6-33B0-7525-391B6A439810}"/>
              </a:ext>
            </a:extLst>
          </p:cNvPr>
          <p:cNvSpPr>
            <a:spLocks noGrp="1"/>
          </p:cNvSpPr>
          <p:nvPr>
            <p:ph type="title"/>
          </p:nvPr>
        </p:nvSpPr>
        <p:spPr>
          <a:xfrm>
            <a:off x="317241" y="182880"/>
            <a:ext cx="10636898" cy="975360"/>
          </a:xfrm>
        </p:spPr>
        <p:txBody>
          <a:bodyPr>
            <a:normAutofit/>
          </a:bodyPr>
          <a:lstStyle/>
          <a:p>
            <a:r>
              <a:rPr lang="fr-FR" sz="4800" b="1" dirty="0"/>
              <a:t>Modèle statique des marées</a:t>
            </a:r>
          </a:p>
        </p:txBody>
      </p:sp>
      <p:pic>
        <p:nvPicPr>
          <p:cNvPr id="2" name="Graphique 1" descr="Vague avec un remplissage uni">
            <a:extLst>
              <a:ext uri="{FF2B5EF4-FFF2-40B4-BE49-F238E27FC236}">
                <a16:creationId xmlns:a16="http://schemas.microsoft.com/office/drawing/2014/main" id="{1FCBC8B0-9503-3EDD-36BB-BC7FD84DF2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5983" y="774440"/>
            <a:ext cx="914400" cy="914400"/>
          </a:xfrm>
          <a:prstGeom prst="rect">
            <a:avLst/>
          </a:prstGeom>
        </p:spPr>
      </p:pic>
      <p:sp>
        <p:nvSpPr>
          <p:cNvPr id="12" name="ZoneTexte 11">
            <a:extLst>
              <a:ext uri="{FF2B5EF4-FFF2-40B4-BE49-F238E27FC236}">
                <a16:creationId xmlns:a16="http://schemas.microsoft.com/office/drawing/2014/main" id="{92A6731B-B62C-A92B-3D75-BB0E48064A1A}"/>
              </a:ext>
            </a:extLst>
          </p:cNvPr>
          <p:cNvSpPr txBox="1"/>
          <p:nvPr/>
        </p:nvSpPr>
        <p:spPr>
          <a:xfrm>
            <a:off x="558282" y="1231640"/>
            <a:ext cx="7631990" cy="646331"/>
          </a:xfrm>
          <a:prstGeom prst="rect">
            <a:avLst/>
          </a:prstGeom>
          <a:noFill/>
        </p:spPr>
        <p:txBody>
          <a:bodyPr wrap="square" rtlCol="0">
            <a:spAutoFit/>
          </a:bodyPr>
          <a:lstStyle/>
          <a:p>
            <a:r>
              <a:rPr lang="fr-FR" dirty="0"/>
              <a:t>Si on estime la déformation des océans au-dessus du sol, on a un déplacement vertical de l’ordre d’1mm</a:t>
            </a:r>
          </a:p>
        </p:txBody>
      </p:sp>
      <p:pic>
        <p:nvPicPr>
          <p:cNvPr id="14" name="Image 13">
            <a:extLst>
              <a:ext uri="{FF2B5EF4-FFF2-40B4-BE49-F238E27FC236}">
                <a16:creationId xmlns:a16="http://schemas.microsoft.com/office/drawing/2014/main" id="{5997BB23-923B-0B2C-36C7-E40D3BF7EF18}"/>
              </a:ext>
            </a:extLst>
          </p:cNvPr>
          <p:cNvPicPr>
            <a:picLocks noChangeAspect="1"/>
          </p:cNvPicPr>
          <p:nvPr/>
        </p:nvPicPr>
        <p:blipFill>
          <a:blip r:embed="rId5"/>
          <a:stretch>
            <a:fillRect/>
          </a:stretch>
        </p:blipFill>
        <p:spPr>
          <a:xfrm>
            <a:off x="921173" y="1951371"/>
            <a:ext cx="6906208" cy="3293219"/>
          </a:xfrm>
          <a:prstGeom prst="rect">
            <a:avLst/>
          </a:prstGeom>
        </p:spPr>
      </p:pic>
      <p:pic>
        <p:nvPicPr>
          <p:cNvPr id="4" name="Image 3">
            <a:extLst>
              <a:ext uri="{FF2B5EF4-FFF2-40B4-BE49-F238E27FC236}">
                <a16:creationId xmlns:a16="http://schemas.microsoft.com/office/drawing/2014/main" id="{2FD76101-8D3C-5F56-A849-1A25DA64CAA8}"/>
              </a:ext>
            </a:extLst>
          </p:cNvPr>
          <p:cNvPicPr>
            <a:picLocks noChangeAspect="1"/>
          </p:cNvPicPr>
          <p:nvPr/>
        </p:nvPicPr>
        <p:blipFill>
          <a:blip r:embed="rId6"/>
          <a:stretch>
            <a:fillRect/>
          </a:stretch>
        </p:blipFill>
        <p:spPr>
          <a:xfrm>
            <a:off x="8420135" y="3428999"/>
            <a:ext cx="2534004" cy="2314898"/>
          </a:xfrm>
          <a:prstGeom prst="rect">
            <a:avLst/>
          </a:prstGeom>
        </p:spPr>
      </p:pic>
      <p:sp>
        <p:nvSpPr>
          <p:cNvPr id="5" name="ZoneTexte 4">
            <a:extLst>
              <a:ext uri="{FF2B5EF4-FFF2-40B4-BE49-F238E27FC236}">
                <a16:creationId xmlns:a16="http://schemas.microsoft.com/office/drawing/2014/main" id="{B2E3ECFB-F551-91D3-0B02-BD6541BD3808}"/>
              </a:ext>
            </a:extLst>
          </p:cNvPr>
          <p:cNvSpPr txBox="1"/>
          <p:nvPr/>
        </p:nvSpPr>
        <p:spPr>
          <a:xfrm>
            <a:off x="7827381" y="6488668"/>
            <a:ext cx="4344955" cy="369332"/>
          </a:xfrm>
          <a:prstGeom prst="rect">
            <a:avLst/>
          </a:prstGeom>
          <a:noFill/>
        </p:spPr>
        <p:txBody>
          <a:bodyPr wrap="square">
            <a:spAutoFit/>
          </a:bodyPr>
          <a:lstStyle/>
          <a:p>
            <a:r>
              <a:rPr lang="fr-FR" dirty="0"/>
              <a:t>http://www.youtube.com/@Lesideesfroides</a:t>
            </a:r>
          </a:p>
        </p:txBody>
      </p:sp>
    </p:spTree>
    <p:extLst>
      <p:ext uri="{BB962C8B-B14F-4D97-AF65-F5344CB8AC3E}">
        <p14:creationId xmlns:p14="http://schemas.microsoft.com/office/powerpoint/2010/main" val="3017618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
            <a:extLst>
              <a:ext uri="{FF2B5EF4-FFF2-40B4-BE49-F238E27FC236}">
                <a16:creationId xmlns:a16="http://schemas.microsoft.com/office/drawing/2014/main" id="{212EE103-53D6-33B0-7525-391B6A439810}"/>
              </a:ext>
            </a:extLst>
          </p:cNvPr>
          <p:cNvSpPr>
            <a:spLocks noGrp="1"/>
          </p:cNvSpPr>
          <p:nvPr>
            <p:ph type="title"/>
          </p:nvPr>
        </p:nvSpPr>
        <p:spPr>
          <a:xfrm>
            <a:off x="317241" y="182880"/>
            <a:ext cx="10636898" cy="975360"/>
          </a:xfrm>
        </p:spPr>
        <p:txBody>
          <a:bodyPr>
            <a:normAutofit/>
          </a:bodyPr>
          <a:lstStyle/>
          <a:p>
            <a:r>
              <a:rPr lang="fr-FR" sz="4800" b="1" dirty="0"/>
              <a:t>Modèle dynamique des marées</a:t>
            </a:r>
          </a:p>
        </p:txBody>
      </p:sp>
      <p:pic>
        <p:nvPicPr>
          <p:cNvPr id="2" name="Graphique 1" descr="Vague avec un remplissage uni">
            <a:extLst>
              <a:ext uri="{FF2B5EF4-FFF2-40B4-BE49-F238E27FC236}">
                <a16:creationId xmlns:a16="http://schemas.microsoft.com/office/drawing/2014/main" id="{1FCBC8B0-9503-3EDD-36BB-BC7FD84DF2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5983" y="774440"/>
            <a:ext cx="914400" cy="914400"/>
          </a:xfrm>
          <a:prstGeom prst="rect">
            <a:avLst/>
          </a:prstGeom>
        </p:spPr>
      </p:pic>
      <p:sp>
        <p:nvSpPr>
          <p:cNvPr id="12" name="ZoneTexte 11">
            <a:extLst>
              <a:ext uri="{FF2B5EF4-FFF2-40B4-BE49-F238E27FC236}">
                <a16:creationId xmlns:a16="http://schemas.microsoft.com/office/drawing/2014/main" id="{92A6731B-B62C-A92B-3D75-BB0E48064A1A}"/>
              </a:ext>
            </a:extLst>
          </p:cNvPr>
          <p:cNvSpPr txBox="1"/>
          <p:nvPr/>
        </p:nvSpPr>
        <p:spPr>
          <a:xfrm>
            <a:off x="3937819" y="1274651"/>
            <a:ext cx="4316361" cy="923330"/>
          </a:xfrm>
          <a:prstGeom prst="rect">
            <a:avLst/>
          </a:prstGeom>
          <a:noFill/>
        </p:spPr>
        <p:txBody>
          <a:bodyPr wrap="square" rtlCol="0">
            <a:spAutoFit/>
          </a:bodyPr>
          <a:lstStyle/>
          <a:p>
            <a:r>
              <a:rPr lang="fr-FR" dirty="0"/>
              <a:t>Déplacement horizontal amplifié par le mouvement de rotation des anneaux de marée autour de la Terre.</a:t>
            </a:r>
          </a:p>
        </p:txBody>
      </p:sp>
      <p:pic>
        <p:nvPicPr>
          <p:cNvPr id="5" name="Image 4">
            <a:extLst>
              <a:ext uri="{FF2B5EF4-FFF2-40B4-BE49-F238E27FC236}">
                <a16:creationId xmlns:a16="http://schemas.microsoft.com/office/drawing/2014/main" id="{D083CDC1-1B8D-1992-927E-0B52AF0F55F0}"/>
              </a:ext>
            </a:extLst>
          </p:cNvPr>
          <p:cNvPicPr>
            <a:picLocks noChangeAspect="1"/>
          </p:cNvPicPr>
          <p:nvPr/>
        </p:nvPicPr>
        <p:blipFill>
          <a:blip r:embed="rId5"/>
          <a:stretch>
            <a:fillRect/>
          </a:stretch>
        </p:blipFill>
        <p:spPr>
          <a:xfrm>
            <a:off x="7841616" y="3237722"/>
            <a:ext cx="2709960" cy="2685935"/>
          </a:xfrm>
          <a:prstGeom prst="rect">
            <a:avLst/>
          </a:prstGeom>
        </p:spPr>
      </p:pic>
      <p:pic>
        <p:nvPicPr>
          <p:cNvPr id="11" name="Image 10">
            <a:extLst>
              <a:ext uri="{FF2B5EF4-FFF2-40B4-BE49-F238E27FC236}">
                <a16:creationId xmlns:a16="http://schemas.microsoft.com/office/drawing/2014/main" id="{ADCDB9FB-012B-11C0-EE1B-5C21C685F7F3}"/>
              </a:ext>
            </a:extLst>
          </p:cNvPr>
          <p:cNvPicPr>
            <a:picLocks noChangeAspect="1"/>
          </p:cNvPicPr>
          <p:nvPr/>
        </p:nvPicPr>
        <p:blipFill>
          <a:blip r:embed="rId6"/>
          <a:stretch>
            <a:fillRect/>
          </a:stretch>
        </p:blipFill>
        <p:spPr>
          <a:xfrm>
            <a:off x="292542" y="1346516"/>
            <a:ext cx="3158191" cy="3083420"/>
          </a:xfrm>
          <a:prstGeom prst="rect">
            <a:avLst/>
          </a:prstGeom>
        </p:spPr>
      </p:pic>
      <p:pic>
        <p:nvPicPr>
          <p:cNvPr id="15" name="Image 14">
            <a:extLst>
              <a:ext uri="{FF2B5EF4-FFF2-40B4-BE49-F238E27FC236}">
                <a16:creationId xmlns:a16="http://schemas.microsoft.com/office/drawing/2014/main" id="{4A247530-465E-2B0E-4DEC-8FBFE14CE0ED}"/>
              </a:ext>
            </a:extLst>
          </p:cNvPr>
          <p:cNvPicPr>
            <a:picLocks noChangeAspect="1"/>
          </p:cNvPicPr>
          <p:nvPr/>
        </p:nvPicPr>
        <p:blipFill>
          <a:blip r:embed="rId7"/>
          <a:stretch>
            <a:fillRect/>
          </a:stretch>
        </p:blipFill>
        <p:spPr>
          <a:xfrm>
            <a:off x="123690" y="2290476"/>
            <a:ext cx="7230840" cy="4453685"/>
          </a:xfrm>
          <a:prstGeom prst="rect">
            <a:avLst/>
          </a:prstGeom>
        </p:spPr>
      </p:pic>
    </p:spTree>
    <p:extLst>
      <p:ext uri="{BB962C8B-B14F-4D97-AF65-F5344CB8AC3E}">
        <p14:creationId xmlns:p14="http://schemas.microsoft.com/office/powerpoint/2010/main" val="114537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A189A41-3AB5-32D0-F327-FFF0EA625705}"/>
              </a:ext>
            </a:extLst>
          </p:cNvPr>
          <p:cNvPicPr>
            <a:picLocks noChangeAspect="1"/>
          </p:cNvPicPr>
          <p:nvPr/>
        </p:nvPicPr>
        <p:blipFill rotWithShape="1">
          <a:blip r:embed="rId3"/>
          <a:srcRect r="29114" b="17560"/>
          <a:stretch/>
        </p:blipFill>
        <p:spPr>
          <a:xfrm>
            <a:off x="7292080" y="2407298"/>
            <a:ext cx="4899919" cy="4450702"/>
          </a:xfrm>
          <a:prstGeom prst="rect">
            <a:avLst/>
          </a:prstGeom>
        </p:spPr>
      </p:pic>
      <p:pic>
        <p:nvPicPr>
          <p:cNvPr id="13" name="Image 12">
            <a:extLst>
              <a:ext uri="{FF2B5EF4-FFF2-40B4-BE49-F238E27FC236}">
                <a16:creationId xmlns:a16="http://schemas.microsoft.com/office/drawing/2014/main" id="{15264B0D-2EF1-9E0A-F906-29A95B6FFA0F}"/>
              </a:ext>
            </a:extLst>
          </p:cNvPr>
          <p:cNvPicPr>
            <a:picLocks noChangeAspect="1"/>
          </p:cNvPicPr>
          <p:nvPr/>
        </p:nvPicPr>
        <p:blipFill rotWithShape="1">
          <a:blip r:embed="rId4"/>
          <a:srcRect r="27413" b="18270"/>
          <a:stretch/>
        </p:blipFill>
        <p:spPr>
          <a:xfrm>
            <a:off x="0" y="-1"/>
            <a:ext cx="5446995" cy="4665307"/>
          </a:xfrm>
          <a:prstGeom prst="rect">
            <a:avLst/>
          </a:prstGeom>
        </p:spPr>
      </p:pic>
      <p:pic>
        <p:nvPicPr>
          <p:cNvPr id="15" name="Image 14">
            <a:extLst>
              <a:ext uri="{FF2B5EF4-FFF2-40B4-BE49-F238E27FC236}">
                <a16:creationId xmlns:a16="http://schemas.microsoft.com/office/drawing/2014/main" id="{10C6E6E6-4E9C-9B72-3E4C-748248C5141D}"/>
              </a:ext>
            </a:extLst>
          </p:cNvPr>
          <p:cNvPicPr>
            <a:picLocks noChangeAspect="1"/>
          </p:cNvPicPr>
          <p:nvPr/>
        </p:nvPicPr>
        <p:blipFill>
          <a:blip r:embed="rId5"/>
          <a:stretch>
            <a:fillRect/>
          </a:stretch>
        </p:blipFill>
        <p:spPr>
          <a:xfrm>
            <a:off x="5502641" y="1558642"/>
            <a:ext cx="1733792" cy="3591426"/>
          </a:xfrm>
          <a:prstGeom prst="rect">
            <a:avLst/>
          </a:prstGeom>
        </p:spPr>
      </p:pic>
      <p:pic>
        <p:nvPicPr>
          <p:cNvPr id="19" name="Image 18">
            <a:extLst>
              <a:ext uri="{FF2B5EF4-FFF2-40B4-BE49-F238E27FC236}">
                <a16:creationId xmlns:a16="http://schemas.microsoft.com/office/drawing/2014/main" id="{E656832A-50D2-4652-39C1-007155679ED0}"/>
              </a:ext>
            </a:extLst>
          </p:cNvPr>
          <p:cNvPicPr>
            <a:picLocks noChangeAspect="1"/>
          </p:cNvPicPr>
          <p:nvPr/>
        </p:nvPicPr>
        <p:blipFill>
          <a:blip r:embed="rId6"/>
          <a:stretch>
            <a:fillRect/>
          </a:stretch>
        </p:blipFill>
        <p:spPr>
          <a:xfrm>
            <a:off x="4611015" y="1680370"/>
            <a:ext cx="1486107" cy="314369"/>
          </a:xfrm>
          <a:prstGeom prst="rect">
            <a:avLst/>
          </a:prstGeom>
        </p:spPr>
      </p:pic>
      <p:pic>
        <p:nvPicPr>
          <p:cNvPr id="21" name="Image 20">
            <a:extLst>
              <a:ext uri="{FF2B5EF4-FFF2-40B4-BE49-F238E27FC236}">
                <a16:creationId xmlns:a16="http://schemas.microsoft.com/office/drawing/2014/main" id="{EA192CF5-E12A-D7C4-FE75-5325DFA1728C}"/>
              </a:ext>
            </a:extLst>
          </p:cNvPr>
          <p:cNvPicPr>
            <a:picLocks noChangeAspect="1"/>
          </p:cNvPicPr>
          <p:nvPr/>
        </p:nvPicPr>
        <p:blipFill>
          <a:blip r:embed="rId7"/>
          <a:stretch>
            <a:fillRect/>
          </a:stretch>
        </p:blipFill>
        <p:spPr>
          <a:xfrm>
            <a:off x="5965847" y="4326828"/>
            <a:ext cx="1714739" cy="352474"/>
          </a:xfrm>
          <a:prstGeom prst="rect">
            <a:avLst/>
          </a:prstGeom>
        </p:spPr>
      </p:pic>
      <p:cxnSp>
        <p:nvCxnSpPr>
          <p:cNvPr id="22" name="Connecteur droit avec flèche 21">
            <a:extLst>
              <a:ext uri="{FF2B5EF4-FFF2-40B4-BE49-F238E27FC236}">
                <a16:creationId xmlns:a16="http://schemas.microsoft.com/office/drawing/2014/main" id="{589E7BA9-CDB3-F16F-5C11-7B5B115EA005}"/>
              </a:ext>
            </a:extLst>
          </p:cNvPr>
          <p:cNvCxnSpPr>
            <a:cxnSpLocks/>
          </p:cNvCxnSpPr>
          <p:nvPr/>
        </p:nvCxnSpPr>
        <p:spPr>
          <a:xfrm>
            <a:off x="5862735" y="3177073"/>
            <a:ext cx="1657738" cy="132599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7" name="Connecteur droit avec flèche 16">
            <a:extLst>
              <a:ext uri="{FF2B5EF4-FFF2-40B4-BE49-F238E27FC236}">
                <a16:creationId xmlns:a16="http://schemas.microsoft.com/office/drawing/2014/main" id="{174D62F9-666F-535A-3110-05E576087E81}"/>
              </a:ext>
            </a:extLst>
          </p:cNvPr>
          <p:cNvCxnSpPr>
            <a:cxnSpLocks/>
          </p:cNvCxnSpPr>
          <p:nvPr/>
        </p:nvCxnSpPr>
        <p:spPr>
          <a:xfrm flipH="1" flipV="1">
            <a:off x="5965847" y="1837554"/>
            <a:ext cx="957467" cy="41112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6" name="Titre 1">
            <a:extLst>
              <a:ext uri="{FF2B5EF4-FFF2-40B4-BE49-F238E27FC236}">
                <a16:creationId xmlns:a16="http://schemas.microsoft.com/office/drawing/2014/main" id="{212EE103-53D6-33B0-7525-391B6A439810}"/>
              </a:ext>
            </a:extLst>
          </p:cNvPr>
          <p:cNvSpPr>
            <a:spLocks noGrp="1"/>
          </p:cNvSpPr>
          <p:nvPr>
            <p:ph type="title"/>
          </p:nvPr>
        </p:nvSpPr>
        <p:spPr>
          <a:xfrm>
            <a:off x="5609858" y="-4044"/>
            <a:ext cx="6932411" cy="1641987"/>
          </a:xfrm>
        </p:spPr>
        <p:txBody>
          <a:bodyPr>
            <a:normAutofit/>
          </a:bodyPr>
          <a:lstStyle/>
          <a:p>
            <a:r>
              <a:rPr lang="fr-FR" sz="4800" b="1" dirty="0"/>
              <a:t>Ecarts des marées</a:t>
            </a:r>
          </a:p>
        </p:txBody>
      </p:sp>
      <p:pic>
        <p:nvPicPr>
          <p:cNvPr id="3" name="Graphique 2" descr="Vague avec un remplissage uni">
            <a:extLst>
              <a:ext uri="{FF2B5EF4-FFF2-40B4-BE49-F238E27FC236}">
                <a16:creationId xmlns:a16="http://schemas.microsoft.com/office/drawing/2014/main" id="{F9397996-87AD-36BC-C455-B1242572F1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01377" y="598038"/>
            <a:ext cx="914400" cy="914400"/>
          </a:xfrm>
          <a:prstGeom prst="rect">
            <a:avLst/>
          </a:prstGeom>
        </p:spPr>
      </p:pic>
    </p:spTree>
    <p:extLst>
      <p:ext uri="{BB962C8B-B14F-4D97-AF65-F5344CB8AC3E}">
        <p14:creationId xmlns:p14="http://schemas.microsoft.com/office/powerpoint/2010/main" val="4013514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
            <a:extLst>
              <a:ext uri="{FF2B5EF4-FFF2-40B4-BE49-F238E27FC236}">
                <a16:creationId xmlns:a16="http://schemas.microsoft.com/office/drawing/2014/main" id="{212EE103-53D6-33B0-7525-391B6A439810}"/>
              </a:ext>
            </a:extLst>
          </p:cNvPr>
          <p:cNvSpPr>
            <a:spLocks noGrp="1"/>
          </p:cNvSpPr>
          <p:nvPr>
            <p:ph type="title"/>
          </p:nvPr>
        </p:nvSpPr>
        <p:spPr>
          <a:xfrm>
            <a:off x="796067" y="-72398"/>
            <a:ext cx="10073448" cy="1072859"/>
          </a:xfrm>
        </p:spPr>
        <p:txBody>
          <a:bodyPr>
            <a:normAutofit/>
          </a:bodyPr>
          <a:lstStyle/>
          <a:p>
            <a:r>
              <a:rPr lang="fr-FR" sz="4800" b="1" dirty="0"/>
              <a:t>Phénomène vibratoire des marées</a:t>
            </a:r>
          </a:p>
        </p:txBody>
      </p:sp>
      <p:pic>
        <p:nvPicPr>
          <p:cNvPr id="2" name="Graphique 1" descr="Retour avec un remplissage uni">
            <a:hlinkClick r:id="rId3" action="ppaction://hlinksldjump"/>
            <a:extLst>
              <a:ext uri="{FF2B5EF4-FFF2-40B4-BE49-F238E27FC236}">
                <a16:creationId xmlns:a16="http://schemas.microsoft.com/office/drawing/2014/main" id="{648505BD-CF97-13D6-D5B4-39A786F9E3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1440" y="0"/>
            <a:ext cx="670560" cy="670560"/>
          </a:xfrm>
          <a:prstGeom prst="rect">
            <a:avLst/>
          </a:prstGeom>
        </p:spPr>
      </p:pic>
      <p:pic>
        <p:nvPicPr>
          <p:cNvPr id="3" name="Graphique 2" descr="Vague avec un remplissage uni">
            <a:hlinkClick r:id="rId6" action="ppaction://hlinkfile"/>
            <a:extLst>
              <a:ext uri="{FF2B5EF4-FFF2-40B4-BE49-F238E27FC236}">
                <a16:creationId xmlns:a16="http://schemas.microsoft.com/office/drawing/2014/main" id="{F9397996-87AD-36BC-C455-B1242572F1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01377" y="598038"/>
            <a:ext cx="914400" cy="914400"/>
          </a:xfrm>
          <a:prstGeom prst="rect">
            <a:avLst/>
          </a:prstGeom>
        </p:spPr>
      </p:pic>
      <p:pic>
        <p:nvPicPr>
          <p:cNvPr id="6" name="Image 5">
            <a:extLst>
              <a:ext uri="{FF2B5EF4-FFF2-40B4-BE49-F238E27FC236}">
                <a16:creationId xmlns:a16="http://schemas.microsoft.com/office/drawing/2014/main" id="{D13AF190-9F3E-23BB-DE53-763B8ACC98B1}"/>
              </a:ext>
            </a:extLst>
          </p:cNvPr>
          <p:cNvPicPr>
            <a:picLocks noChangeAspect="1"/>
          </p:cNvPicPr>
          <p:nvPr/>
        </p:nvPicPr>
        <p:blipFill>
          <a:blip r:embed="rId9"/>
          <a:stretch>
            <a:fillRect/>
          </a:stretch>
        </p:blipFill>
        <p:spPr>
          <a:xfrm>
            <a:off x="0" y="774551"/>
            <a:ext cx="5799248" cy="6083449"/>
          </a:xfrm>
          <a:prstGeom prst="rect">
            <a:avLst/>
          </a:prstGeom>
        </p:spPr>
      </p:pic>
      <p:pic>
        <p:nvPicPr>
          <p:cNvPr id="9" name="Image 8">
            <a:extLst>
              <a:ext uri="{FF2B5EF4-FFF2-40B4-BE49-F238E27FC236}">
                <a16:creationId xmlns:a16="http://schemas.microsoft.com/office/drawing/2014/main" id="{65993C6C-04D7-7DB5-4B30-20B2412EA77B}"/>
              </a:ext>
            </a:extLst>
          </p:cNvPr>
          <p:cNvPicPr>
            <a:picLocks noChangeAspect="1"/>
          </p:cNvPicPr>
          <p:nvPr/>
        </p:nvPicPr>
        <p:blipFill>
          <a:blip r:embed="rId10"/>
          <a:stretch>
            <a:fillRect/>
          </a:stretch>
        </p:blipFill>
        <p:spPr>
          <a:xfrm>
            <a:off x="6096000" y="1542021"/>
            <a:ext cx="5849166" cy="5191850"/>
          </a:xfrm>
          <a:prstGeom prst="rect">
            <a:avLst/>
          </a:prstGeom>
        </p:spPr>
      </p:pic>
    </p:spTree>
    <p:extLst>
      <p:ext uri="{BB962C8B-B14F-4D97-AF65-F5344CB8AC3E}">
        <p14:creationId xmlns:p14="http://schemas.microsoft.com/office/powerpoint/2010/main" val="2871023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
            <a:extLst>
              <a:ext uri="{FF2B5EF4-FFF2-40B4-BE49-F238E27FC236}">
                <a16:creationId xmlns:a16="http://schemas.microsoft.com/office/drawing/2014/main" id="{212EE103-53D6-33B0-7525-391B6A439810}"/>
              </a:ext>
            </a:extLst>
          </p:cNvPr>
          <p:cNvSpPr>
            <a:spLocks noGrp="1"/>
          </p:cNvSpPr>
          <p:nvPr>
            <p:ph type="title"/>
          </p:nvPr>
        </p:nvSpPr>
        <p:spPr>
          <a:xfrm>
            <a:off x="796067" y="-72398"/>
            <a:ext cx="10073448" cy="1072859"/>
          </a:xfrm>
        </p:spPr>
        <p:txBody>
          <a:bodyPr>
            <a:normAutofit fontScale="90000"/>
          </a:bodyPr>
          <a:lstStyle/>
          <a:p>
            <a:r>
              <a:rPr lang="fr-FR" sz="4800" b="1" dirty="0"/>
              <a:t>Onde de la Composante M2 des marées</a:t>
            </a:r>
          </a:p>
        </p:txBody>
      </p:sp>
      <p:pic>
        <p:nvPicPr>
          <p:cNvPr id="2" name="Graphique 1" descr="Retour avec un remplissage uni">
            <a:hlinkClick r:id="rId3" action="ppaction://hlinksldjump"/>
            <a:extLst>
              <a:ext uri="{FF2B5EF4-FFF2-40B4-BE49-F238E27FC236}">
                <a16:creationId xmlns:a16="http://schemas.microsoft.com/office/drawing/2014/main" id="{648505BD-CF97-13D6-D5B4-39A786F9E3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1440" y="0"/>
            <a:ext cx="670560" cy="670560"/>
          </a:xfrm>
          <a:prstGeom prst="rect">
            <a:avLst/>
          </a:prstGeom>
        </p:spPr>
      </p:pic>
      <p:pic>
        <p:nvPicPr>
          <p:cNvPr id="3" name="Graphique 2" descr="Vague avec un remplissage uni">
            <a:hlinkClick r:id="rId6" action="ppaction://hlinkfile"/>
            <a:extLst>
              <a:ext uri="{FF2B5EF4-FFF2-40B4-BE49-F238E27FC236}">
                <a16:creationId xmlns:a16="http://schemas.microsoft.com/office/drawing/2014/main" id="{F9397996-87AD-36BC-C455-B1242572F1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01377" y="598038"/>
            <a:ext cx="914400" cy="914400"/>
          </a:xfrm>
          <a:prstGeom prst="rect">
            <a:avLst/>
          </a:prstGeom>
        </p:spPr>
      </p:pic>
      <p:pic>
        <p:nvPicPr>
          <p:cNvPr id="7" name="Image 6">
            <a:hlinkClick r:id="rId9"/>
            <a:extLst>
              <a:ext uri="{FF2B5EF4-FFF2-40B4-BE49-F238E27FC236}">
                <a16:creationId xmlns:a16="http://schemas.microsoft.com/office/drawing/2014/main" id="{B5B72CCE-E6FC-1557-4FEC-25E585555F81}"/>
              </a:ext>
            </a:extLst>
          </p:cNvPr>
          <p:cNvPicPr>
            <a:picLocks noChangeAspect="1"/>
          </p:cNvPicPr>
          <p:nvPr/>
        </p:nvPicPr>
        <p:blipFill>
          <a:blip r:embed="rId10"/>
          <a:stretch>
            <a:fillRect/>
          </a:stretch>
        </p:blipFill>
        <p:spPr>
          <a:xfrm>
            <a:off x="162175" y="1512438"/>
            <a:ext cx="4905375" cy="5229225"/>
          </a:xfrm>
          <a:prstGeom prst="rect">
            <a:avLst/>
          </a:prstGeom>
        </p:spPr>
      </p:pic>
      <p:pic>
        <p:nvPicPr>
          <p:cNvPr id="10" name="Image 9">
            <a:extLst>
              <a:ext uri="{FF2B5EF4-FFF2-40B4-BE49-F238E27FC236}">
                <a16:creationId xmlns:a16="http://schemas.microsoft.com/office/drawing/2014/main" id="{861674FC-5981-1FD0-818B-E756292A29B1}"/>
              </a:ext>
            </a:extLst>
          </p:cNvPr>
          <p:cNvPicPr>
            <a:picLocks noChangeAspect="1"/>
          </p:cNvPicPr>
          <p:nvPr/>
        </p:nvPicPr>
        <p:blipFill>
          <a:blip r:embed="rId11"/>
          <a:stretch>
            <a:fillRect/>
          </a:stretch>
        </p:blipFill>
        <p:spPr>
          <a:xfrm>
            <a:off x="2643505" y="1512438"/>
            <a:ext cx="4686300" cy="5181600"/>
          </a:xfrm>
          <a:prstGeom prst="rect">
            <a:avLst/>
          </a:prstGeom>
        </p:spPr>
      </p:pic>
      <p:pic>
        <p:nvPicPr>
          <p:cNvPr id="12" name="Image 11">
            <a:extLst>
              <a:ext uri="{FF2B5EF4-FFF2-40B4-BE49-F238E27FC236}">
                <a16:creationId xmlns:a16="http://schemas.microsoft.com/office/drawing/2014/main" id="{E18748B8-451E-97FB-4793-6405B0D0517F}"/>
              </a:ext>
            </a:extLst>
          </p:cNvPr>
          <p:cNvPicPr>
            <a:picLocks noChangeAspect="1"/>
          </p:cNvPicPr>
          <p:nvPr/>
        </p:nvPicPr>
        <p:blipFill>
          <a:blip r:embed="rId12"/>
          <a:stretch>
            <a:fillRect/>
          </a:stretch>
        </p:blipFill>
        <p:spPr>
          <a:xfrm>
            <a:off x="4933649" y="1569588"/>
            <a:ext cx="4629150" cy="5172075"/>
          </a:xfrm>
          <a:prstGeom prst="rect">
            <a:avLst/>
          </a:prstGeom>
        </p:spPr>
      </p:pic>
      <p:pic>
        <p:nvPicPr>
          <p:cNvPr id="16" name="Image 15">
            <a:extLst>
              <a:ext uri="{FF2B5EF4-FFF2-40B4-BE49-F238E27FC236}">
                <a16:creationId xmlns:a16="http://schemas.microsoft.com/office/drawing/2014/main" id="{D415A885-5884-4FE0-7E24-4518DEB8E72A}"/>
              </a:ext>
            </a:extLst>
          </p:cNvPr>
          <p:cNvPicPr>
            <a:picLocks noChangeAspect="1"/>
          </p:cNvPicPr>
          <p:nvPr/>
        </p:nvPicPr>
        <p:blipFill>
          <a:blip r:embed="rId13"/>
          <a:stretch>
            <a:fillRect/>
          </a:stretch>
        </p:blipFill>
        <p:spPr>
          <a:xfrm>
            <a:off x="7200283" y="1502913"/>
            <a:ext cx="4762500" cy="5238750"/>
          </a:xfrm>
          <a:prstGeom prst="rect">
            <a:avLst/>
          </a:prstGeom>
        </p:spPr>
      </p:pic>
      <p:pic>
        <p:nvPicPr>
          <p:cNvPr id="20" name="Image 19">
            <a:extLst>
              <a:ext uri="{FF2B5EF4-FFF2-40B4-BE49-F238E27FC236}">
                <a16:creationId xmlns:a16="http://schemas.microsoft.com/office/drawing/2014/main" id="{D3D6A2E6-FF8D-AE43-7DC2-F4B2DB038793}"/>
              </a:ext>
            </a:extLst>
          </p:cNvPr>
          <p:cNvPicPr>
            <a:picLocks noChangeAspect="1"/>
          </p:cNvPicPr>
          <p:nvPr/>
        </p:nvPicPr>
        <p:blipFill>
          <a:blip r:embed="rId14"/>
          <a:stretch>
            <a:fillRect/>
          </a:stretch>
        </p:blipFill>
        <p:spPr>
          <a:xfrm>
            <a:off x="462580" y="6512923"/>
            <a:ext cx="9760345" cy="5794821"/>
          </a:xfrm>
          <a:prstGeom prst="rect">
            <a:avLst/>
          </a:prstGeom>
        </p:spPr>
      </p:pic>
      <p:pic>
        <p:nvPicPr>
          <p:cNvPr id="24" name="Image 23">
            <a:extLst>
              <a:ext uri="{FF2B5EF4-FFF2-40B4-BE49-F238E27FC236}">
                <a16:creationId xmlns:a16="http://schemas.microsoft.com/office/drawing/2014/main" id="{E4D385C7-CEFB-70EE-9A42-0E6FCD139A95}"/>
              </a:ext>
            </a:extLst>
          </p:cNvPr>
          <p:cNvPicPr>
            <a:picLocks noChangeAspect="1"/>
          </p:cNvPicPr>
          <p:nvPr/>
        </p:nvPicPr>
        <p:blipFill>
          <a:blip r:embed="rId15"/>
          <a:stretch>
            <a:fillRect/>
          </a:stretch>
        </p:blipFill>
        <p:spPr>
          <a:xfrm>
            <a:off x="6233284" y="6337675"/>
            <a:ext cx="5682798" cy="5931421"/>
          </a:xfrm>
          <a:prstGeom prst="rect">
            <a:avLst/>
          </a:prstGeom>
        </p:spPr>
      </p:pic>
      <p:pic>
        <p:nvPicPr>
          <p:cNvPr id="5" name="Image 4">
            <a:extLst>
              <a:ext uri="{FF2B5EF4-FFF2-40B4-BE49-F238E27FC236}">
                <a16:creationId xmlns:a16="http://schemas.microsoft.com/office/drawing/2014/main" id="{173D8861-2849-E8F5-8A8B-A899C71BC076}"/>
              </a:ext>
            </a:extLst>
          </p:cNvPr>
          <p:cNvPicPr>
            <a:picLocks noChangeAspect="1"/>
          </p:cNvPicPr>
          <p:nvPr/>
        </p:nvPicPr>
        <p:blipFill>
          <a:blip r:embed="rId16"/>
          <a:stretch>
            <a:fillRect/>
          </a:stretch>
        </p:blipFill>
        <p:spPr>
          <a:xfrm>
            <a:off x="1392415" y="6694038"/>
            <a:ext cx="9407170" cy="6078010"/>
          </a:xfrm>
          <a:prstGeom prst="rect">
            <a:avLst/>
          </a:prstGeom>
        </p:spPr>
      </p:pic>
    </p:spTree>
    <p:extLst>
      <p:ext uri="{BB962C8B-B14F-4D97-AF65-F5344CB8AC3E}">
        <p14:creationId xmlns:p14="http://schemas.microsoft.com/office/powerpoint/2010/main" val="255806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
            <a:extLst>
              <a:ext uri="{FF2B5EF4-FFF2-40B4-BE49-F238E27FC236}">
                <a16:creationId xmlns:a16="http://schemas.microsoft.com/office/drawing/2014/main" id="{212EE103-53D6-33B0-7525-391B6A439810}"/>
              </a:ext>
            </a:extLst>
          </p:cNvPr>
          <p:cNvSpPr>
            <a:spLocks noGrp="1"/>
          </p:cNvSpPr>
          <p:nvPr>
            <p:ph type="title"/>
          </p:nvPr>
        </p:nvSpPr>
        <p:spPr>
          <a:xfrm>
            <a:off x="1" y="0"/>
            <a:ext cx="12192000" cy="975360"/>
          </a:xfrm>
        </p:spPr>
        <p:txBody>
          <a:bodyPr>
            <a:noAutofit/>
          </a:bodyPr>
          <a:lstStyle/>
          <a:p>
            <a:r>
              <a:rPr lang="fr-FR" sz="4000" b="1" dirty="0"/>
              <a:t>Effet de marée dans le système solaire</a:t>
            </a:r>
          </a:p>
        </p:txBody>
      </p:sp>
      <p:pic>
        <p:nvPicPr>
          <p:cNvPr id="2" name="Graphique 1" descr="Vague avec un remplissage uni">
            <a:extLst>
              <a:ext uri="{FF2B5EF4-FFF2-40B4-BE49-F238E27FC236}">
                <a16:creationId xmlns:a16="http://schemas.microsoft.com/office/drawing/2014/main" id="{1FCBC8B0-9503-3EDD-36BB-BC7FD84DF2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34482" y="871259"/>
            <a:ext cx="914400" cy="914400"/>
          </a:xfrm>
          <a:prstGeom prst="rect">
            <a:avLst/>
          </a:prstGeom>
        </p:spPr>
      </p:pic>
      <p:pic>
        <p:nvPicPr>
          <p:cNvPr id="7" name="Image 6">
            <a:hlinkClick r:id="rId5" action="ppaction://hlinkfile"/>
            <a:extLst>
              <a:ext uri="{FF2B5EF4-FFF2-40B4-BE49-F238E27FC236}">
                <a16:creationId xmlns:a16="http://schemas.microsoft.com/office/drawing/2014/main" id="{80ABEC09-0FAD-5B84-21A7-27590ECDA53F}"/>
              </a:ext>
            </a:extLst>
          </p:cNvPr>
          <p:cNvPicPr>
            <a:picLocks noChangeAspect="1"/>
          </p:cNvPicPr>
          <p:nvPr/>
        </p:nvPicPr>
        <p:blipFill rotWithShape="1">
          <a:blip r:embed="rId6"/>
          <a:srcRect b="11907"/>
          <a:stretch/>
        </p:blipFill>
        <p:spPr>
          <a:xfrm>
            <a:off x="-1" y="774440"/>
            <a:ext cx="8692179" cy="4539131"/>
          </a:xfrm>
          <a:prstGeom prst="rect">
            <a:avLst/>
          </a:prstGeom>
        </p:spPr>
      </p:pic>
      <p:pic>
        <p:nvPicPr>
          <p:cNvPr id="9" name="Image 8">
            <a:extLst>
              <a:ext uri="{FF2B5EF4-FFF2-40B4-BE49-F238E27FC236}">
                <a16:creationId xmlns:a16="http://schemas.microsoft.com/office/drawing/2014/main" id="{2A7729CA-0202-BBA1-E8AB-79B67D718610}"/>
              </a:ext>
            </a:extLst>
          </p:cNvPr>
          <p:cNvPicPr>
            <a:picLocks noChangeAspect="1"/>
          </p:cNvPicPr>
          <p:nvPr/>
        </p:nvPicPr>
        <p:blipFill>
          <a:blip r:embed="rId7"/>
          <a:stretch>
            <a:fillRect/>
          </a:stretch>
        </p:blipFill>
        <p:spPr>
          <a:xfrm>
            <a:off x="5056094" y="3034912"/>
            <a:ext cx="7135906" cy="3823087"/>
          </a:xfrm>
          <a:prstGeom prst="rect">
            <a:avLst/>
          </a:prstGeom>
          <a:ln>
            <a:solidFill>
              <a:schemeClr val="bg1"/>
            </a:solidFill>
          </a:ln>
        </p:spPr>
      </p:pic>
    </p:spTree>
    <p:extLst>
      <p:ext uri="{BB962C8B-B14F-4D97-AF65-F5344CB8AC3E}">
        <p14:creationId xmlns:p14="http://schemas.microsoft.com/office/powerpoint/2010/main" val="2671489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9B078E-0C69-C3EF-51D7-E3AEFCB0C043}"/>
              </a:ext>
            </a:extLst>
          </p:cNvPr>
          <p:cNvSpPr>
            <a:spLocks noGrp="1"/>
          </p:cNvSpPr>
          <p:nvPr>
            <p:ph type="title"/>
          </p:nvPr>
        </p:nvSpPr>
        <p:spPr>
          <a:xfrm>
            <a:off x="2483688" y="-259849"/>
            <a:ext cx="6932411" cy="1641987"/>
          </a:xfrm>
        </p:spPr>
        <p:txBody>
          <a:bodyPr>
            <a:normAutofit fontScale="90000"/>
          </a:bodyPr>
          <a:lstStyle/>
          <a:p>
            <a:r>
              <a:rPr lang="fr-FR" sz="6000" b="1" dirty="0"/>
              <a:t>Influences de la Lune</a:t>
            </a:r>
          </a:p>
        </p:txBody>
      </p:sp>
      <p:sp>
        <p:nvSpPr>
          <p:cNvPr id="3" name="Espace réservé du contenu 2">
            <a:extLst>
              <a:ext uri="{FF2B5EF4-FFF2-40B4-BE49-F238E27FC236}">
                <a16:creationId xmlns:a16="http://schemas.microsoft.com/office/drawing/2014/main" id="{06551A78-BA15-A176-938F-D303BFFCC0A3}"/>
              </a:ext>
            </a:extLst>
          </p:cNvPr>
          <p:cNvSpPr>
            <a:spLocks noGrp="1"/>
          </p:cNvSpPr>
          <p:nvPr>
            <p:ph idx="1"/>
          </p:nvPr>
        </p:nvSpPr>
        <p:spPr>
          <a:xfrm>
            <a:off x="-1052122" y="2735052"/>
            <a:ext cx="5880787" cy="592002"/>
          </a:xfrm>
        </p:spPr>
        <p:txBody>
          <a:bodyPr>
            <a:normAutofit/>
          </a:bodyPr>
          <a:lstStyle/>
          <a:p>
            <a:pPr marL="914400" lvl="2" indent="0" algn="ctr">
              <a:buNone/>
            </a:pPr>
            <a:r>
              <a:rPr lang="fr-FR" sz="3000" b="1" dirty="0"/>
              <a:t>Les phénomènes physiques</a:t>
            </a:r>
          </a:p>
        </p:txBody>
      </p:sp>
      <p:pic>
        <p:nvPicPr>
          <p:cNvPr id="6" name="Graphique 5" descr="Bébé avec un remplissage uni">
            <a:hlinkClick r:id="rId5" action="ppaction://hlinkfile"/>
            <a:extLst>
              <a:ext uri="{FF2B5EF4-FFF2-40B4-BE49-F238E27FC236}">
                <a16:creationId xmlns:a16="http://schemas.microsoft.com/office/drawing/2014/main" id="{80533F8C-AA64-DEA9-8292-4CFAC43D8F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69474" y="1554288"/>
            <a:ext cx="914400" cy="914400"/>
          </a:xfrm>
          <a:prstGeom prst="rect">
            <a:avLst/>
          </a:prstGeom>
        </p:spPr>
      </p:pic>
      <p:pic>
        <p:nvPicPr>
          <p:cNvPr id="8" name="Graphique 7" descr="Main ouverte avec une plante avec un remplissage uni">
            <a:hlinkClick r:id="rId8" action="ppaction://hlinksldjump"/>
            <a:extLst>
              <a:ext uri="{FF2B5EF4-FFF2-40B4-BE49-F238E27FC236}">
                <a16:creationId xmlns:a16="http://schemas.microsoft.com/office/drawing/2014/main" id="{15236C60-2DC5-6A23-C2FA-7579AA3B2A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34030" y="541931"/>
            <a:ext cx="914400" cy="914400"/>
          </a:xfrm>
          <a:prstGeom prst="rect">
            <a:avLst/>
          </a:prstGeom>
        </p:spPr>
      </p:pic>
      <p:pic>
        <p:nvPicPr>
          <p:cNvPr id="10" name="Graphique 9" descr="Vague avec un remplissage uni">
            <a:hlinkClick r:id="rId11" action="ppaction://hlinksldjump"/>
            <a:extLst>
              <a:ext uri="{FF2B5EF4-FFF2-40B4-BE49-F238E27FC236}">
                <a16:creationId xmlns:a16="http://schemas.microsoft.com/office/drawing/2014/main" id="{DCE72279-2C7D-DB01-6E23-EA58DD106BF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8175" y="3219456"/>
            <a:ext cx="914400" cy="914400"/>
          </a:xfrm>
          <a:prstGeom prst="rect">
            <a:avLst/>
          </a:prstGeom>
        </p:spPr>
      </p:pic>
      <p:pic>
        <p:nvPicPr>
          <p:cNvPr id="14" name="Graphique 13" descr="Pomme avec un remplissage uni">
            <a:hlinkClick r:id="rId14" action="ppaction://hlinksldjump"/>
            <a:extLst>
              <a:ext uri="{FF2B5EF4-FFF2-40B4-BE49-F238E27FC236}">
                <a16:creationId xmlns:a16="http://schemas.microsoft.com/office/drawing/2014/main" id="{59351ECA-2F87-3AF5-EA38-0880DC38713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8660" y="1224132"/>
            <a:ext cx="844557" cy="844557"/>
          </a:xfrm>
          <a:prstGeom prst="rect">
            <a:avLst/>
          </a:prstGeom>
        </p:spPr>
      </p:pic>
      <p:pic>
        <p:nvPicPr>
          <p:cNvPr id="12" name="Graphique 11" descr="Contour de visage d’ange avec un remplissage uni">
            <a:extLst>
              <a:ext uri="{FF2B5EF4-FFF2-40B4-BE49-F238E27FC236}">
                <a16:creationId xmlns:a16="http://schemas.microsoft.com/office/drawing/2014/main" id="{2AF83D9A-5FD0-618D-22A5-B47C99F0ADF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38730" y="3135634"/>
            <a:ext cx="592629" cy="592629"/>
          </a:xfrm>
          <a:prstGeom prst="rect">
            <a:avLst/>
          </a:prstGeom>
        </p:spPr>
      </p:pic>
      <p:pic>
        <p:nvPicPr>
          <p:cNvPr id="18" name="Graphique 17" descr="Contour de visage démoniaque avec un remplissage uni">
            <a:hlinkClick r:id="rId19" action="ppaction://hlinksldjump"/>
            <a:extLst>
              <a:ext uri="{FF2B5EF4-FFF2-40B4-BE49-F238E27FC236}">
                <a16:creationId xmlns:a16="http://schemas.microsoft.com/office/drawing/2014/main" id="{E10876D5-8068-8E29-2291-4975844D85D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253679" y="3370758"/>
            <a:ext cx="592630" cy="592630"/>
          </a:xfrm>
          <a:prstGeom prst="rect">
            <a:avLst/>
          </a:prstGeom>
        </p:spPr>
      </p:pic>
      <p:pic>
        <p:nvPicPr>
          <p:cNvPr id="23" name="Graphique 22" descr="Contour de visage lunettes de soleil avec un remplissage uni">
            <a:hlinkClick r:id="rId22" action="ppaction://hlinksldjump"/>
            <a:extLst>
              <a:ext uri="{FF2B5EF4-FFF2-40B4-BE49-F238E27FC236}">
                <a16:creationId xmlns:a16="http://schemas.microsoft.com/office/drawing/2014/main" id="{FC3504E5-F553-ADED-C358-EB2BB1E61DD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340918" y="3224074"/>
            <a:ext cx="914400" cy="914400"/>
          </a:xfrm>
          <a:prstGeom prst="rect">
            <a:avLst/>
          </a:prstGeom>
        </p:spPr>
      </p:pic>
      <p:pic>
        <p:nvPicPr>
          <p:cNvPr id="5" name="Graphique 4" descr="Canard avec un remplissage uni">
            <a:hlinkClick r:id="rId25" action="ppaction://hlinkfile"/>
            <a:extLst>
              <a:ext uri="{FF2B5EF4-FFF2-40B4-BE49-F238E27FC236}">
                <a16:creationId xmlns:a16="http://schemas.microsoft.com/office/drawing/2014/main" id="{640205A7-9F26-051A-6E85-F5035F0EBC55}"/>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590415" y="2942843"/>
            <a:ext cx="914400" cy="914400"/>
          </a:xfrm>
          <a:prstGeom prst="rect">
            <a:avLst/>
          </a:prstGeom>
        </p:spPr>
      </p:pic>
      <p:pic>
        <p:nvPicPr>
          <p:cNvPr id="9" name="Graphique 8" descr="Téléphone à haut-parleur avec un remplissage uni">
            <a:hlinkClick r:id="rId28" action="ppaction://hlinkfile"/>
            <a:extLst>
              <a:ext uri="{FF2B5EF4-FFF2-40B4-BE49-F238E27FC236}">
                <a16:creationId xmlns:a16="http://schemas.microsoft.com/office/drawing/2014/main" id="{7B1716DA-5AB1-23E6-C78A-433265AFA39C}"/>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943276" y="3031053"/>
            <a:ext cx="914400" cy="914400"/>
          </a:xfrm>
          <a:prstGeom prst="rect">
            <a:avLst/>
          </a:prstGeom>
        </p:spPr>
      </p:pic>
      <p:pic>
        <p:nvPicPr>
          <p:cNvPr id="13" name="Graphique 12" descr="Crabe avec un remplissage uni">
            <a:hlinkClick r:id="rId31" action="ppaction://hlinksldjump"/>
            <a:extLst>
              <a:ext uri="{FF2B5EF4-FFF2-40B4-BE49-F238E27FC236}">
                <a16:creationId xmlns:a16="http://schemas.microsoft.com/office/drawing/2014/main" id="{8D5DBBC7-9965-94ED-488A-6A7380B4D001}"/>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1057351" y="2487343"/>
            <a:ext cx="914400" cy="914400"/>
          </a:xfrm>
          <a:prstGeom prst="rect">
            <a:avLst/>
          </a:prstGeom>
        </p:spPr>
      </p:pic>
      <p:pic>
        <p:nvPicPr>
          <p:cNvPr id="11" name="Graphique 10" descr="Livres avec un remplissage uni">
            <a:hlinkClick r:id="rId34" action="ppaction://hlinksldjump"/>
            <a:extLst>
              <a:ext uri="{FF2B5EF4-FFF2-40B4-BE49-F238E27FC236}">
                <a16:creationId xmlns:a16="http://schemas.microsoft.com/office/drawing/2014/main" id="{C30E32B2-87B9-74D3-717D-70D341A06543}"/>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813161" y="5143993"/>
            <a:ext cx="914400" cy="914400"/>
          </a:xfrm>
          <a:prstGeom prst="rect">
            <a:avLst/>
          </a:prstGeom>
        </p:spPr>
      </p:pic>
      <p:pic>
        <p:nvPicPr>
          <p:cNvPr id="16" name="Graphique 15" descr="Arbre à feuilles caduques avec un remplissage uni">
            <a:hlinkClick r:id="rId37" action="ppaction://hlinksldjump"/>
            <a:extLst>
              <a:ext uri="{FF2B5EF4-FFF2-40B4-BE49-F238E27FC236}">
                <a16:creationId xmlns:a16="http://schemas.microsoft.com/office/drawing/2014/main" id="{C87C447B-E8AC-11AF-5670-AAF501E65663}"/>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2079896" y="1408128"/>
            <a:ext cx="914400" cy="914400"/>
          </a:xfrm>
          <a:prstGeom prst="rect">
            <a:avLst/>
          </a:prstGeom>
        </p:spPr>
      </p:pic>
      <p:pic>
        <p:nvPicPr>
          <p:cNvPr id="15" name="Graphique 14" descr="Cerveau dans une tête avec un remplissage uni">
            <a:hlinkClick r:id="rId40" action="ppaction://hlinksldjump"/>
            <a:extLst>
              <a:ext uri="{FF2B5EF4-FFF2-40B4-BE49-F238E27FC236}">
                <a16:creationId xmlns:a16="http://schemas.microsoft.com/office/drawing/2014/main" id="{79BFB17F-700B-AD30-B498-9C6DE5B164E4}"/>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5090796" y="4272459"/>
            <a:ext cx="2073592" cy="2073592"/>
          </a:xfrm>
          <a:prstGeom prst="rect">
            <a:avLst/>
          </a:prstGeom>
        </p:spPr>
      </p:pic>
      <p:pic>
        <p:nvPicPr>
          <p:cNvPr id="19" name="Graphique 18" descr="Poisson avec un remplissage uni">
            <a:hlinkClick r:id="rId43" action="ppaction://hlinksldjump"/>
            <a:extLst>
              <a:ext uri="{FF2B5EF4-FFF2-40B4-BE49-F238E27FC236}">
                <a16:creationId xmlns:a16="http://schemas.microsoft.com/office/drawing/2014/main" id="{4DF9DE12-C382-F112-11C5-E30304DBA31F}"/>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5090796" y="1399280"/>
            <a:ext cx="1152831" cy="1152831"/>
          </a:xfrm>
          <a:prstGeom prst="rect">
            <a:avLst/>
          </a:prstGeom>
        </p:spPr>
      </p:pic>
      <p:pic>
        <p:nvPicPr>
          <p:cNvPr id="25" name="Graphique 24" descr="Étoiles avec un remplissage uni">
            <a:hlinkClick r:id="rId46" action="ppaction://hlinksldjump"/>
            <a:extLst>
              <a:ext uri="{FF2B5EF4-FFF2-40B4-BE49-F238E27FC236}">
                <a16:creationId xmlns:a16="http://schemas.microsoft.com/office/drawing/2014/main" id="{739F669A-0644-710D-ABC6-649F2F86D4E7}"/>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9817122" y="1176604"/>
            <a:ext cx="914400" cy="914400"/>
          </a:xfrm>
          <a:prstGeom prst="rect">
            <a:avLst/>
          </a:prstGeom>
        </p:spPr>
      </p:pic>
      <p:sp>
        <p:nvSpPr>
          <p:cNvPr id="7" name="ZoneTexte 6">
            <a:extLst>
              <a:ext uri="{FF2B5EF4-FFF2-40B4-BE49-F238E27FC236}">
                <a16:creationId xmlns:a16="http://schemas.microsoft.com/office/drawing/2014/main" id="{385A03E3-A21F-3C78-F0D3-30FD325F6B44}"/>
              </a:ext>
            </a:extLst>
          </p:cNvPr>
          <p:cNvSpPr txBox="1"/>
          <p:nvPr/>
        </p:nvSpPr>
        <p:spPr>
          <a:xfrm>
            <a:off x="9162945" y="1680662"/>
            <a:ext cx="1152831" cy="369332"/>
          </a:xfrm>
          <a:prstGeom prst="rect">
            <a:avLst/>
          </a:prstGeom>
          <a:noFill/>
        </p:spPr>
        <p:txBody>
          <a:bodyPr wrap="square" rtlCol="0">
            <a:spAutoFit/>
          </a:bodyPr>
          <a:lstStyle/>
          <a:p>
            <a:r>
              <a:rPr lang="fr-FR" dirty="0"/>
              <a:t>LEXIQUE</a:t>
            </a:r>
          </a:p>
        </p:txBody>
      </p:sp>
      <p:sp>
        <p:nvSpPr>
          <p:cNvPr id="20" name="ZoneTexte 19">
            <a:extLst>
              <a:ext uri="{FF2B5EF4-FFF2-40B4-BE49-F238E27FC236}">
                <a16:creationId xmlns:a16="http://schemas.microsoft.com/office/drawing/2014/main" id="{103DD906-B855-F48B-F6D2-86C34D136510}"/>
              </a:ext>
            </a:extLst>
          </p:cNvPr>
          <p:cNvSpPr txBox="1"/>
          <p:nvPr/>
        </p:nvSpPr>
        <p:spPr>
          <a:xfrm>
            <a:off x="10693945" y="6039070"/>
            <a:ext cx="1152831" cy="553998"/>
          </a:xfrm>
          <a:prstGeom prst="rect">
            <a:avLst/>
          </a:prstGeom>
          <a:noFill/>
        </p:spPr>
        <p:txBody>
          <a:bodyPr wrap="square" rtlCol="0">
            <a:spAutoFit/>
          </a:bodyPr>
          <a:lstStyle/>
          <a:p>
            <a:r>
              <a:rPr lang="fr-FR" sz="3000" b="1" dirty="0"/>
              <a:t>Biblio</a:t>
            </a:r>
          </a:p>
        </p:txBody>
      </p:sp>
      <p:sp>
        <p:nvSpPr>
          <p:cNvPr id="21" name="ZoneTexte 20">
            <a:extLst>
              <a:ext uri="{FF2B5EF4-FFF2-40B4-BE49-F238E27FC236}">
                <a16:creationId xmlns:a16="http://schemas.microsoft.com/office/drawing/2014/main" id="{BF2E7141-93BC-8F6B-57CB-C99A6EDC9C2A}"/>
              </a:ext>
            </a:extLst>
          </p:cNvPr>
          <p:cNvSpPr txBox="1"/>
          <p:nvPr/>
        </p:nvSpPr>
        <p:spPr>
          <a:xfrm>
            <a:off x="5107067" y="3795158"/>
            <a:ext cx="1152831" cy="369332"/>
          </a:xfrm>
          <a:prstGeom prst="rect">
            <a:avLst/>
          </a:prstGeom>
          <a:noFill/>
        </p:spPr>
        <p:txBody>
          <a:bodyPr wrap="square" rtlCol="0">
            <a:spAutoFit/>
          </a:bodyPr>
          <a:lstStyle/>
          <a:p>
            <a:r>
              <a:rPr lang="fr-FR" dirty="0"/>
              <a:t>ALAIN</a:t>
            </a:r>
          </a:p>
        </p:txBody>
      </p:sp>
      <p:sp>
        <p:nvSpPr>
          <p:cNvPr id="22" name="Flèche : courbe vers le bas 21">
            <a:hlinkClick r:id="rId49" action="ppaction://hlinksldjump"/>
            <a:extLst>
              <a:ext uri="{FF2B5EF4-FFF2-40B4-BE49-F238E27FC236}">
                <a16:creationId xmlns:a16="http://schemas.microsoft.com/office/drawing/2014/main" id="{B96AF375-06DB-01A1-D668-C264E7CEF27B}"/>
              </a:ext>
            </a:extLst>
          </p:cNvPr>
          <p:cNvSpPr/>
          <p:nvPr/>
        </p:nvSpPr>
        <p:spPr>
          <a:xfrm>
            <a:off x="9607307" y="3060242"/>
            <a:ext cx="696421" cy="621032"/>
          </a:xfrm>
          <a:prstGeom prst="curved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4" name="ZoneTexte 23">
            <a:extLst>
              <a:ext uri="{FF2B5EF4-FFF2-40B4-BE49-F238E27FC236}">
                <a16:creationId xmlns:a16="http://schemas.microsoft.com/office/drawing/2014/main" id="{A9F26BC1-B279-B02A-03D8-F5615D74985B}"/>
              </a:ext>
            </a:extLst>
          </p:cNvPr>
          <p:cNvSpPr txBox="1"/>
          <p:nvPr/>
        </p:nvSpPr>
        <p:spPr>
          <a:xfrm>
            <a:off x="9143689" y="3718531"/>
            <a:ext cx="1623659" cy="646331"/>
          </a:xfrm>
          <a:prstGeom prst="rect">
            <a:avLst/>
          </a:prstGeom>
          <a:noFill/>
        </p:spPr>
        <p:txBody>
          <a:bodyPr wrap="square" rtlCol="0">
            <a:spAutoFit/>
          </a:bodyPr>
          <a:lstStyle/>
          <a:p>
            <a:pPr algn="ctr"/>
            <a:r>
              <a:rPr lang="fr-FR" dirty="0"/>
              <a:t>MONTANTE DESCENDENTE</a:t>
            </a:r>
          </a:p>
        </p:txBody>
      </p:sp>
      <p:sp>
        <p:nvSpPr>
          <p:cNvPr id="26" name="ZoneTexte 25">
            <a:extLst>
              <a:ext uri="{FF2B5EF4-FFF2-40B4-BE49-F238E27FC236}">
                <a16:creationId xmlns:a16="http://schemas.microsoft.com/office/drawing/2014/main" id="{1A085361-4727-2E66-A22E-A53D4F5B2BF3}"/>
              </a:ext>
            </a:extLst>
          </p:cNvPr>
          <p:cNvSpPr txBox="1"/>
          <p:nvPr/>
        </p:nvSpPr>
        <p:spPr>
          <a:xfrm>
            <a:off x="748982" y="3998702"/>
            <a:ext cx="1152831" cy="369332"/>
          </a:xfrm>
          <a:prstGeom prst="rect">
            <a:avLst/>
          </a:prstGeom>
          <a:noFill/>
        </p:spPr>
        <p:txBody>
          <a:bodyPr wrap="square" rtlCol="0">
            <a:spAutoFit/>
          </a:bodyPr>
          <a:lstStyle/>
          <a:p>
            <a:r>
              <a:rPr lang="fr-FR" dirty="0"/>
              <a:t>MAREES</a:t>
            </a:r>
          </a:p>
        </p:txBody>
      </p:sp>
      <p:sp>
        <p:nvSpPr>
          <p:cNvPr id="27" name="ZoneTexte 26">
            <a:extLst>
              <a:ext uri="{FF2B5EF4-FFF2-40B4-BE49-F238E27FC236}">
                <a16:creationId xmlns:a16="http://schemas.microsoft.com/office/drawing/2014/main" id="{C43AF3AE-3D05-008D-39A4-70E8D1C30371}"/>
              </a:ext>
            </a:extLst>
          </p:cNvPr>
          <p:cNvSpPr txBox="1"/>
          <p:nvPr/>
        </p:nvSpPr>
        <p:spPr>
          <a:xfrm>
            <a:off x="62238" y="2091004"/>
            <a:ext cx="1521798" cy="369332"/>
          </a:xfrm>
          <a:prstGeom prst="rect">
            <a:avLst/>
          </a:prstGeom>
          <a:noFill/>
        </p:spPr>
        <p:txBody>
          <a:bodyPr wrap="square" rtlCol="0">
            <a:spAutoFit/>
          </a:bodyPr>
          <a:lstStyle/>
          <a:p>
            <a:r>
              <a:rPr lang="fr-FR" dirty="0"/>
              <a:t>GRAVITATION</a:t>
            </a:r>
          </a:p>
        </p:txBody>
      </p:sp>
      <p:sp>
        <p:nvSpPr>
          <p:cNvPr id="30" name="ZoneTexte 29">
            <a:extLst>
              <a:ext uri="{FF2B5EF4-FFF2-40B4-BE49-F238E27FC236}">
                <a16:creationId xmlns:a16="http://schemas.microsoft.com/office/drawing/2014/main" id="{51845001-9534-C2CF-B309-CE0F7234DC9E}"/>
              </a:ext>
            </a:extLst>
          </p:cNvPr>
          <p:cNvSpPr txBox="1"/>
          <p:nvPr/>
        </p:nvSpPr>
        <p:spPr>
          <a:xfrm>
            <a:off x="2336959" y="3998702"/>
            <a:ext cx="1152831" cy="369332"/>
          </a:xfrm>
          <a:prstGeom prst="rect">
            <a:avLst/>
          </a:prstGeom>
          <a:noFill/>
        </p:spPr>
        <p:txBody>
          <a:bodyPr wrap="square" rtlCol="0">
            <a:spAutoFit/>
          </a:bodyPr>
          <a:lstStyle/>
          <a:p>
            <a:r>
              <a:rPr lang="fr-FR" dirty="0"/>
              <a:t>LUMIERE</a:t>
            </a:r>
          </a:p>
        </p:txBody>
      </p:sp>
      <p:sp>
        <p:nvSpPr>
          <p:cNvPr id="31" name="Espace réservé du contenu 2">
            <a:extLst>
              <a:ext uri="{FF2B5EF4-FFF2-40B4-BE49-F238E27FC236}">
                <a16:creationId xmlns:a16="http://schemas.microsoft.com/office/drawing/2014/main" id="{84B4CAF4-11F5-1DD4-AEB2-7F8AAD0E0F20}"/>
              </a:ext>
            </a:extLst>
          </p:cNvPr>
          <p:cNvSpPr txBox="1">
            <a:spLocks/>
          </p:cNvSpPr>
          <p:nvPr/>
        </p:nvSpPr>
        <p:spPr>
          <a:xfrm>
            <a:off x="4245925" y="2622519"/>
            <a:ext cx="3917193" cy="59200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914400" lvl="2" indent="0" algn="ctr">
              <a:buFont typeface="Arial"/>
              <a:buNone/>
            </a:pPr>
            <a:r>
              <a:rPr lang="fr-FR" sz="3000" b="1" dirty="0"/>
              <a:t>Des observations</a:t>
            </a:r>
          </a:p>
        </p:txBody>
      </p:sp>
      <p:sp>
        <p:nvSpPr>
          <p:cNvPr id="32" name="ZoneTexte 31">
            <a:extLst>
              <a:ext uri="{FF2B5EF4-FFF2-40B4-BE49-F238E27FC236}">
                <a16:creationId xmlns:a16="http://schemas.microsoft.com/office/drawing/2014/main" id="{4502E2F0-6947-70B9-567B-7C44A5E520BB}"/>
              </a:ext>
            </a:extLst>
          </p:cNvPr>
          <p:cNvSpPr txBox="1"/>
          <p:nvPr/>
        </p:nvSpPr>
        <p:spPr>
          <a:xfrm>
            <a:off x="2182297" y="2348982"/>
            <a:ext cx="875502" cy="369332"/>
          </a:xfrm>
          <a:prstGeom prst="rect">
            <a:avLst/>
          </a:prstGeom>
          <a:noFill/>
        </p:spPr>
        <p:txBody>
          <a:bodyPr wrap="square" rtlCol="0">
            <a:spAutoFit/>
          </a:bodyPr>
          <a:lstStyle/>
          <a:p>
            <a:r>
              <a:rPr lang="fr-FR" dirty="0"/>
              <a:t>SEVE</a:t>
            </a:r>
          </a:p>
        </p:txBody>
      </p:sp>
      <p:sp>
        <p:nvSpPr>
          <p:cNvPr id="33" name="ZoneTexte 32">
            <a:extLst>
              <a:ext uri="{FF2B5EF4-FFF2-40B4-BE49-F238E27FC236}">
                <a16:creationId xmlns:a16="http://schemas.microsoft.com/office/drawing/2014/main" id="{AEF1268F-DAD4-A1E4-800C-B75E94FC6079}"/>
              </a:ext>
            </a:extLst>
          </p:cNvPr>
          <p:cNvSpPr txBox="1"/>
          <p:nvPr/>
        </p:nvSpPr>
        <p:spPr>
          <a:xfrm>
            <a:off x="7461204" y="3692985"/>
            <a:ext cx="1152831" cy="369332"/>
          </a:xfrm>
          <a:prstGeom prst="rect">
            <a:avLst/>
          </a:prstGeom>
          <a:noFill/>
        </p:spPr>
        <p:txBody>
          <a:bodyPr wrap="square" rtlCol="0">
            <a:spAutoFit/>
          </a:bodyPr>
          <a:lstStyle/>
          <a:p>
            <a:r>
              <a:rPr lang="fr-FR" dirty="0"/>
              <a:t>CULTURES</a:t>
            </a:r>
          </a:p>
        </p:txBody>
      </p:sp>
      <p:sp>
        <p:nvSpPr>
          <p:cNvPr id="34" name="ZoneTexte 33">
            <a:extLst>
              <a:ext uri="{FF2B5EF4-FFF2-40B4-BE49-F238E27FC236}">
                <a16:creationId xmlns:a16="http://schemas.microsoft.com/office/drawing/2014/main" id="{15494129-1A0B-56C7-0858-5167E6EE7793}"/>
              </a:ext>
            </a:extLst>
          </p:cNvPr>
          <p:cNvSpPr txBox="1"/>
          <p:nvPr/>
        </p:nvSpPr>
        <p:spPr>
          <a:xfrm>
            <a:off x="6191699" y="3914954"/>
            <a:ext cx="1388208" cy="369332"/>
          </a:xfrm>
          <a:prstGeom prst="rect">
            <a:avLst/>
          </a:prstGeom>
          <a:noFill/>
        </p:spPr>
        <p:txBody>
          <a:bodyPr wrap="square" rtlCol="0">
            <a:spAutoFit/>
          </a:bodyPr>
          <a:lstStyle/>
          <a:p>
            <a:r>
              <a:rPr lang="fr-FR" dirty="0"/>
              <a:t>RESSENTIS</a:t>
            </a:r>
          </a:p>
        </p:txBody>
      </p:sp>
      <p:sp>
        <p:nvSpPr>
          <p:cNvPr id="35" name="ZoneTexte 34">
            <a:extLst>
              <a:ext uri="{FF2B5EF4-FFF2-40B4-BE49-F238E27FC236}">
                <a16:creationId xmlns:a16="http://schemas.microsoft.com/office/drawing/2014/main" id="{A5BB858A-4E47-92BF-3998-4279720AAA65}"/>
              </a:ext>
            </a:extLst>
          </p:cNvPr>
          <p:cNvSpPr txBox="1"/>
          <p:nvPr/>
        </p:nvSpPr>
        <p:spPr>
          <a:xfrm>
            <a:off x="6874252" y="2419176"/>
            <a:ext cx="1411311" cy="369332"/>
          </a:xfrm>
          <a:prstGeom prst="rect">
            <a:avLst/>
          </a:prstGeom>
          <a:noFill/>
        </p:spPr>
        <p:txBody>
          <a:bodyPr wrap="square" rtlCol="0">
            <a:spAutoFit/>
          </a:bodyPr>
          <a:lstStyle/>
          <a:p>
            <a:r>
              <a:rPr lang="fr-FR" dirty="0"/>
              <a:t>NAISSANCES</a:t>
            </a:r>
          </a:p>
        </p:txBody>
      </p:sp>
      <p:sp>
        <p:nvSpPr>
          <p:cNvPr id="36" name="ZoneTexte 35">
            <a:extLst>
              <a:ext uri="{FF2B5EF4-FFF2-40B4-BE49-F238E27FC236}">
                <a16:creationId xmlns:a16="http://schemas.microsoft.com/office/drawing/2014/main" id="{2674EC44-D237-8476-D406-22E440BC208A}"/>
              </a:ext>
            </a:extLst>
          </p:cNvPr>
          <p:cNvSpPr txBox="1"/>
          <p:nvPr/>
        </p:nvSpPr>
        <p:spPr>
          <a:xfrm>
            <a:off x="4908118" y="2293322"/>
            <a:ext cx="1388208" cy="369332"/>
          </a:xfrm>
          <a:prstGeom prst="rect">
            <a:avLst/>
          </a:prstGeom>
          <a:noFill/>
        </p:spPr>
        <p:txBody>
          <a:bodyPr wrap="square" rtlCol="0">
            <a:spAutoFit/>
          </a:bodyPr>
          <a:lstStyle/>
          <a:p>
            <a:r>
              <a:rPr lang="fr-FR" dirty="0"/>
              <a:t>INFLUENCES</a:t>
            </a:r>
          </a:p>
        </p:txBody>
      </p:sp>
      <p:sp>
        <p:nvSpPr>
          <p:cNvPr id="37" name="Espace réservé du contenu 2">
            <a:extLst>
              <a:ext uri="{FF2B5EF4-FFF2-40B4-BE49-F238E27FC236}">
                <a16:creationId xmlns:a16="http://schemas.microsoft.com/office/drawing/2014/main" id="{9907DC7A-3922-1130-4B3B-65B64F14A0B0}"/>
              </a:ext>
            </a:extLst>
          </p:cNvPr>
          <p:cNvSpPr txBox="1">
            <a:spLocks/>
          </p:cNvSpPr>
          <p:nvPr/>
        </p:nvSpPr>
        <p:spPr>
          <a:xfrm>
            <a:off x="7590415" y="2083102"/>
            <a:ext cx="4481637" cy="592002"/>
          </a:xfrm>
          <a:prstGeom prst="rect">
            <a:avLst/>
          </a:prstGeom>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914400" lvl="2" indent="0" algn="ctr">
              <a:buFont typeface="Arial"/>
              <a:buNone/>
            </a:pPr>
            <a:r>
              <a:rPr lang="fr-FR" sz="3000" b="1" dirty="0"/>
              <a:t>Le calendrier lunaire</a:t>
            </a:r>
          </a:p>
        </p:txBody>
      </p:sp>
      <p:sp>
        <p:nvSpPr>
          <p:cNvPr id="38" name="ZoneTexte 37">
            <a:extLst>
              <a:ext uri="{FF2B5EF4-FFF2-40B4-BE49-F238E27FC236}">
                <a16:creationId xmlns:a16="http://schemas.microsoft.com/office/drawing/2014/main" id="{BC40A978-9E64-94D9-9657-CD5BA676132E}"/>
              </a:ext>
            </a:extLst>
          </p:cNvPr>
          <p:cNvSpPr txBox="1"/>
          <p:nvPr/>
        </p:nvSpPr>
        <p:spPr>
          <a:xfrm>
            <a:off x="3998329" y="6093774"/>
            <a:ext cx="4386740" cy="553998"/>
          </a:xfrm>
          <a:prstGeom prst="rect">
            <a:avLst/>
          </a:prstGeom>
          <a:noFill/>
        </p:spPr>
        <p:txBody>
          <a:bodyPr wrap="square" rtlCol="0">
            <a:spAutoFit/>
          </a:bodyPr>
          <a:lstStyle/>
          <a:p>
            <a:r>
              <a:rPr lang="fr-FR" sz="3000" b="1" dirty="0"/>
              <a:t>Conclusions personnelles</a:t>
            </a:r>
          </a:p>
        </p:txBody>
      </p:sp>
      <p:sp>
        <p:nvSpPr>
          <p:cNvPr id="39" name="ZoneTexte 38">
            <a:extLst>
              <a:ext uri="{FF2B5EF4-FFF2-40B4-BE49-F238E27FC236}">
                <a16:creationId xmlns:a16="http://schemas.microsoft.com/office/drawing/2014/main" id="{5421FF3D-2915-1D20-9214-9AA0C6C4D390}"/>
              </a:ext>
            </a:extLst>
          </p:cNvPr>
          <p:cNvSpPr txBox="1"/>
          <p:nvPr/>
        </p:nvSpPr>
        <p:spPr>
          <a:xfrm>
            <a:off x="10813600" y="1343767"/>
            <a:ext cx="1586925" cy="369332"/>
          </a:xfrm>
          <a:prstGeom prst="rect">
            <a:avLst/>
          </a:prstGeom>
          <a:noFill/>
        </p:spPr>
        <p:txBody>
          <a:bodyPr wrap="square" rtlCol="0">
            <a:spAutoFit/>
          </a:bodyPr>
          <a:lstStyle/>
          <a:p>
            <a:r>
              <a:rPr lang="fr-FR" dirty="0"/>
              <a:t>ARGUMENTS</a:t>
            </a:r>
          </a:p>
        </p:txBody>
      </p:sp>
      <p:sp>
        <p:nvSpPr>
          <p:cNvPr id="40" name="ZoneTexte 39">
            <a:extLst>
              <a:ext uri="{FF2B5EF4-FFF2-40B4-BE49-F238E27FC236}">
                <a16:creationId xmlns:a16="http://schemas.microsoft.com/office/drawing/2014/main" id="{E6931332-2AA9-911A-A5E0-00F307B2B742}"/>
              </a:ext>
            </a:extLst>
          </p:cNvPr>
          <p:cNvSpPr txBox="1"/>
          <p:nvPr/>
        </p:nvSpPr>
        <p:spPr>
          <a:xfrm>
            <a:off x="10525743" y="3342217"/>
            <a:ext cx="1841015" cy="369332"/>
          </a:xfrm>
          <a:prstGeom prst="rect">
            <a:avLst/>
          </a:prstGeom>
          <a:noFill/>
        </p:spPr>
        <p:txBody>
          <a:bodyPr wrap="square" rtlCol="0">
            <a:spAutoFit/>
          </a:bodyPr>
          <a:lstStyle/>
          <a:p>
            <a:r>
              <a:rPr lang="fr-FR" dirty="0"/>
              <a:t>JOURS RACINES</a:t>
            </a:r>
          </a:p>
        </p:txBody>
      </p:sp>
      <p:pic>
        <p:nvPicPr>
          <p:cNvPr id="17" name="Graphique 16" descr="Verrou avec un remplissage uni">
            <a:hlinkClick r:id="rId50" action="ppaction://hlinksldjump"/>
            <a:extLst>
              <a:ext uri="{FF2B5EF4-FFF2-40B4-BE49-F238E27FC236}">
                <a16:creationId xmlns:a16="http://schemas.microsoft.com/office/drawing/2014/main" id="{D4020A40-F4D4-9773-B119-A936836D9E6B}"/>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868197" y="4961118"/>
            <a:ext cx="914400" cy="914400"/>
          </a:xfrm>
          <a:prstGeom prst="rect">
            <a:avLst/>
          </a:prstGeom>
        </p:spPr>
      </p:pic>
      <p:sp>
        <p:nvSpPr>
          <p:cNvPr id="28" name="ZoneTexte 27">
            <a:extLst>
              <a:ext uri="{FF2B5EF4-FFF2-40B4-BE49-F238E27FC236}">
                <a16:creationId xmlns:a16="http://schemas.microsoft.com/office/drawing/2014/main" id="{56436339-001A-B78D-5723-7F3590B201F3}"/>
              </a:ext>
            </a:extLst>
          </p:cNvPr>
          <p:cNvSpPr txBox="1"/>
          <p:nvPr/>
        </p:nvSpPr>
        <p:spPr>
          <a:xfrm>
            <a:off x="0" y="5827836"/>
            <a:ext cx="2596812" cy="553998"/>
          </a:xfrm>
          <a:prstGeom prst="rect">
            <a:avLst/>
          </a:prstGeom>
          <a:noFill/>
        </p:spPr>
        <p:txBody>
          <a:bodyPr wrap="square" rtlCol="0">
            <a:spAutoFit/>
          </a:bodyPr>
          <a:lstStyle/>
          <a:p>
            <a:r>
              <a:rPr lang="fr-FR" sz="3000" b="1" dirty="0"/>
              <a:t>Mes certitudes</a:t>
            </a:r>
          </a:p>
        </p:txBody>
      </p:sp>
    </p:spTree>
    <p:extLst>
      <p:ext uri="{BB962C8B-B14F-4D97-AF65-F5344CB8AC3E}">
        <p14:creationId xmlns:p14="http://schemas.microsoft.com/office/powerpoint/2010/main" val="3833263013"/>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
            <a:extLst>
              <a:ext uri="{FF2B5EF4-FFF2-40B4-BE49-F238E27FC236}">
                <a16:creationId xmlns:a16="http://schemas.microsoft.com/office/drawing/2014/main" id="{212EE103-53D6-33B0-7525-391B6A439810}"/>
              </a:ext>
            </a:extLst>
          </p:cNvPr>
          <p:cNvSpPr>
            <a:spLocks noGrp="1"/>
          </p:cNvSpPr>
          <p:nvPr>
            <p:ph type="title"/>
          </p:nvPr>
        </p:nvSpPr>
        <p:spPr>
          <a:xfrm>
            <a:off x="1" y="-7258"/>
            <a:ext cx="5314278" cy="1007719"/>
          </a:xfrm>
        </p:spPr>
        <p:txBody>
          <a:bodyPr>
            <a:normAutofit/>
          </a:bodyPr>
          <a:lstStyle/>
          <a:p>
            <a:r>
              <a:rPr lang="fr-FR" sz="4800" b="1" dirty="0"/>
              <a:t>Bibliographie</a:t>
            </a:r>
          </a:p>
        </p:txBody>
      </p:sp>
      <p:pic>
        <p:nvPicPr>
          <p:cNvPr id="3" name="Graphique 2" descr="Retour avec un remplissage uni">
            <a:hlinkClick r:id="rId2" action="ppaction://hlinksldjump"/>
            <a:extLst>
              <a:ext uri="{FF2B5EF4-FFF2-40B4-BE49-F238E27FC236}">
                <a16:creationId xmlns:a16="http://schemas.microsoft.com/office/drawing/2014/main" id="{60B3194C-7CC4-3450-8302-5C93B95292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21440" y="0"/>
            <a:ext cx="670560" cy="670560"/>
          </a:xfrm>
          <a:prstGeom prst="rect">
            <a:avLst/>
          </a:prstGeom>
        </p:spPr>
      </p:pic>
      <p:sp>
        <p:nvSpPr>
          <p:cNvPr id="9" name="ZoneTexte 8">
            <a:extLst>
              <a:ext uri="{FF2B5EF4-FFF2-40B4-BE49-F238E27FC236}">
                <a16:creationId xmlns:a16="http://schemas.microsoft.com/office/drawing/2014/main" id="{9DCC7FAF-52F4-800C-BEA4-E6B97D3417DD}"/>
              </a:ext>
            </a:extLst>
          </p:cNvPr>
          <p:cNvSpPr txBox="1"/>
          <p:nvPr/>
        </p:nvSpPr>
        <p:spPr>
          <a:xfrm>
            <a:off x="2122842" y="1000461"/>
            <a:ext cx="9570720" cy="5416868"/>
          </a:xfrm>
          <a:prstGeom prst="rect">
            <a:avLst/>
          </a:prstGeom>
          <a:noFill/>
        </p:spPr>
        <p:txBody>
          <a:bodyPr wrap="square">
            <a:spAutoFit/>
          </a:bodyPr>
          <a:lstStyle/>
          <a:p>
            <a:r>
              <a:rPr lang="fr-FR" sz="2400" dirty="0"/>
              <a:t>Pour le lexique</a:t>
            </a:r>
          </a:p>
          <a:p>
            <a:r>
              <a:rPr lang="fr-FR" sz="1600" u="sng" dirty="0"/>
              <a:t>https://fr.wikipedia.org/wiki/Wikip%C3%A9dia:Accueil_principal</a:t>
            </a:r>
          </a:p>
          <a:p>
            <a:endParaRPr lang="fr-FR" sz="2400" dirty="0"/>
          </a:p>
          <a:p>
            <a:r>
              <a:rPr lang="fr-FR" sz="2400" dirty="0"/>
              <a:t>Pour les statistiques Belges</a:t>
            </a:r>
          </a:p>
          <a:p>
            <a:r>
              <a:rPr lang="fr-FR" sz="1600" u="sng" dirty="0"/>
              <a:t>https://statbel.fgov.be/fr/themes/population/mouvement-de-la-population/naissances</a:t>
            </a:r>
          </a:p>
          <a:p>
            <a:endParaRPr lang="fr-FR" sz="2400" dirty="0"/>
          </a:p>
          <a:p>
            <a:r>
              <a:rPr lang="fr-FR" sz="2400" dirty="0"/>
              <a:t>Pour les marées</a:t>
            </a:r>
            <a:endParaRPr lang="fr-FR" sz="2400" dirty="0">
              <a:hlinkClick r:id="rId5"/>
            </a:endParaRPr>
          </a:p>
          <a:p>
            <a:r>
              <a:rPr lang="fr-FR" sz="1600" dirty="0">
                <a:hlinkClick r:id="rId5">
                  <a:extLst>
                    <a:ext uri="{A12FA001-AC4F-418D-AE19-62706E023703}">
                      <ahyp:hlinkClr xmlns:ahyp="http://schemas.microsoft.com/office/drawing/2018/hyperlinkcolor" val="tx"/>
                    </a:ext>
                  </a:extLst>
                </a:hlinkClick>
              </a:rPr>
              <a:t>https://www.youtube.com/watch?v=yeoV9fiVjAo</a:t>
            </a:r>
            <a:r>
              <a:rPr lang="fr-FR" sz="1600" dirty="0"/>
              <a:t> (http://www.youtube.com/@Lesideesfroides)</a:t>
            </a:r>
          </a:p>
          <a:p>
            <a:r>
              <a:rPr lang="fr-FR" sz="1600" dirty="0">
                <a:hlinkClick r:id="rId6">
                  <a:extLst>
                    <a:ext uri="{A12FA001-AC4F-418D-AE19-62706E023703}">
                      <ahyp:hlinkClr xmlns:ahyp="http://schemas.microsoft.com/office/drawing/2018/hyperlinkcolor" val="tx"/>
                    </a:ext>
                  </a:extLst>
                </a:hlinkClick>
              </a:rPr>
              <a:t>https://www.youtube.com/watch?v=Lba6nnWrsII</a:t>
            </a:r>
            <a:endParaRPr lang="fr-FR" sz="1600" dirty="0"/>
          </a:p>
          <a:p>
            <a:r>
              <a:rPr lang="fr-FR" sz="1600" dirty="0">
                <a:hlinkClick r:id="rId7">
                  <a:extLst>
                    <a:ext uri="{A12FA001-AC4F-418D-AE19-62706E023703}">
                      <ahyp:hlinkClr xmlns:ahyp="http://schemas.microsoft.com/office/drawing/2018/hyperlinkcolor" val="tx"/>
                    </a:ext>
                  </a:extLst>
                </a:hlinkClick>
              </a:rPr>
              <a:t>https://images.cnrs.fr/video/385</a:t>
            </a:r>
            <a:endParaRPr lang="fr-FR" sz="1600" dirty="0"/>
          </a:p>
          <a:p>
            <a:r>
              <a:rPr lang="fr-FR" sz="1600" dirty="0">
                <a:hlinkClick r:id="rId8"/>
              </a:rPr>
              <a:t>http://lyc.lumiere.luxeuil.free.fr/lycee_lumiere/import/SitesIn/physique/houle/ifremer/maree/spectre.html</a:t>
            </a:r>
            <a:endParaRPr lang="fr-FR" sz="1600" dirty="0"/>
          </a:p>
          <a:p>
            <a:endParaRPr lang="fr-FR" sz="1600" dirty="0"/>
          </a:p>
          <a:p>
            <a:endParaRPr lang="fr-FR" sz="2400" dirty="0"/>
          </a:p>
          <a:p>
            <a:r>
              <a:rPr lang="fr-FR" sz="2400" dirty="0"/>
              <a:t>Pour la circulation de la sève</a:t>
            </a:r>
          </a:p>
          <a:p>
            <a:r>
              <a:rPr lang="fr-FR" i="1" dirty="0"/>
              <a:t>TP d’un CAP agricole</a:t>
            </a:r>
          </a:p>
          <a:p>
            <a:endParaRPr lang="fr-FR" sz="2400" dirty="0"/>
          </a:p>
          <a:p>
            <a:r>
              <a:rPr lang="fr-FR" sz="2400" dirty="0"/>
              <a:t>Pour le calendrier lunaire</a:t>
            </a:r>
          </a:p>
        </p:txBody>
      </p:sp>
      <p:pic>
        <p:nvPicPr>
          <p:cNvPr id="10" name="Picture 4" descr="Nature Librairie Lacoste à Mont-de-Marsan">
            <a:extLst>
              <a:ext uri="{FF2B5EF4-FFF2-40B4-BE49-F238E27FC236}">
                <a16:creationId xmlns:a16="http://schemas.microsoft.com/office/drawing/2014/main" id="{8D80E9E4-88E9-B487-2FE8-0D77637021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31770" y="4929968"/>
            <a:ext cx="2043897" cy="2861454"/>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que 10" descr="Livres avec un remplissage uni">
            <a:hlinkClick r:id="rId10" action="ppaction://hlinksldjump"/>
            <a:extLst>
              <a:ext uri="{FF2B5EF4-FFF2-40B4-BE49-F238E27FC236}">
                <a16:creationId xmlns:a16="http://schemas.microsoft.com/office/drawing/2014/main" id="{8E5B5459-E9F9-7BB4-364D-059A45388C9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66672" y="213360"/>
            <a:ext cx="914400" cy="914400"/>
          </a:xfrm>
          <a:prstGeom prst="rect">
            <a:avLst/>
          </a:prstGeom>
        </p:spPr>
      </p:pic>
    </p:spTree>
    <p:extLst>
      <p:ext uri="{BB962C8B-B14F-4D97-AF65-F5344CB8AC3E}">
        <p14:creationId xmlns:p14="http://schemas.microsoft.com/office/powerpoint/2010/main" val="2143186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urquoi la lune et le soleil n'ont-ils pas de noms comme les autres  planètes ?">
            <a:extLst>
              <a:ext uri="{FF2B5EF4-FFF2-40B4-BE49-F238E27FC236}">
                <a16:creationId xmlns:a16="http://schemas.microsoft.com/office/drawing/2014/main" id="{121309A6-1994-CF9E-CFE8-8A93D15A5E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538" y="0"/>
            <a:ext cx="13125359" cy="6858000"/>
          </a:xfrm>
          <a:prstGeom prst="rect">
            <a:avLst/>
          </a:prstGeom>
          <a:noFill/>
          <a:extLst>
            <a:ext uri="{909E8E84-426E-40DD-AFC4-6F175D3DCCD1}">
              <a14:hiddenFill xmlns:a14="http://schemas.microsoft.com/office/drawing/2010/main">
                <a:solidFill>
                  <a:srgbClr val="FFFFFF"/>
                </a:solidFill>
              </a14:hiddenFill>
            </a:ext>
          </a:extLst>
        </p:spPr>
      </p:pic>
      <p:sp>
        <p:nvSpPr>
          <p:cNvPr id="26" name="Titre 1">
            <a:extLst>
              <a:ext uri="{FF2B5EF4-FFF2-40B4-BE49-F238E27FC236}">
                <a16:creationId xmlns:a16="http://schemas.microsoft.com/office/drawing/2014/main" id="{212EE103-53D6-33B0-7525-391B6A439810}"/>
              </a:ext>
            </a:extLst>
          </p:cNvPr>
          <p:cNvSpPr>
            <a:spLocks noGrp="1"/>
          </p:cNvSpPr>
          <p:nvPr>
            <p:ph type="title"/>
          </p:nvPr>
        </p:nvSpPr>
        <p:spPr>
          <a:xfrm>
            <a:off x="1" y="-7258"/>
            <a:ext cx="5314278" cy="1007719"/>
          </a:xfrm>
        </p:spPr>
        <p:txBody>
          <a:bodyPr>
            <a:normAutofit/>
          </a:bodyPr>
          <a:lstStyle/>
          <a:p>
            <a:r>
              <a:rPr lang="fr-FR" sz="4800" b="1" dirty="0"/>
              <a:t>Conclusion</a:t>
            </a:r>
          </a:p>
        </p:txBody>
      </p:sp>
      <p:pic>
        <p:nvPicPr>
          <p:cNvPr id="2" name="Graphique 1" descr="Cerveau dans une tête avec un remplissage uni">
            <a:hlinkClick r:id="rId4" action="ppaction://hlinksldjump"/>
            <a:extLst>
              <a:ext uri="{FF2B5EF4-FFF2-40B4-BE49-F238E27FC236}">
                <a16:creationId xmlns:a16="http://schemas.microsoft.com/office/drawing/2014/main" id="{B7294541-19C5-A1C0-A066-4AAAE4218B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8170" y="3339086"/>
            <a:ext cx="2312501" cy="2312501"/>
          </a:xfrm>
          <a:prstGeom prst="rect">
            <a:avLst/>
          </a:prstGeom>
        </p:spPr>
      </p:pic>
    </p:spTree>
    <p:extLst>
      <p:ext uri="{BB962C8B-B14F-4D97-AF65-F5344CB8AC3E}">
        <p14:creationId xmlns:p14="http://schemas.microsoft.com/office/powerpoint/2010/main" val="3744893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
            <a:extLst>
              <a:ext uri="{FF2B5EF4-FFF2-40B4-BE49-F238E27FC236}">
                <a16:creationId xmlns:a16="http://schemas.microsoft.com/office/drawing/2014/main" id="{212EE103-53D6-33B0-7525-391B6A439810}"/>
              </a:ext>
            </a:extLst>
          </p:cNvPr>
          <p:cNvSpPr>
            <a:spLocks noGrp="1"/>
          </p:cNvSpPr>
          <p:nvPr>
            <p:ph type="title"/>
          </p:nvPr>
        </p:nvSpPr>
        <p:spPr>
          <a:xfrm>
            <a:off x="3170557" y="1"/>
            <a:ext cx="4747071" cy="1004177"/>
          </a:xfrm>
        </p:spPr>
        <p:txBody>
          <a:bodyPr>
            <a:normAutofit/>
          </a:bodyPr>
          <a:lstStyle/>
          <a:p>
            <a:r>
              <a:rPr lang="fr-FR" sz="4800" b="1" dirty="0"/>
              <a:t>Mes certitudes</a:t>
            </a:r>
          </a:p>
        </p:txBody>
      </p:sp>
      <p:pic>
        <p:nvPicPr>
          <p:cNvPr id="16" name="Graphique 15" descr="Retour avec un remplissage uni">
            <a:hlinkClick r:id="rId2" action="ppaction://hlinksldjump"/>
            <a:extLst>
              <a:ext uri="{FF2B5EF4-FFF2-40B4-BE49-F238E27FC236}">
                <a16:creationId xmlns:a16="http://schemas.microsoft.com/office/drawing/2014/main" id="{1C3A7F74-033A-4C3C-9500-FDA03291BB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21440" y="0"/>
            <a:ext cx="670560" cy="670560"/>
          </a:xfrm>
          <a:prstGeom prst="rect">
            <a:avLst/>
          </a:prstGeom>
        </p:spPr>
      </p:pic>
      <p:sp>
        <p:nvSpPr>
          <p:cNvPr id="6" name="Titre 1">
            <a:extLst>
              <a:ext uri="{FF2B5EF4-FFF2-40B4-BE49-F238E27FC236}">
                <a16:creationId xmlns:a16="http://schemas.microsoft.com/office/drawing/2014/main" id="{C6F928B1-2E12-1E29-0733-DD6C716B41C1}"/>
              </a:ext>
            </a:extLst>
          </p:cNvPr>
          <p:cNvSpPr txBox="1">
            <a:spLocks/>
          </p:cNvSpPr>
          <p:nvPr/>
        </p:nvSpPr>
        <p:spPr>
          <a:xfrm>
            <a:off x="0" y="1004178"/>
            <a:ext cx="12192000" cy="3729187"/>
          </a:xfrm>
          <a:prstGeom prst="rect">
            <a:avLst/>
          </a:prstGeom>
          <a:effectLst/>
        </p:spPr>
        <p:txBody>
          <a:bodyPr vert="horz" lIns="91440" tIns="45720" rIns="91440" bIns="45720" rtlCol="0" anchor="ctr">
            <a:normAutofit fontScale="55000" lnSpcReduction="2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fr-FR" sz="4800" b="1" dirty="0"/>
              <a:t>1° L’influence de la Lune est réelle et pas contestée</a:t>
            </a:r>
          </a:p>
          <a:p>
            <a:pPr algn="just"/>
            <a:endParaRPr lang="fr-FR" sz="4800" b="1" dirty="0"/>
          </a:p>
          <a:p>
            <a:pPr algn="just"/>
            <a:endParaRPr lang="fr-FR" sz="4800" b="1" dirty="0"/>
          </a:p>
          <a:p>
            <a:pPr algn="just"/>
            <a:r>
              <a:rPr lang="fr-FR" sz="4800" b="1" dirty="0"/>
              <a:t>2° La Lune a plus d’influence que le soleil sur les marées</a:t>
            </a:r>
          </a:p>
          <a:p>
            <a:pPr algn="just"/>
            <a:endParaRPr lang="fr-FR" sz="4800" b="1" dirty="0"/>
          </a:p>
          <a:p>
            <a:pPr algn="just"/>
            <a:endParaRPr lang="fr-FR" sz="4800" b="1" dirty="0"/>
          </a:p>
          <a:p>
            <a:pPr algn="just"/>
            <a:r>
              <a:rPr lang="fr-FR" sz="4800" b="1" dirty="0"/>
              <a:t>3° La force de gravitation exercée sur nous par le soleil est plus importante que celle exercée par la Lune</a:t>
            </a:r>
          </a:p>
          <a:p>
            <a:pPr algn="just"/>
            <a:endParaRPr lang="fr-FR" sz="4800" b="1" dirty="0"/>
          </a:p>
          <a:p>
            <a:pPr algn="just"/>
            <a:endParaRPr lang="fr-FR" sz="4800" b="1" dirty="0"/>
          </a:p>
          <a:p>
            <a:pPr algn="just"/>
            <a:r>
              <a:rPr lang="fr-FR" sz="4800" b="1" dirty="0"/>
              <a:t>4° La Lune n’attire pas l’eau ou la sève plus que le sol ou les cellules végétales</a:t>
            </a:r>
          </a:p>
        </p:txBody>
      </p:sp>
      <p:sp>
        <p:nvSpPr>
          <p:cNvPr id="3" name="Titre 1">
            <a:extLst>
              <a:ext uri="{FF2B5EF4-FFF2-40B4-BE49-F238E27FC236}">
                <a16:creationId xmlns:a16="http://schemas.microsoft.com/office/drawing/2014/main" id="{90DDF130-B513-19FF-7CE0-658B624E206B}"/>
              </a:ext>
            </a:extLst>
          </p:cNvPr>
          <p:cNvSpPr txBox="1">
            <a:spLocks/>
          </p:cNvSpPr>
          <p:nvPr/>
        </p:nvSpPr>
        <p:spPr>
          <a:xfrm>
            <a:off x="0" y="4855024"/>
            <a:ext cx="11973261" cy="1559859"/>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fr-FR" sz="4800" b="1" dirty="0"/>
              <a:t>5° Le calendrier lunaire tel qu’il est proposé ne correspond pas aux influences de la Lune</a:t>
            </a:r>
          </a:p>
        </p:txBody>
      </p:sp>
    </p:spTree>
    <p:extLst>
      <p:ext uri="{BB962C8B-B14F-4D97-AF65-F5344CB8AC3E}">
        <p14:creationId xmlns:p14="http://schemas.microsoft.com/office/powerpoint/2010/main" val="343195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
            <a:extLst>
              <a:ext uri="{FF2B5EF4-FFF2-40B4-BE49-F238E27FC236}">
                <a16:creationId xmlns:a16="http://schemas.microsoft.com/office/drawing/2014/main" id="{212EE103-53D6-33B0-7525-391B6A439810}"/>
              </a:ext>
            </a:extLst>
          </p:cNvPr>
          <p:cNvSpPr>
            <a:spLocks noGrp="1"/>
          </p:cNvSpPr>
          <p:nvPr>
            <p:ph type="title"/>
          </p:nvPr>
        </p:nvSpPr>
        <p:spPr>
          <a:xfrm>
            <a:off x="3170557" y="0"/>
            <a:ext cx="3262977" cy="1520543"/>
          </a:xfrm>
        </p:spPr>
        <p:txBody>
          <a:bodyPr>
            <a:normAutofit/>
          </a:bodyPr>
          <a:lstStyle/>
          <a:p>
            <a:r>
              <a:rPr lang="fr-FR" sz="4800" b="1" dirty="0"/>
              <a:t>Lexique</a:t>
            </a:r>
          </a:p>
        </p:txBody>
      </p:sp>
      <p:pic>
        <p:nvPicPr>
          <p:cNvPr id="16" name="Graphique 15" descr="Retour avec un remplissage uni">
            <a:hlinkClick r:id="rId2" action="ppaction://hlinksldjump"/>
            <a:extLst>
              <a:ext uri="{FF2B5EF4-FFF2-40B4-BE49-F238E27FC236}">
                <a16:creationId xmlns:a16="http://schemas.microsoft.com/office/drawing/2014/main" id="{1C3A7F74-033A-4C3C-9500-FDA03291BB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21440" y="0"/>
            <a:ext cx="670560" cy="670560"/>
          </a:xfrm>
          <a:prstGeom prst="rect">
            <a:avLst/>
          </a:prstGeom>
        </p:spPr>
      </p:pic>
      <p:pic>
        <p:nvPicPr>
          <p:cNvPr id="2" name="Graphique 1" descr="Étoiles avec un remplissage uni">
            <a:extLst>
              <a:ext uri="{FF2B5EF4-FFF2-40B4-BE49-F238E27FC236}">
                <a16:creationId xmlns:a16="http://schemas.microsoft.com/office/drawing/2014/main" id="{D8FB226C-7B07-E984-A5F0-7F3BC70179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87445" y="213360"/>
            <a:ext cx="914400" cy="914400"/>
          </a:xfrm>
          <a:prstGeom prst="rect">
            <a:avLst/>
          </a:prstGeom>
        </p:spPr>
      </p:pic>
      <p:sp>
        <p:nvSpPr>
          <p:cNvPr id="6" name="Titre 1">
            <a:extLst>
              <a:ext uri="{FF2B5EF4-FFF2-40B4-BE49-F238E27FC236}">
                <a16:creationId xmlns:a16="http://schemas.microsoft.com/office/drawing/2014/main" id="{C6F928B1-2E12-1E29-0733-DD6C716B41C1}"/>
              </a:ext>
            </a:extLst>
          </p:cNvPr>
          <p:cNvSpPr txBox="1">
            <a:spLocks/>
          </p:cNvSpPr>
          <p:nvPr/>
        </p:nvSpPr>
        <p:spPr>
          <a:xfrm>
            <a:off x="287509" y="1416294"/>
            <a:ext cx="5808492" cy="100417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4800" b="1" dirty="0"/>
              <a:t>Sidérale, synodique</a:t>
            </a:r>
          </a:p>
        </p:txBody>
      </p:sp>
      <p:sp>
        <p:nvSpPr>
          <p:cNvPr id="8" name="Titre 1">
            <a:extLst>
              <a:ext uri="{FF2B5EF4-FFF2-40B4-BE49-F238E27FC236}">
                <a16:creationId xmlns:a16="http://schemas.microsoft.com/office/drawing/2014/main" id="{DE13117B-00C2-F62E-E566-B528268FAD45}"/>
              </a:ext>
            </a:extLst>
          </p:cNvPr>
          <p:cNvSpPr txBox="1">
            <a:spLocks/>
          </p:cNvSpPr>
          <p:nvPr/>
        </p:nvSpPr>
        <p:spPr>
          <a:xfrm>
            <a:off x="1319153" y="2115843"/>
            <a:ext cx="6652263" cy="164198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4800" b="1" dirty="0"/>
              <a:t>Croissante, montante</a:t>
            </a:r>
          </a:p>
        </p:txBody>
      </p:sp>
      <p:sp>
        <p:nvSpPr>
          <p:cNvPr id="9" name="Titre 1">
            <a:extLst>
              <a:ext uri="{FF2B5EF4-FFF2-40B4-BE49-F238E27FC236}">
                <a16:creationId xmlns:a16="http://schemas.microsoft.com/office/drawing/2014/main" id="{52BFEE58-431E-FF8A-3165-05FF9A73FEEE}"/>
              </a:ext>
            </a:extLst>
          </p:cNvPr>
          <p:cNvSpPr txBox="1">
            <a:spLocks/>
          </p:cNvSpPr>
          <p:nvPr/>
        </p:nvSpPr>
        <p:spPr>
          <a:xfrm>
            <a:off x="2087445" y="3145163"/>
            <a:ext cx="9244856" cy="164198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4800" b="1" dirty="0"/>
              <a:t>Nœud lunaire, périgée, apogée</a:t>
            </a:r>
          </a:p>
        </p:txBody>
      </p:sp>
      <p:sp>
        <p:nvSpPr>
          <p:cNvPr id="10" name="Titre 1">
            <a:extLst>
              <a:ext uri="{FF2B5EF4-FFF2-40B4-BE49-F238E27FC236}">
                <a16:creationId xmlns:a16="http://schemas.microsoft.com/office/drawing/2014/main" id="{01A44658-CBBD-D38C-9DD9-7C56D36A8EA6}"/>
              </a:ext>
            </a:extLst>
          </p:cNvPr>
          <p:cNvSpPr txBox="1">
            <a:spLocks/>
          </p:cNvSpPr>
          <p:nvPr/>
        </p:nvSpPr>
        <p:spPr>
          <a:xfrm>
            <a:off x="3422738" y="4188950"/>
            <a:ext cx="6194598" cy="1380266"/>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4800" b="1" dirty="0"/>
              <a:t>Syzygie, QUADRATURE</a:t>
            </a:r>
          </a:p>
        </p:txBody>
      </p:sp>
      <p:sp>
        <p:nvSpPr>
          <p:cNvPr id="12" name="ZoneTexte 11">
            <a:extLst>
              <a:ext uri="{FF2B5EF4-FFF2-40B4-BE49-F238E27FC236}">
                <a16:creationId xmlns:a16="http://schemas.microsoft.com/office/drawing/2014/main" id="{137BEDD4-988A-8435-A2DB-D7F694D9F617}"/>
              </a:ext>
            </a:extLst>
          </p:cNvPr>
          <p:cNvSpPr txBox="1"/>
          <p:nvPr/>
        </p:nvSpPr>
        <p:spPr>
          <a:xfrm>
            <a:off x="4386879" y="5441706"/>
            <a:ext cx="7469841" cy="830997"/>
          </a:xfrm>
          <a:prstGeom prst="rect">
            <a:avLst/>
          </a:prstGeom>
          <a:noFill/>
        </p:spPr>
        <p:txBody>
          <a:bodyPr wrap="square">
            <a:spAutoFit/>
          </a:bodyPr>
          <a:lstStyle/>
          <a:p>
            <a:r>
              <a:rPr lang="fr-FR" sz="4800" b="1" cap="all" dirty="0">
                <a:ln w="3175" cmpd="sng">
                  <a:noFill/>
                </a:ln>
                <a:latin typeface="+mj-lt"/>
                <a:ea typeface="+mj-ea"/>
                <a:cs typeface="+mj-cs"/>
              </a:rPr>
              <a:t>Lune rousse, Lune bleue</a:t>
            </a:r>
          </a:p>
        </p:txBody>
      </p:sp>
      <p:sp>
        <p:nvSpPr>
          <p:cNvPr id="13" name="Lune 12">
            <a:hlinkClick r:id="rId7" action="ppaction://hlinksldjump"/>
            <a:extLst>
              <a:ext uri="{FF2B5EF4-FFF2-40B4-BE49-F238E27FC236}">
                <a16:creationId xmlns:a16="http://schemas.microsoft.com/office/drawing/2014/main" id="{C13C3C0D-6CF3-AD2E-2911-48492A6B0325}"/>
              </a:ext>
            </a:extLst>
          </p:cNvPr>
          <p:cNvSpPr/>
          <p:nvPr/>
        </p:nvSpPr>
        <p:spPr>
          <a:xfrm>
            <a:off x="6096000" y="1669312"/>
            <a:ext cx="421758" cy="550780"/>
          </a:xfrm>
          <a:prstGeom prst="mo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Lune 13">
            <a:hlinkClick r:id="rId8" action="ppaction://hlinksldjump"/>
            <a:extLst>
              <a:ext uri="{FF2B5EF4-FFF2-40B4-BE49-F238E27FC236}">
                <a16:creationId xmlns:a16="http://schemas.microsoft.com/office/drawing/2014/main" id="{1A8C79CF-A803-8624-7A82-62C9C968B1A3}"/>
              </a:ext>
            </a:extLst>
          </p:cNvPr>
          <p:cNvSpPr/>
          <p:nvPr/>
        </p:nvSpPr>
        <p:spPr>
          <a:xfrm>
            <a:off x="7700502" y="2661446"/>
            <a:ext cx="421758" cy="550780"/>
          </a:xfrm>
          <a:prstGeom prst="mo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Lune 14">
            <a:hlinkClick r:id="rId9" action="ppaction://hlinksldjump"/>
            <a:extLst>
              <a:ext uri="{FF2B5EF4-FFF2-40B4-BE49-F238E27FC236}">
                <a16:creationId xmlns:a16="http://schemas.microsoft.com/office/drawing/2014/main" id="{929CDE3E-682A-21A3-F965-A8C683E47592}"/>
              </a:ext>
            </a:extLst>
          </p:cNvPr>
          <p:cNvSpPr/>
          <p:nvPr/>
        </p:nvSpPr>
        <p:spPr>
          <a:xfrm>
            <a:off x="10741750" y="3690766"/>
            <a:ext cx="421758" cy="550780"/>
          </a:xfrm>
          <a:prstGeom prst="mo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Lune 16">
            <a:hlinkClick r:id="rId10" action="ppaction://hlinksldjump"/>
            <a:extLst>
              <a:ext uri="{FF2B5EF4-FFF2-40B4-BE49-F238E27FC236}">
                <a16:creationId xmlns:a16="http://schemas.microsoft.com/office/drawing/2014/main" id="{24AE0E63-7585-EF6A-47C5-4A496E4C4CF5}"/>
              </a:ext>
            </a:extLst>
          </p:cNvPr>
          <p:cNvSpPr/>
          <p:nvPr/>
        </p:nvSpPr>
        <p:spPr>
          <a:xfrm>
            <a:off x="9195578" y="4627403"/>
            <a:ext cx="421758" cy="550780"/>
          </a:xfrm>
          <a:prstGeom prst="mo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Lune 17">
            <a:hlinkClick r:id="rId11" action="ppaction://hlinksldjump"/>
            <a:extLst>
              <a:ext uri="{FF2B5EF4-FFF2-40B4-BE49-F238E27FC236}">
                <a16:creationId xmlns:a16="http://schemas.microsoft.com/office/drawing/2014/main" id="{CE893615-EFD6-DE7E-29FA-E101C227B9A3}"/>
              </a:ext>
            </a:extLst>
          </p:cNvPr>
          <p:cNvSpPr/>
          <p:nvPr/>
        </p:nvSpPr>
        <p:spPr>
          <a:xfrm>
            <a:off x="11310561" y="5569216"/>
            <a:ext cx="421758" cy="550780"/>
          </a:xfrm>
          <a:prstGeom prst="mo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88816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
            <a:extLst>
              <a:ext uri="{FF2B5EF4-FFF2-40B4-BE49-F238E27FC236}">
                <a16:creationId xmlns:a16="http://schemas.microsoft.com/office/drawing/2014/main" id="{212EE103-53D6-33B0-7525-391B6A439810}"/>
              </a:ext>
            </a:extLst>
          </p:cNvPr>
          <p:cNvSpPr>
            <a:spLocks noGrp="1"/>
          </p:cNvSpPr>
          <p:nvPr>
            <p:ph type="title"/>
          </p:nvPr>
        </p:nvSpPr>
        <p:spPr>
          <a:xfrm>
            <a:off x="8803548" y="1427052"/>
            <a:ext cx="4876800" cy="1641987"/>
          </a:xfrm>
        </p:spPr>
        <p:txBody>
          <a:bodyPr>
            <a:normAutofit fontScale="90000"/>
          </a:bodyPr>
          <a:lstStyle/>
          <a:p>
            <a:r>
              <a:rPr lang="fr-FR" sz="4800" b="1" dirty="0"/>
              <a:t>Lexique</a:t>
            </a:r>
            <a:br>
              <a:rPr lang="fr-FR" sz="4800" b="1" dirty="0"/>
            </a:br>
            <a:r>
              <a:rPr lang="fr-FR" sz="4800" b="1" dirty="0"/>
              <a:t>sidérale ou synodique ?</a:t>
            </a:r>
          </a:p>
        </p:txBody>
      </p:sp>
      <p:pic>
        <p:nvPicPr>
          <p:cNvPr id="5122" name="Picture 2" descr="Lune">
            <a:extLst>
              <a:ext uri="{FF2B5EF4-FFF2-40B4-BE49-F238E27FC236}">
                <a16:creationId xmlns:a16="http://schemas.microsoft.com/office/drawing/2014/main" id="{34352210-0B90-827C-EF89-31330D6B3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71" y="182367"/>
            <a:ext cx="6807542" cy="651503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7FBA836A-D704-31D1-60D6-7A3C450D54FB}"/>
              </a:ext>
            </a:extLst>
          </p:cNvPr>
          <p:cNvPicPr>
            <a:picLocks noChangeAspect="1"/>
          </p:cNvPicPr>
          <p:nvPr/>
        </p:nvPicPr>
        <p:blipFill>
          <a:blip r:embed="rId4"/>
          <a:stretch>
            <a:fillRect/>
          </a:stretch>
        </p:blipFill>
        <p:spPr>
          <a:xfrm>
            <a:off x="8842625" y="3945367"/>
            <a:ext cx="2399323" cy="2386353"/>
          </a:xfrm>
          <a:prstGeom prst="rect">
            <a:avLst/>
          </a:prstGeom>
        </p:spPr>
      </p:pic>
      <p:pic>
        <p:nvPicPr>
          <p:cNvPr id="16" name="Graphique 15" descr="Retour avec un remplissage uni">
            <a:hlinkClick r:id="rId5" action="ppaction://hlinksldjump"/>
            <a:extLst>
              <a:ext uri="{FF2B5EF4-FFF2-40B4-BE49-F238E27FC236}">
                <a16:creationId xmlns:a16="http://schemas.microsoft.com/office/drawing/2014/main" id="{1C3A7F74-033A-4C3C-9500-FDA03291BB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21440" y="0"/>
            <a:ext cx="670560" cy="670560"/>
          </a:xfrm>
          <a:prstGeom prst="rect">
            <a:avLst/>
          </a:prstGeom>
        </p:spPr>
      </p:pic>
      <p:pic>
        <p:nvPicPr>
          <p:cNvPr id="2" name="Graphique 1" descr="Étoiles avec un remplissage uni">
            <a:extLst>
              <a:ext uri="{FF2B5EF4-FFF2-40B4-BE49-F238E27FC236}">
                <a16:creationId xmlns:a16="http://schemas.microsoft.com/office/drawing/2014/main" id="{D8FB226C-7B07-E984-A5F0-7F3BC70179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48395" y="213360"/>
            <a:ext cx="914400" cy="914400"/>
          </a:xfrm>
          <a:prstGeom prst="rect">
            <a:avLst/>
          </a:prstGeom>
        </p:spPr>
      </p:pic>
    </p:spTree>
    <p:extLst>
      <p:ext uri="{BB962C8B-B14F-4D97-AF65-F5344CB8AC3E}">
        <p14:creationId xmlns:p14="http://schemas.microsoft.com/office/powerpoint/2010/main" val="3682268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
            <a:extLst>
              <a:ext uri="{FF2B5EF4-FFF2-40B4-BE49-F238E27FC236}">
                <a16:creationId xmlns:a16="http://schemas.microsoft.com/office/drawing/2014/main" id="{212EE103-53D6-33B0-7525-391B6A439810}"/>
              </a:ext>
            </a:extLst>
          </p:cNvPr>
          <p:cNvSpPr>
            <a:spLocks noGrp="1"/>
          </p:cNvSpPr>
          <p:nvPr>
            <p:ph type="title"/>
          </p:nvPr>
        </p:nvSpPr>
        <p:spPr>
          <a:xfrm>
            <a:off x="0" y="-7258"/>
            <a:ext cx="11075203" cy="1641987"/>
          </a:xfrm>
        </p:spPr>
        <p:txBody>
          <a:bodyPr>
            <a:normAutofit/>
          </a:bodyPr>
          <a:lstStyle/>
          <a:p>
            <a:r>
              <a:rPr lang="fr-FR" sz="4800" b="1" dirty="0"/>
              <a:t>Lexique</a:t>
            </a:r>
            <a:br>
              <a:rPr lang="fr-FR" sz="4800" b="1" dirty="0"/>
            </a:br>
            <a:r>
              <a:rPr lang="fr-FR" sz="4800" b="1" dirty="0"/>
              <a:t>Croissante, montante ?</a:t>
            </a:r>
          </a:p>
        </p:txBody>
      </p:sp>
      <p:sp>
        <p:nvSpPr>
          <p:cNvPr id="2" name="Espace réservé du contenu 2">
            <a:extLst>
              <a:ext uri="{FF2B5EF4-FFF2-40B4-BE49-F238E27FC236}">
                <a16:creationId xmlns:a16="http://schemas.microsoft.com/office/drawing/2014/main" id="{48C217F6-BC7A-B3F3-B861-5A04D72E2D35}"/>
              </a:ext>
            </a:extLst>
          </p:cNvPr>
          <p:cNvSpPr>
            <a:spLocks noGrp="1"/>
          </p:cNvSpPr>
          <p:nvPr>
            <p:ph idx="1"/>
          </p:nvPr>
        </p:nvSpPr>
        <p:spPr>
          <a:xfrm>
            <a:off x="7364853" y="1222421"/>
            <a:ext cx="4657395" cy="3984061"/>
          </a:xfrm>
        </p:spPr>
        <p:txBody>
          <a:bodyPr>
            <a:normAutofit/>
          </a:bodyPr>
          <a:lstStyle/>
          <a:p>
            <a:pPr algn="just"/>
            <a:r>
              <a:rPr lang="fr-FR" dirty="0"/>
              <a:t>Chaque jour la Lune se lève plus tard. Elle se décale vers l’Est de 15° environ.</a:t>
            </a:r>
          </a:p>
          <a:p>
            <a:pPr algn="just"/>
            <a:r>
              <a:rPr lang="fr-FR" dirty="0"/>
              <a:t>Lorsqu’elle change de phase elle peut croitre ou décroitre.</a:t>
            </a:r>
          </a:p>
          <a:p>
            <a:pPr algn="just"/>
            <a:r>
              <a:rPr lang="fr-FR" dirty="0"/>
              <a:t>Lorsqu’elle prend de la hauteur dans le ciel d’un jour à l’autre elle est montante.</a:t>
            </a:r>
          </a:p>
          <a:p>
            <a:endParaRPr lang="fr-FR" dirty="0"/>
          </a:p>
        </p:txBody>
      </p:sp>
      <p:pic>
        <p:nvPicPr>
          <p:cNvPr id="1026" name="Picture 2" descr="Calendrier lunaire -Lune montante et descendante">
            <a:extLst>
              <a:ext uri="{FF2B5EF4-FFF2-40B4-BE49-F238E27FC236}">
                <a16:creationId xmlns:a16="http://schemas.microsoft.com/office/drawing/2014/main" id="{5FA0AECF-40DD-908A-5F4D-C37A4E8D06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577" b="19734"/>
          <a:stretch/>
        </p:blipFill>
        <p:spPr bwMode="auto">
          <a:xfrm>
            <a:off x="7422745" y="4812321"/>
            <a:ext cx="4572000" cy="1909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roissants de lune: lorsqu'elle croît, lorsqu'elle décroît - Les phases  lunaires">
            <a:extLst>
              <a:ext uri="{FF2B5EF4-FFF2-40B4-BE49-F238E27FC236}">
                <a16:creationId xmlns:a16="http://schemas.microsoft.com/office/drawing/2014/main" id="{7DAA9074-CB3E-739A-6912-219EEBBCD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9531" y="1925601"/>
            <a:ext cx="3085322" cy="460874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F654641B-2F2D-7365-9872-768EADC99129}"/>
              </a:ext>
            </a:extLst>
          </p:cNvPr>
          <p:cNvPicPr>
            <a:picLocks noChangeAspect="1"/>
          </p:cNvPicPr>
          <p:nvPr/>
        </p:nvPicPr>
        <p:blipFill rotWithShape="1">
          <a:blip r:embed="rId4"/>
          <a:srcRect l="16340" b="26761"/>
          <a:stretch/>
        </p:blipFill>
        <p:spPr>
          <a:xfrm>
            <a:off x="2202438" y="2797428"/>
            <a:ext cx="2019202" cy="2409054"/>
          </a:xfrm>
          <a:prstGeom prst="rect">
            <a:avLst/>
          </a:prstGeom>
        </p:spPr>
      </p:pic>
      <p:pic>
        <p:nvPicPr>
          <p:cNvPr id="8" name="Image 7">
            <a:extLst>
              <a:ext uri="{FF2B5EF4-FFF2-40B4-BE49-F238E27FC236}">
                <a16:creationId xmlns:a16="http://schemas.microsoft.com/office/drawing/2014/main" id="{8D3953D5-F978-5984-83A3-1A2880806F04}"/>
              </a:ext>
            </a:extLst>
          </p:cNvPr>
          <p:cNvPicPr>
            <a:picLocks noChangeAspect="1"/>
          </p:cNvPicPr>
          <p:nvPr/>
        </p:nvPicPr>
        <p:blipFill rotWithShape="1">
          <a:blip r:embed="rId5"/>
          <a:srcRect t="8028" r="18238" b="33332"/>
          <a:stretch/>
        </p:blipFill>
        <p:spPr>
          <a:xfrm>
            <a:off x="197255" y="2797428"/>
            <a:ext cx="2014513" cy="2409054"/>
          </a:xfrm>
          <a:prstGeom prst="rect">
            <a:avLst/>
          </a:prstGeom>
        </p:spPr>
      </p:pic>
      <p:pic>
        <p:nvPicPr>
          <p:cNvPr id="3" name="Graphique 2" descr="Retour avec un remplissage uni">
            <a:hlinkClick r:id="rId6" action="ppaction://hlinksldjump"/>
            <a:extLst>
              <a:ext uri="{FF2B5EF4-FFF2-40B4-BE49-F238E27FC236}">
                <a16:creationId xmlns:a16="http://schemas.microsoft.com/office/drawing/2014/main" id="{60B3194C-7CC4-3450-8302-5C93B95292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21440" y="0"/>
            <a:ext cx="670560" cy="670560"/>
          </a:xfrm>
          <a:prstGeom prst="rect">
            <a:avLst/>
          </a:prstGeom>
        </p:spPr>
      </p:pic>
    </p:spTree>
    <p:extLst>
      <p:ext uri="{BB962C8B-B14F-4D97-AF65-F5344CB8AC3E}">
        <p14:creationId xmlns:p14="http://schemas.microsoft.com/office/powerpoint/2010/main" val="1491631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
            <a:extLst>
              <a:ext uri="{FF2B5EF4-FFF2-40B4-BE49-F238E27FC236}">
                <a16:creationId xmlns:a16="http://schemas.microsoft.com/office/drawing/2014/main" id="{212EE103-53D6-33B0-7525-391B6A439810}"/>
              </a:ext>
            </a:extLst>
          </p:cNvPr>
          <p:cNvSpPr>
            <a:spLocks noGrp="1"/>
          </p:cNvSpPr>
          <p:nvPr>
            <p:ph type="title"/>
          </p:nvPr>
        </p:nvSpPr>
        <p:spPr>
          <a:xfrm>
            <a:off x="0" y="-7258"/>
            <a:ext cx="11075203" cy="1641987"/>
          </a:xfrm>
        </p:spPr>
        <p:txBody>
          <a:bodyPr>
            <a:normAutofit/>
          </a:bodyPr>
          <a:lstStyle/>
          <a:p>
            <a:r>
              <a:rPr lang="fr-FR" sz="4800" b="1" dirty="0"/>
              <a:t>Lexique</a:t>
            </a:r>
            <a:br>
              <a:rPr lang="fr-FR" sz="4800" b="1" dirty="0"/>
            </a:br>
            <a:r>
              <a:rPr lang="fr-FR" sz="4800" b="1" dirty="0"/>
              <a:t>Nœud lunaire, périgée, apogée ?</a:t>
            </a:r>
          </a:p>
        </p:txBody>
      </p:sp>
      <p:pic>
        <p:nvPicPr>
          <p:cNvPr id="2050" name="Picture 2" descr="Définition | Périgée - Périastre">
            <a:extLst>
              <a:ext uri="{FF2B5EF4-FFF2-40B4-BE49-F238E27FC236}">
                <a16:creationId xmlns:a16="http://schemas.microsoft.com/office/drawing/2014/main" id="{605843FB-4481-0823-623B-EAE94E099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8322" y="4574194"/>
            <a:ext cx="3597632" cy="20412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ontez et descendez Sil vous plaît rythme calcul noeud lunaire Chèvre Aube  De côté">
            <a:extLst>
              <a:ext uri="{FF2B5EF4-FFF2-40B4-BE49-F238E27FC236}">
                <a16:creationId xmlns:a16="http://schemas.microsoft.com/office/drawing/2014/main" id="{8F80B870-9CC3-5D1E-1598-517FE97A98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613" y="1588076"/>
            <a:ext cx="8443709" cy="4411508"/>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que 1" descr="Retour avec un remplissage uni">
            <a:hlinkClick r:id="rId5" action="ppaction://hlinksldjump"/>
            <a:extLst>
              <a:ext uri="{FF2B5EF4-FFF2-40B4-BE49-F238E27FC236}">
                <a16:creationId xmlns:a16="http://schemas.microsoft.com/office/drawing/2014/main" id="{3ED8BEC6-1DFF-85F1-3125-718A69DB4F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21440" y="0"/>
            <a:ext cx="670560" cy="670560"/>
          </a:xfrm>
          <a:prstGeom prst="rect">
            <a:avLst/>
          </a:prstGeom>
        </p:spPr>
      </p:pic>
    </p:spTree>
    <p:extLst>
      <p:ext uri="{BB962C8B-B14F-4D97-AF65-F5344CB8AC3E}">
        <p14:creationId xmlns:p14="http://schemas.microsoft.com/office/powerpoint/2010/main" val="22013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a:extLst>
              <a:ext uri="{FF2B5EF4-FFF2-40B4-BE49-F238E27FC236}">
                <a16:creationId xmlns:a16="http://schemas.microsoft.com/office/drawing/2014/main" id="{0B32AB75-D8D3-3A29-4994-D11B02F5004F}"/>
              </a:ext>
            </a:extLst>
          </p:cNvPr>
          <p:cNvGrpSpPr/>
          <p:nvPr/>
        </p:nvGrpSpPr>
        <p:grpSpPr>
          <a:xfrm rot="5400000">
            <a:off x="6790133" y="-1557503"/>
            <a:ext cx="1517167" cy="5009514"/>
            <a:chOff x="10541588" y="1355201"/>
            <a:chExt cx="1517167" cy="5009514"/>
          </a:xfrm>
        </p:grpSpPr>
        <p:pic>
          <p:nvPicPr>
            <p:cNvPr id="21" name="Image 20">
              <a:extLst>
                <a:ext uri="{FF2B5EF4-FFF2-40B4-BE49-F238E27FC236}">
                  <a16:creationId xmlns:a16="http://schemas.microsoft.com/office/drawing/2014/main" id="{822A8AB9-8299-801C-2B54-362A1F32283F}"/>
                </a:ext>
              </a:extLst>
            </p:cNvPr>
            <p:cNvPicPr>
              <a:picLocks noChangeAspect="1"/>
            </p:cNvPicPr>
            <p:nvPr/>
          </p:nvPicPr>
          <p:blipFill>
            <a:blip r:embed="rId2"/>
            <a:stretch>
              <a:fillRect/>
            </a:stretch>
          </p:blipFill>
          <p:spPr>
            <a:xfrm>
              <a:off x="10541588" y="1355201"/>
              <a:ext cx="1517167" cy="5009514"/>
            </a:xfrm>
            <a:prstGeom prst="rect">
              <a:avLst/>
            </a:prstGeom>
          </p:spPr>
        </p:pic>
        <p:cxnSp>
          <p:nvCxnSpPr>
            <p:cNvPr id="11" name="Connecteur droit avec flèche 10">
              <a:extLst>
                <a:ext uri="{FF2B5EF4-FFF2-40B4-BE49-F238E27FC236}">
                  <a16:creationId xmlns:a16="http://schemas.microsoft.com/office/drawing/2014/main" id="{B4B31395-F76A-2B56-5B31-F458E2A84D6F}"/>
                </a:ext>
              </a:extLst>
            </p:cNvPr>
            <p:cNvCxnSpPr>
              <a:cxnSpLocks/>
            </p:cNvCxnSpPr>
            <p:nvPr/>
          </p:nvCxnSpPr>
          <p:spPr>
            <a:xfrm flipV="1">
              <a:off x="11319837" y="2455723"/>
              <a:ext cx="0" cy="192288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CDE6D58C-1E06-ED2C-AACF-322BE4B11D20}"/>
                </a:ext>
              </a:extLst>
            </p:cNvPr>
            <p:cNvCxnSpPr>
              <a:cxnSpLocks/>
            </p:cNvCxnSpPr>
            <p:nvPr/>
          </p:nvCxnSpPr>
          <p:spPr>
            <a:xfrm>
              <a:off x="11319837" y="5198230"/>
              <a:ext cx="0" cy="55300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26" name="Titre 1">
            <a:extLst>
              <a:ext uri="{FF2B5EF4-FFF2-40B4-BE49-F238E27FC236}">
                <a16:creationId xmlns:a16="http://schemas.microsoft.com/office/drawing/2014/main" id="{212EE103-53D6-33B0-7525-391B6A439810}"/>
              </a:ext>
            </a:extLst>
          </p:cNvPr>
          <p:cNvSpPr>
            <a:spLocks noGrp="1"/>
          </p:cNvSpPr>
          <p:nvPr>
            <p:ph type="title"/>
          </p:nvPr>
        </p:nvSpPr>
        <p:spPr>
          <a:xfrm>
            <a:off x="0" y="-8578"/>
            <a:ext cx="11075203" cy="822069"/>
          </a:xfrm>
        </p:spPr>
        <p:txBody>
          <a:bodyPr>
            <a:normAutofit fontScale="90000"/>
          </a:bodyPr>
          <a:lstStyle/>
          <a:p>
            <a:r>
              <a:rPr lang="fr-FR" sz="4800" b="1" dirty="0"/>
              <a:t>Lexique</a:t>
            </a:r>
          </a:p>
        </p:txBody>
      </p:sp>
      <p:sp>
        <p:nvSpPr>
          <p:cNvPr id="2" name="Espace réservé du contenu 2">
            <a:extLst>
              <a:ext uri="{FF2B5EF4-FFF2-40B4-BE49-F238E27FC236}">
                <a16:creationId xmlns:a16="http://schemas.microsoft.com/office/drawing/2014/main" id="{48C217F6-BC7A-B3F3-B861-5A04D72E2D35}"/>
              </a:ext>
            </a:extLst>
          </p:cNvPr>
          <p:cNvSpPr>
            <a:spLocks noGrp="1"/>
          </p:cNvSpPr>
          <p:nvPr>
            <p:ph idx="1"/>
          </p:nvPr>
        </p:nvSpPr>
        <p:spPr>
          <a:xfrm>
            <a:off x="5194647" y="1214102"/>
            <a:ext cx="4708137" cy="470956"/>
          </a:xfrm>
        </p:spPr>
        <p:txBody>
          <a:bodyPr>
            <a:normAutofit/>
          </a:bodyPr>
          <a:lstStyle/>
          <a:p>
            <a:pPr marL="0" indent="0">
              <a:buNone/>
            </a:pPr>
            <a:r>
              <a:rPr lang="fr-FR" dirty="0"/>
              <a:t>La syzygie est l’alignement d’au moins 3 objets.</a:t>
            </a:r>
          </a:p>
        </p:txBody>
      </p:sp>
      <p:pic>
        <p:nvPicPr>
          <p:cNvPr id="3" name="Graphique 2" descr="Retour avec un remplissage uni">
            <a:hlinkClick r:id="rId3" action="ppaction://hlinksldjump"/>
            <a:extLst>
              <a:ext uri="{FF2B5EF4-FFF2-40B4-BE49-F238E27FC236}">
                <a16:creationId xmlns:a16="http://schemas.microsoft.com/office/drawing/2014/main" id="{60B3194C-7CC4-3450-8302-5C93B95292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1440" y="0"/>
            <a:ext cx="670560" cy="670560"/>
          </a:xfrm>
          <a:prstGeom prst="rect">
            <a:avLst/>
          </a:prstGeom>
        </p:spPr>
      </p:pic>
      <p:grpSp>
        <p:nvGrpSpPr>
          <p:cNvPr id="19" name="Groupe 18">
            <a:extLst>
              <a:ext uri="{FF2B5EF4-FFF2-40B4-BE49-F238E27FC236}">
                <a16:creationId xmlns:a16="http://schemas.microsoft.com/office/drawing/2014/main" id="{E31629EC-B761-0F44-48B6-E6C3922236EA}"/>
              </a:ext>
            </a:extLst>
          </p:cNvPr>
          <p:cNvGrpSpPr/>
          <p:nvPr/>
        </p:nvGrpSpPr>
        <p:grpSpPr>
          <a:xfrm rot="5400000">
            <a:off x="7373373" y="534572"/>
            <a:ext cx="1517173" cy="3843029"/>
            <a:chOff x="8773682" y="2655339"/>
            <a:chExt cx="1517173" cy="3843029"/>
          </a:xfrm>
        </p:grpSpPr>
        <p:pic>
          <p:nvPicPr>
            <p:cNvPr id="9" name="Image 8">
              <a:extLst>
                <a:ext uri="{FF2B5EF4-FFF2-40B4-BE49-F238E27FC236}">
                  <a16:creationId xmlns:a16="http://schemas.microsoft.com/office/drawing/2014/main" id="{79EE8010-D828-0DFC-160A-85E8309478BE}"/>
                </a:ext>
              </a:extLst>
            </p:cNvPr>
            <p:cNvPicPr>
              <a:picLocks noChangeAspect="1"/>
            </p:cNvPicPr>
            <p:nvPr/>
          </p:nvPicPr>
          <p:blipFill>
            <a:blip r:embed="rId6"/>
            <a:stretch>
              <a:fillRect/>
            </a:stretch>
          </p:blipFill>
          <p:spPr>
            <a:xfrm>
              <a:off x="8773682" y="2655339"/>
              <a:ext cx="1517173" cy="3843029"/>
            </a:xfrm>
            <a:prstGeom prst="rect">
              <a:avLst/>
            </a:prstGeom>
          </p:spPr>
        </p:pic>
        <p:cxnSp>
          <p:nvCxnSpPr>
            <p:cNvPr id="15" name="Connecteur droit avec flèche 14">
              <a:extLst>
                <a:ext uri="{FF2B5EF4-FFF2-40B4-BE49-F238E27FC236}">
                  <a16:creationId xmlns:a16="http://schemas.microsoft.com/office/drawing/2014/main" id="{9B35DEE5-5AC6-5802-DD18-65BA87ADD36F}"/>
                </a:ext>
              </a:extLst>
            </p:cNvPr>
            <p:cNvCxnSpPr/>
            <p:nvPr/>
          </p:nvCxnSpPr>
          <p:spPr>
            <a:xfrm flipV="1">
              <a:off x="9532268" y="3711677"/>
              <a:ext cx="0" cy="102009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C9CBFDE0-BA12-751B-EF52-037EE35C758A}"/>
                </a:ext>
              </a:extLst>
            </p:cNvPr>
            <p:cNvCxnSpPr>
              <a:cxnSpLocks/>
            </p:cNvCxnSpPr>
            <p:nvPr/>
          </p:nvCxnSpPr>
          <p:spPr>
            <a:xfrm flipV="1">
              <a:off x="9546910" y="5378181"/>
              <a:ext cx="0" cy="45234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pic>
        <p:nvPicPr>
          <p:cNvPr id="18" name="Picture 2" descr="undefined">
            <a:extLst>
              <a:ext uri="{FF2B5EF4-FFF2-40B4-BE49-F238E27FC236}">
                <a16:creationId xmlns:a16="http://schemas.microsoft.com/office/drawing/2014/main" id="{C73AB313-DBBE-F236-EA24-415D98A58E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720" y="3022900"/>
            <a:ext cx="6789740" cy="3610585"/>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e 35">
            <a:extLst>
              <a:ext uri="{FF2B5EF4-FFF2-40B4-BE49-F238E27FC236}">
                <a16:creationId xmlns:a16="http://schemas.microsoft.com/office/drawing/2014/main" id="{B475F115-84A2-A90F-C83B-50919185A473}"/>
              </a:ext>
            </a:extLst>
          </p:cNvPr>
          <p:cNvGrpSpPr/>
          <p:nvPr/>
        </p:nvGrpSpPr>
        <p:grpSpPr>
          <a:xfrm>
            <a:off x="7448122" y="4251020"/>
            <a:ext cx="4272797" cy="2418310"/>
            <a:chOff x="6191461" y="4250864"/>
            <a:chExt cx="4272797" cy="2418310"/>
          </a:xfrm>
        </p:grpSpPr>
        <p:pic>
          <p:nvPicPr>
            <p:cNvPr id="24" name="Image 23">
              <a:extLst>
                <a:ext uri="{FF2B5EF4-FFF2-40B4-BE49-F238E27FC236}">
                  <a16:creationId xmlns:a16="http://schemas.microsoft.com/office/drawing/2014/main" id="{12488C7C-5BA8-0063-6288-99E9EB98343C}"/>
                </a:ext>
              </a:extLst>
            </p:cNvPr>
            <p:cNvPicPr>
              <a:picLocks noChangeAspect="1"/>
            </p:cNvPicPr>
            <p:nvPr/>
          </p:nvPicPr>
          <p:blipFill>
            <a:blip r:embed="rId8"/>
            <a:stretch>
              <a:fillRect/>
            </a:stretch>
          </p:blipFill>
          <p:spPr>
            <a:xfrm rot="5400000">
              <a:off x="7166679" y="3415572"/>
              <a:ext cx="2278384" cy="4228819"/>
            </a:xfrm>
            <a:prstGeom prst="rect">
              <a:avLst/>
            </a:prstGeom>
          </p:spPr>
        </p:pic>
        <p:cxnSp>
          <p:nvCxnSpPr>
            <p:cNvPr id="28" name="Connecteur droit 27">
              <a:extLst>
                <a:ext uri="{FF2B5EF4-FFF2-40B4-BE49-F238E27FC236}">
                  <a16:creationId xmlns:a16="http://schemas.microsoft.com/office/drawing/2014/main" id="{EEDAEDE1-A3F2-2BEF-87D3-20A194278932}"/>
                </a:ext>
              </a:extLst>
            </p:cNvPr>
            <p:cNvCxnSpPr/>
            <p:nvPr/>
          </p:nvCxnSpPr>
          <p:spPr>
            <a:xfrm>
              <a:off x="7194255" y="6253316"/>
              <a:ext cx="1964629"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B8248B3A-07D3-79FD-F381-61087320FFEC}"/>
                </a:ext>
              </a:extLst>
            </p:cNvPr>
            <p:cNvCxnSpPr>
              <a:cxnSpLocks/>
            </p:cNvCxnSpPr>
            <p:nvPr/>
          </p:nvCxnSpPr>
          <p:spPr>
            <a:xfrm flipV="1">
              <a:off x="6628900" y="5371985"/>
              <a:ext cx="0" cy="54971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32" name="Espace réservé du contenu 2">
              <a:extLst>
                <a:ext uri="{FF2B5EF4-FFF2-40B4-BE49-F238E27FC236}">
                  <a16:creationId xmlns:a16="http://schemas.microsoft.com/office/drawing/2014/main" id="{F27965CC-EF54-DDF2-10A0-8A1F742AE7EB}"/>
                </a:ext>
              </a:extLst>
            </p:cNvPr>
            <p:cNvSpPr txBox="1">
              <a:spLocks/>
            </p:cNvSpPr>
            <p:nvPr/>
          </p:nvSpPr>
          <p:spPr>
            <a:xfrm>
              <a:off x="6852417" y="4250864"/>
              <a:ext cx="3611841" cy="177525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just">
                <a:buNone/>
              </a:pPr>
              <a:r>
                <a:rPr lang="fr-FR" dirty="0"/>
                <a:t>La quadrature est la configuration d'un objet céleste dans laquelle son élongation est perpendiculaire à la direction du Soleil.</a:t>
              </a:r>
            </a:p>
          </p:txBody>
        </p:sp>
      </p:grpSp>
      <p:sp>
        <p:nvSpPr>
          <p:cNvPr id="33" name="Espace réservé du contenu 2">
            <a:extLst>
              <a:ext uri="{FF2B5EF4-FFF2-40B4-BE49-F238E27FC236}">
                <a16:creationId xmlns:a16="http://schemas.microsoft.com/office/drawing/2014/main" id="{42764561-B8EB-402F-872C-F87503AD65D2}"/>
              </a:ext>
            </a:extLst>
          </p:cNvPr>
          <p:cNvSpPr txBox="1">
            <a:spLocks/>
          </p:cNvSpPr>
          <p:nvPr/>
        </p:nvSpPr>
        <p:spPr>
          <a:xfrm>
            <a:off x="6191462" y="1483285"/>
            <a:ext cx="3393059" cy="85794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Une situation où ils sont en opposition ou conjonction.</a:t>
            </a:r>
          </a:p>
        </p:txBody>
      </p:sp>
      <p:sp>
        <p:nvSpPr>
          <p:cNvPr id="34" name="Titre 1">
            <a:extLst>
              <a:ext uri="{FF2B5EF4-FFF2-40B4-BE49-F238E27FC236}">
                <a16:creationId xmlns:a16="http://schemas.microsoft.com/office/drawing/2014/main" id="{1F0EEE1E-697E-9AB9-34E7-1E810F17D1DD}"/>
              </a:ext>
            </a:extLst>
          </p:cNvPr>
          <p:cNvSpPr txBox="1">
            <a:spLocks/>
          </p:cNvSpPr>
          <p:nvPr/>
        </p:nvSpPr>
        <p:spPr>
          <a:xfrm>
            <a:off x="2454146" y="618685"/>
            <a:ext cx="2445092" cy="1380266"/>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4800" b="1" dirty="0"/>
              <a:t>Syzygie</a:t>
            </a:r>
          </a:p>
        </p:txBody>
      </p:sp>
      <p:sp>
        <p:nvSpPr>
          <p:cNvPr id="35" name="Titre 1">
            <a:extLst>
              <a:ext uri="{FF2B5EF4-FFF2-40B4-BE49-F238E27FC236}">
                <a16:creationId xmlns:a16="http://schemas.microsoft.com/office/drawing/2014/main" id="{78E7EF89-7A55-E3A3-8612-FF3B7682E12E}"/>
              </a:ext>
            </a:extLst>
          </p:cNvPr>
          <p:cNvSpPr txBox="1">
            <a:spLocks/>
          </p:cNvSpPr>
          <p:nvPr/>
        </p:nvSpPr>
        <p:spPr>
          <a:xfrm>
            <a:off x="3945452" y="3912185"/>
            <a:ext cx="3716593" cy="164198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4800" b="1" dirty="0"/>
              <a:t>quadrature</a:t>
            </a:r>
          </a:p>
        </p:txBody>
      </p:sp>
    </p:spTree>
    <p:extLst>
      <p:ext uri="{BB962C8B-B14F-4D97-AF65-F5344CB8AC3E}">
        <p14:creationId xmlns:p14="http://schemas.microsoft.com/office/powerpoint/2010/main" val="4095730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75513476-DE44-3D0F-17D5-719F42931F53}"/>
              </a:ext>
            </a:extLst>
          </p:cNvPr>
          <p:cNvSpPr>
            <a:spLocks noGrp="1"/>
          </p:cNvSpPr>
          <p:nvPr>
            <p:ph type="title"/>
          </p:nvPr>
        </p:nvSpPr>
        <p:spPr>
          <a:xfrm>
            <a:off x="254299" y="233757"/>
            <a:ext cx="10109200" cy="635579"/>
          </a:xfrm>
        </p:spPr>
        <p:txBody>
          <a:bodyPr>
            <a:noAutofit/>
          </a:bodyPr>
          <a:lstStyle/>
          <a:p>
            <a:r>
              <a:rPr lang="fr-FR" sz="4800" b="1" dirty="0"/>
              <a:t>Lune rousse, Lune bleue</a:t>
            </a:r>
          </a:p>
        </p:txBody>
      </p:sp>
      <p:pic>
        <p:nvPicPr>
          <p:cNvPr id="2" name="Graphique 1" descr="Retour avec un remplissage uni">
            <a:hlinkClick r:id="rId3" action="ppaction://hlinksldjump"/>
            <a:extLst>
              <a:ext uri="{FF2B5EF4-FFF2-40B4-BE49-F238E27FC236}">
                <a16:creationId xmlns:a16="http://schemas.microsoft.com/office/drawing/2014/main" id="{7D547971-DD99-2719-7E3D-FECBB18784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1440" y="0"/>
            <a:ext cx="670560" cy="670560"/>
          </a:xfrm>
          <a:prstGeom prst="rect">
            <a:avLst/>
          </a:prstGeom>
        </p:spPr>
      </p:pic>
      <p:sp>
        <p:nvSpPr>
          <p:cNvPr id="3" name="Lune 2">
            <a:hlinkClick r:id="rId6" action="ppaction://hlinksldjump"/>
            <a:extLst>
              <a:ext uri="{FF2B5EF4-FFF2-40B4-BE49-F238E27FC236}">
                <a16:creationId xmlns:a16="http://schemas.microsoft.com/office/drawing/2014/main" id="{00595858-5032-A8B1-32F4-0FDB452517C0}"/>
              </a:ext>
            </a:extLst>
          </p:cNvPr>
          <p:cNvSpPr/>
          <p:nvPr/>
        </p:nvSpPr>
        <p:spPr>
          <a:xfrm>
            <a:off x="9062675" y="178379"/>
            <a:ext cx="505777" cy="914400"/>
          </a:xfrm>
          <a:prstGeom prst="moon">
            <a:avLst>
              <a:gd name="adj" fmla="val 4327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2">
            <a:extLst>
              <a:ext uri="{FF2B5EF4-FFF2-40B4-BE49-F238E27FC236}">
                <a16:creationId xmlns:a16="http://schemas.microsoft.com/office/drawing/2014/main" id="{E20DA293-D658-8043-8BAB-8190000F1C0C}"/>
              </a:ext>
            </a:extLst>
          </p:cNvPr>
          <p:cNvSpPr>
            <a:spLocks noGrp="1"/>
          </p:cNvSpPr>
          <p:nvPr>
            <p:ph idx="1"/>
          </p:nvPr>
        </p:nvSpPr>
        <p:spPr>
          <a:xfrm>
            <a:off x="797198" y="1092779"/>
            <a:ext cx="7107282" cy="1641988"/>
          </a:xfrm>
        </p:spPr>
        <p:txBody>
          <a:bodyPr>
            <a:normAutofit/>
          </a:bodyPr>
          <a:lstStyle/>
          <a:p>
            <a:pPr marL="0" indent="0">
              <a:buNone/>
            </a:pPr>
            <a:r>
              <a:rPr lang="fr-FR" sz="2000" dirty="0"/>
              <a:t>La Lune rousse est la période synodique (entre deux nouvelles Lunes) de la Lune qui suit Pâques. Cette année du 8 avril au 8 mai.</a:t>
            </a:r>
          </a:p>
        </p:txBody>
      </p:sp>
      <p:sp>
        <p:nvSpPr>
          <p:cNvPr id="9" name="Espace réservé du contenu 2">
            <a:extLst>
              <a:ext uri="{FF2B5EF4-FFF2-40B4-BE49-F238E27FC236}">
                <a16:creationId xmlns:a16="http://schemas.microsoft.com/office/drawing/2014/main" id="{D7C035B8-F039-F812-8683-AA0B594FC161}"/>
              </a:ext>
            </a:extLst>
          </p:cNvPr>
          <p:cNvSpPr txBox="1">
            <a:spLocks/>
          </p:cNvSpPr>
          <p:nvPr/>
        </p:nvSpPr>
        <p:spPr>
          <a:xfrm>
            <a:off x="2351678" y="3429000"/>
            <a:ext cx="7107282" cy="1641988"/>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sz="2000" dirty="0"/>
              <a:t>Une lune bleue est une pleine lune « supplémentaire » qui se produit lorsqu'une année comporte 13 pleines lunes, au lieu de 12 lors d'une année habituelle.</a:t>
            </a:r>
          </a:p>
        </p:txBody>
      </p:sp>
      <p:sp>
        <p:nvSpPr>
          <p:cNvPr id="10" name="Lune 9">
            <a:hlinkClick r:id="rId6" action="ppaction://hlinksldjump"/>
            <a:extLst>
              <a:ext uri="{FF2B5EF4-FFF2-40B4-BE49-F238E27FC236}">
                <a16:creationId xmlns:a16="http://schemas.microsoft.com/office/drawing/2014/main" id="{10B7E9E6-8749-FA66-21FB-D9534C64D24E}"/>
              </a:ext>
            </a:extLst>
          </p:cNvPr>
          <p:cNvSpPr/>
          <p:nvPr/>
        </p:nvSpPr>
        <p:spPr>
          <a:xfrm>
            <a:off x="1169337" y="2361599"/>
            <a:ext cx="505777" cy="914400"/>
          </a:xfrm>
          <a:prstGeom prst="moon">
            <a:avLst>
              <a:gd name="adj" fmla="val 43273"/>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Ellipse 10">
            <a:extLst>
              <a:ext uri="{FF2B5EF4-FFF2-40B4-BE49-F238E27FC236}">
                <a16:creationId xmlns:a16="http://schemas.microsoft.com/office/drawing/2014/main" id="{DDE28C23-A92B-2C11-88D7-9E35E1AE05E7}"/>
              </a:ext>
            </a:extLst>
          </p:cNvPr>
          <p:cNvSpPr/>
          <p:nvPr/>
        </p:nvSpPr>
        <p:spPr>
          <a:xfrm>
            <a:off x="6256196" y="4562324"/>
            <a:ext cx="929912" cy="9144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562871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{92FAAFAC-D815-4E9D-BC7B-92B55C737BD1}tf03457452</Template>
  <TotalTime>0</TotalTime>
  <Words>2797</Words>
  <Application>Microsoft Office PowerPoint</Application>
  <PresentationFormat>Grand écran</PresentationFormat>
  <Paragraphs>257</Paragraphs>
  <Slides>32</Slides>
  <Notes>25</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32</vt:i4>
      </vt:variant>
    </vt:vector>
  </HeadingPairs>
  <TitlesOfParts>
    <vt:vector size="38" baseType="lpstr">
      <vt:lpstr>Arial</vt:lpstr>
      <vt:lpstr>Calibri</vt:lpstr>
      <vt:lpstr>Calibri Light</vt:lpstr>
      <vt:lpstr>Symbol</vt:lpstr>
      <vt:lpstr>ui-sans-serif</vt:lpstr>
      <vt:lpstr>Céleste</vt:lpstr>
      <vt:lpstr>Jardiner avec la Lune</vt:lpstr>
      <vt:lpstr>Mes certitudes</vt:lpstr>
      <vt:lpstr>Influences de la Lune</vt:lpstr>
      <vt:lpstr>Lexique</vt:lpstr>
      <vt:lpstr>Lexique sidérale ou synodique ?</vt:lpstr>
      <vt:lpstr>Lexique Croissante, montante ?</vt:lpstr>
      <vt:lpstr>Lexique Nœud lunaire, périgée, apogée ?</vt:lpstr>
      <vt:lpstr>Lexique</vt:lpstr>
      <vt:lpstr>Lune rousse, Lune bleue</vt:lpstr>
      <vt:lpstr>Présentation PowerPoint</vt:lpstr>
      <vt:lpstr>Présentation PowerPoint</vt:lpstr>
      <vt:lpstr>Les arguments des calendriers lunaires</vt:lpstr>
      <vt:lpstr>Calendrier / indice des marées</vt:lpstr>
      <vt:lpstr>La circulation de la sève dans les végétaux</vt:lpstr>
      <vt:lpstr>Nos ressentis</vt:lpstr>
      <vt:lpstr>Les influences</vt:lpstr>
      <vt:lpstr>Les Jours Racines, Fruits…</vt:lpstr>
      <vt:lpstr>L’éclairement de la pleine Lune</vt:lpstr>
      <vt:lpstr>Loi universelle de la gravitation</vt:lpstr>
      <vt:lpstr>Influence gravitationnelle de la Lune sur nous</vt:lpstr>
      <vt:lpstr>Déformation de la Terre due à la Lune</vt:lpstr>
      <vt:lpstr>Déformation de la Terre due au Soleil</vt:lpstr>
      <vt:lpstr>Déformation de la Terre due à la force centrifuge</vt:lpstr>
      <vt:lpstr>Modèle statique des marées</vt:lpstr>
      <vt:lpstr>Modèle dynamique des marées</vt:lpstr>
      <vt:lpstr>Ecarts des marées</vt:lpstr>
      <vt:lpstr>Phénomène vibratoire des marées</vt:lpstr>
      <vt:lpstr>Onde de la Composante M2 des marées</vt:lpstr>
      <vt:lpstr>Effet de marée dans le système solaire</vt:lpstr>
      <vt:lpstr>Bibliographie</vt:lpstr>
      <vt:lpstr>Conclusion</vt:lpstr>
      <vt:lpstr>Mes certitudes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Jardiner avec la Lune</dc:title>
  <dc:creator>Benoît Chabanne</dc:creator>
  <cp:lastModifiedBy>Benoît Chabanne</cp:lastModifiedBy>
  <cp:revision>70</cp:revision>
  <dcterms:created xsi:type="dcterms:W3CDTF">2023-08-25T14:16:59Z</dcterms:created>
  <dcterms:modified xsi:type="dcterms:W3CDTF">2024-06-14T21:53:27Z</dcterms:modified>
</cp:coreProperties>
</file>