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omments/comment1.xml" ContentType="application/vnd.openxmlformats-officedocument.presentationml.comment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sldIdLst>
    <p:sldId id="433" r:id="rId2"/>
    <p:sldId id="332" r:id="rId3"/>
    <p:sldId id="375" r:id="rId4"/>
    <p:sldId id="259" r:id="rId5"/>
    <p:sldId id="258" r:id="rId6"/>
    <p:sldId id="380" r:id="rId7"/>
    <p:sldId id="338" r:id="rId8"/>
    <p:sldId id="425" r:id="rId9"/>
    <p:sldId id="412" r:id="rId10"/>
    <p:sldId id="337" r:id="rId11"/>
    <p:sldId id="274" r:id="rId12"/>
    <p:sldId id="279" r:id="rId13"/>
    <p:sldId id="371" r:id="rId14"/>
    <p:sldId id="333" r:id="rId15"/>
    <p:sldId id="376" r:id="rId16"/>
    <p:sldId id="417" r:id="rId17"/>
    <p:sldId id="377" r:id="rId18"/>
    <p:sldId id="334" r:id="rId19"/>
    <p:sldId id="335" r:id="rId20"/>
    <p:sldId id="426" r:id="rId21"/>
    <p:sldId id="336" r:id="rId22"/>
    <p:sldId id="408" r:id="rId23"/>
    <p:sldId id="282" r:id="rId24"/>
    <p:sldId id="381" r:id="rId25"/>
    <p:sldId id="339" r:id="rId26"/>
    <p:sldId id="351" r:id="rId27"/>
    <p:sldId id="355" r:id="rId28"/>
    <p:sldId id="405" r:id="rId29"/>
    <p:sldId id="404" r:id="rId30"/>
    <p:sldId id="340" r:id="rId31"/>
    <p:sldId id="415" r:id="rId32"/>
    <p:sldId id="416" r:id="rId33"/>
    <p:sldId id="414" r:id="rId34"/>
    <p:sldId id="357" r:id="rId35"/>
    <p:sldId id="352" r:id="rId36"/>
    <p:sldId id="353" r:id="rId37"/>
    <p:sldId id="356" r:id="rId38"/>
    <p:sldId id="277" r:id="rId39"/>
    <p:sldId id="418" r:id="rId40"/>
    <p:sldId id="419" r:id="rId41"/>
    <p:sldId id="276" r:id="rId42"/>
    <p:sldId id="420" r:id="rId43"/>
    <p:sldId id="427" r:id="rId44"/>
    <p:sldId id="421" r:id="rId45"/>
    <p:sldId id="422" r:id="rId46"/>
    <p:sldId id="379" r:id="rId47"/>
    <p:sldId id="378" r:id="rId48"/>
    <p:sldId id="288" r:id="rId49"/>
    <p:sldId id="344" r:id="rId50"/>
    <p:sldId id="346" r:id="rId51"/>
    <p:sldId id="345" r:id="rId52"/>
    <p:sldId id="360" r:id="rId53"/>
    <p:sldId id="359" r:id="rId54"/>
    <p:sldId id="347" r:id="rId55"/>
    <p:sldId id="348" r:id="rId56"/>
    <p:sldId id="358" r:id="rId57"/>
    <p:sldId id="349" r:id="rId58"/>
    <p:sldId id="350" r:id="rId59"/>
    <p:sldId id="361" r:id="rId60"/>
    <p:sldId id="305" r:id="rId61"/>
    <p:sldId id="362" r:id="rId62"/>
    <p:sldId id="364" r:id="rId63"/>
    <p:sldId id="286" r:id="rId64"/>
    <p:sldId id="382" r:id="rId65"/>
    <p:sldId id="287" r:id="rId66"/>
    <p:sldId id="389" r:id="rId67"/>
    <p:sldId id="306" r:id="rId68"/>
    <p:sldId id="390" r:id="rId69"/>
    <p:sldId id="391" r:id="rId70"/>
    <p:sldId id="383" r:id="rId71"/>
    <p:sldId id="388" r:id="rId72"/>
    <p:sldId id="386" r:id="rId73"/>
    <p:sldId id="289" r:id="rId74"/>
    <p:sldId id="299" r:id="rId75"/>
    <p:sldId id="429" r:id="rId76"/>
    <p:sldId id="291" r:id="rId77"/>
    <p:sldId id="407" r:id="rId78"/>
    <p:sldId id="292" r:id="rId79"/>
    <p:sldId id="385" r:id="rId80"/>
    <p:sldId id="397" r:id="rId81"/>
    <p:sldId id="300" r:id="rId82"/>
    <p:sldId id="290" r:id="rId83"/>
    <p:sldId id="302" r:id="rId84"/>
    <p:sldId id="413" r:id="rId85"/>
    <p:sldId id="314" r:id="rId86"/>
    <p:sldId id="266" r:id="rId87"/>
    <p:sldId id="396" r:id="rId88"/>
    <p:sldId id="310" r:id="rId89"/>
    <p:sldId id="384" r:id="rId90"/>
    <p:sldId id="311" r:id="rId91"/>
    <p:sldId id="296" r:id="rId92"/>
    <p:sldId id="392" r:id="rId93"/>
    <p:sldId id="265" r:id="rId94"/>
    <p:sldId id="297" r:id="rId95"/>
    <p:sldId id="387" r:id="rId96"/>
    <p:sldId id="301" r:id="rId97"/>
    <p:sldId id="303" r:id="rId98"/>
    <p:sldId id="307" r:id="rId99"/>
    <p:sldId id="309" r:id="rId100"/>
    <p:sldId id="409" r:id="rId101"/>
    <p:sldId id="316" r:id="rId102"/>
    <p:sldId id="325" r:id="rId103"/>
    <p:sldId id="431" r:id="rId104"/>
    <p:sldId id="368" r:id="rId105"/>
    <p:sldId id="402" r:id="rId106"/>
    <p:sldId id="271" r:id="rId107"/>
    <p:sldId id="321" r:id="rId108"/>
    <p:sldId id="424" r:id="rId109"/>
    <p:sldId id="393" r:id="rId110"/>
    <p:sldId id="403" r:id="rId111"/>
    <p:sldId id="322" r:id="rId112"/>
    <p:sldId id="367" r:id="rId113"/>
    <p:sldId id="400" r:id="rId114"/>
    <p:sldId id="401" r:id="rId115"/>
    <p:sldId id="324" r:id="rId116"/>
    <p:sldId id="398" r:id="rId117"/>
    <p:sldId id="326" r:id="rId118"/>
    <p:sldId id="328" r:id="rId119"/>
    <p:sldId id="432" r:id="rId120"/>
    <p:sldId id="329" r:id="rId121"/>
    <p:sldId id="372" r:id="rId122"/>
    <p:sldId id="373" r:id="rId123"/>
    <p:sldId id="341" r:id="rId124"/>
    <p:sldId id="331" r:id="rId125"/>
    <p:sldId id="330" r:id="rId126"/>
    <p:sldId id="342" r:id="rId127"/>
    <p:sldId id="406" r:id="rId128"/>
    <p:sldId id="410" r:id="rId129"/>
    <p:sldId id="354" r:id="rId130"/>
    <p:sldId id="374" r:id="rId1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ud Martellino" initials="RM" lastIdx="7" clrIdx="0">
    <p:extLst>
      <p:ext uri="{19B8F6BF-5375-455C-9EA6-DF929625EA0E}">
        <p15:presenceInfo xmlns:p15="http://schemas.microsoft.com/office/powerpoint/2012/main" userId="40b81f6391e11b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8"/>
      </p:cViewPr>
      <p:guideLst/>
    </p:cSldViewPr>
  </p:slideViewPr>
  <p:notesTextViewPr>
    <p:cViewPr>
      <p:scale>
        <a:sx n="115" d="100"/>
        <a:sy n="115" d="100"/>
      </p:scale>
      <p:origin x="0" y="0"/>
    </p:cViewPr>
  </p:notesTextViewPr>
  <p:notesViewPr>
    <p:cSldViewPr snapToGrid="0">
      <p:cViewPr varScale="1">
        <p:scale>
          <a:sx n="50" d="100"/>
          <a:sy n="50" d="100"/>
        </p:scale>
        <p:origin x="2708"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20T16:11:56.280" idx="4">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D0D87-917D-4E8F-81EB-10FCEC590B0E}" type="datetimeFigureOut">
              <a:rPr lang="fr-FR" smtClean="0"/>
              <a:t>03/05/2024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DDD0-6104-4661-931D-B9BDEE2C7F22}" type="slidenum">
              <a:rPr lang="fr-FR" smtClean="0"/>
              <a:t>‹N°›</a:t>
            </a:fld>
            <a:endParaRPr lang="fr-FR"/>
          </a:p>
        </p:txBody>
      </p:sp>
    </p:spTree>
    <p:extLst>
      <p:ext uri="{BB962C8B-B14F-4D97-AF65-F5344CB8AC3E}">
        <p14:creationId xmlns:p14="http://schemas.microsoft.com/office/powerpoint/2010/main" val="174497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3600" b="1" dirty="0"/>
              <a:t>6</a:t>
            </a:r>
            <a:r>
              <a:rPr lang="fr-FR" sz="3600" b="1" baseline="30000" dirty="0"/>
              <a:t>ème</a:t>
            </a:r>
            <a:r>
              <a:rPr lang="fr-FR" sz="3600" b="1" dirty="0"/>
              <a:t> PLANETE EN PARTANT DU SOLEIL</a:t>
            </a:r>
          </a:p>
          <a:p>
            <a:r>
              <a:rPr lang="fr-FR" sz="3600" b="1" dirty="0"/>
              <a:t>-110° UNIVERS GLACE</a:t>
            </a:r>
          </a:p>
          <a:p>
            <a:r>
              <a:rPr lang="fr-FR" sz="3600" b="1" dirty="0"/>
              <a:t>149 SATELLITES</a:t>
            </a:r>
          </a:p>
          <a:p>
            <a:r>
              <a:rPr lang="fr-FR" sz="3600" b="1" dirty="0"/>
              <a:t>Géante gazeuse</a:t>
            </a:r>
          </a:p>
          <a:p>
            <a:r>
              <a:rPr lang="fr-FR" sz="3600" b="1" dirty="0"/>
              <a:t>Environ 1,43 milliards de kms du soleil (9,53 UA) et 1,3 milliards de kms de la Terre (8,6 UA)</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a:t>
            </a:fld>
            <a:endParaRPr lang="fr-FR"/>
          </a:p>
        </p:txBody>
      </p:sp>
    </p:spTree>
    <p:extLst>
      <p:ext uri="{BB962C8B-B14F-4D97-AF65-F5344CB8AC3E}">
        <p14:creationId xmlns:p14="http://schemas.microsoft.com/office/powerpoint/2010/main" val="68150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PLUS GROSSE SONDE JAMAIS LANCEE : 5.853kgs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HAUTEUR : 6,80m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LARGEUR : 4m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AU DEPART 4/5 ANS PUIS FINALEMENT 12 ANS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PUIS ARRET DES FINANCEMENTS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15</a:t>
            </a:fld>
            <a:endParaRPr lang="fr-FR"/>
          </a:p>
        </p:txBody>
      </p:sp>
    </p:spTree>
    <p:extLst>
      <p:ext uri="{BB962C8B-B14F-4D97-AF65-F5344CB8AC3E}">
        <p14:creationId xmlns:p14="http://schemas.microsoft.com/office/powerpoint/2010/main" val="21682407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UNE DES REINE DES TITANS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115</a:t>
            </a:fld>
            <a:endParaRPr lang="fr-FR"/>
          </a:p>
        </p:txBody>
      </p:sp>
    </p:spTree>
    <p:extLst>
      <p:ext uri="{BB962C8B-B14F-4D97-AF65-F5344CB8AC3E}">
        <p14:creationId xmlns:p14="http://schemas.microsoft.com/office/powerpoint/2010/main" val="14971484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RHEA DEVANT SATURNE. PHOTO CASSINI</a:t>
            </a:r>
          </a:p>
          <a:p>
            <a:r>
              <a:rPr lang="fr-FR" b="1" dirty="0"/>
              <a:t>RHEA POSSEDERAIT DES ANNEAUX (COMME EUROPE – GANYMEDE – CALLISTO)</a:t>
            </a:r>
          </a:p>
          <a:p>
            <a:endParaRPr lang="fr-FR" b="1"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116</a:t>
            </a:fld>
            <a:endParaRPr lang="fr-FR"/>
          </a:p>
        </p:txBody>
      </p:sp>
    </p:spTree>
    <p:extLst>
      <p:ext uri="{BB962C8B-B14F-4D97-AF65-F5344CB8AC3E}">
        <p14:creationId xmlns:p14="http://schemas.microsoft.com/office/powerpoint/2010/main" val="12108626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DECOUVERTS PAR SEBASTIEN CHARNOZ</a:t>
            </a:r>
          </a:p>
          <a:p>
            <a:r>
              <a:rPr lang="fr-FR" b="1" dirty="0"/>
              <a:t>LISSSES. JEUNES OU ACTIVITE GEOLOGIQUE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117</a:t>
            </a:fld>
            <a:endParaRPr lang="fr-FR"/>
          </a:p>
        </p:txBody>
      </p:sp>
    </p:spTree>
    <p:extLst>
      <p:ext uri="{BB962C8B-B14F-4D97-AF65-F5344CB8AC3E}">
        <p14:creationId xmlns:p14="http://schemas.microsoft.com/office/powerpoint/2010/main" val="39777019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SATELLITE TRES ELOIGNE DE SATURNE</a:t>
            </a:r>
          </a:p>
          <a:p>
            <a:r>
              <a:rPr lang="fr-FR" b="1" dirty="0"/>
              <a:t>1 COTE SOMBRE – 1 COTE CLAIR</a:t>
            </a:r>
          </a:p>
          <a:p>
            <a:r>
              <a:rPr lang="fr-FR" b="1" dirty="0"/>
              <a:t>LE COTE CLAIR EST FAIT DE GLACE ET LORSQUE LA GLACE SE SUBLIME H²O S’EN VA MAIS LES SELS (LES MINERAUX) NE SE BUBLIMENT PAS. IL RESTE CETTE ZONE SOMBRE (SUPPOSITION)</a:t>
            </a:r>
          </a:p>
          <a:p>
            <a:r>
              <a:rPr lang="fr-FR" b="1" dirty="0"/>
              <a:t>JAPET : FRERE DE THETYS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118</a:t>
            </a:fld>
            <a:endParaRPr lang="fr-FR"/>
          </a:p>
        </p:txBody>
      </p:sp>
    </p:spTree>
    <p:extLst>
      <p:ext uri="{BB962C8B-B14F-4D97-AF65-F5344CB8AC3E}">
        <p14:creationId xmlns:p14="http://schemas.microsoft.com/office/powerpoint/2010/main" val="36359410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PHOTO INFRA ROUGE</a:t>
            </a:r>
          </a:p>
          <a:p>
            <a:r>
              <a:rPr lang="fr-FR" b="1" dirty="0"/>
              <a:t>CASSINI NE COMPRENAIT PAS POURQUOI IL NE VOYAIT QU’UN COTE (1671)</a:t>
            </a:r>
            <a:br>
              <a:rPr lang="fr-FR" b="1" dirty="0"/>
            </a:br>
            <a:r>
              <a:rPr lang="fr-FR" b="1" dirty="0"/>
              <a:t>SI ON POUVAIT LE VOIR A L’ŒIL NU, TAILLE APPARENTE 2 X LA PLEINE LUNE</a:t>
            </a:r>
          </a:p>
          <a:p>
            <a:r>
              <a:rPr lang="fr-FR" b="1" dirty="0"/>
              <a:t>20 X DIAMETRE DE SATURNE</a:t>
            </a:r>
          </a:p>
          <a:p>
            <a:r>
              <a:rPr lang="fr-FR" b="1" dirty="0"/>
              <a:t>DE LA POUSSIERE SERAIT ARRACHE AU SATELLITE PHOEBE PAR DES IMPACTS METEORITIQUES ET ALIMENTERAIT L’ANNEAU</a:t>
            </a:r>
          </a:p>
          <a:p>
            <a:r>
              <a:rPr lang="fr-FR" b="1" dirty="0"/>
              <a:t>C’EST CETTE POUSSIERE QUI SE DEPOSERAIT SUR JAPET</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119</a:t>
            </a:fld>
            <a:endParaRPr lang="fr-FR"/>
          </a:p>
        </p:txBody>
      </p:sp>
    </p:spTree>
    <p:extLst>
      <p:ext uri="{BB962C8B-B14F-4D97-AF65-F5344CB8AC3E}">
        <p14:creationId xmlns:p14="http://schemas.microsoft.com/office/powerpoint/2010/main" val="26735085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BOURRELET EQUATORIAL COMME UN NOIX</a:t>
            </a:r>
          </a:p>
          <a:p>
            <a:r>
              <a:rPr lang="fr-FR" b="1" dirty="0"/>
              <a:t>ANCIEN ANNEAU RETOMBE A SA SURFACE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120</a:t>
            </a:fld>
            <a:endParaRPr lang="fr-FR"/>
          </a:p>
        </p:txBody>
      </p:sp>
    </p:spTree>
    <p:extLst>
      <p:ext uri="{BB962C8B-B14F-4D97-AF65-F5344CB8AC3E}">
        <p14:creationId xmlns:p14="http://schemas.microsoft.com/office/powerpoint/2010/main" val="2434498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CASSINI 11 JUIN 2004 - PUIS EN 2014</a:t>
            </a:r>
          </a:p>
          <a:p>
            <a:r>
              <a:rPr lang="fr-FR" b="1" dirty="0"/>
              <a:t>13 MILLIONS DE KMS DE SATURNE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121</a:t>
            </a:fld>
            <a:endParaRPr lang="fr-FR"/>
          </a:p>
        </p:txBody>
      </p:sp>
    </p:spTree>
    <p:extLst>
      <p:ext uri="{BB962C8B-B14F-4D97-AF65-F5344CB8AC3E}">
        <p14:creationId xmlns:p14="http://schemas.microsoft.com/office/powerpoint/2010/main" val="1387813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PHOTO PRISE A 13.000kms</a:t>
            </a:r>
          </a:p>
          <a:p>
            <a:r>
              <a:rPr lang="fr-FR" b="1"/>
              <a:t>RETROGRADE DONC CERTAINEMENT PAS CO-GENETIQUE DU SYSTÈME SATURNIEN</a:t>
            </a:r>
            <a:endParaRPr lang="fr-FR" b="1"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122</a:t>
            </a:fld>
            <a:endParaRPr lang="fr-FR"/>
          </a:p>
        </p:txBody>
      </p:sp>
    </p:spTree>
    <p:extLst>
      <p:ext uri="{BB962C8B-B14F-4D97-AF65-F5344CB8AC3E}">
        <p14:creationId xmlns:p14="http://schemas.microsoft.com/office/powerpoint/2010/main" val="14087844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CORPS SONT TRES NOMBREUX</a:t>
            </a:r>
          </a:p>
          <a:p>
            <a:r>
              <a:rPr lang="fr-FR" b="1" dirty="0"/>
              <a:t>JE NE PEUX PAS TOUS LES ABORDER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127</a:t>
            </a:fld>
            <a:endParaRPr lang="fr-FR"/>
          </a:p>
        </p:txBody>
      </p:sp>
    </p:spTree>
    <p:extLst>
      <p:ext uri="{BB962C8B-B14F-4D97-AF65-F5344CB8AC3E}">
        <p14:creationId xmlns:p14="http://schemas.microsoft.com/office/powerpoint/2010/main" val="18572548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UNE DES DERNIERES PHOTOS DE CASSINI – 2 JOURS AVANT LA DESTRUCTION</a:t>
            </a:r>
          </a:p>
          <a:p>
            <a:r>
              <a:rPr lang="fr-FR" b="1" dirty="0"/>
              <a:t>PLONGEON POUR EVITER LA RADIO ACTIVITE ET TUER LA VIE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129</a:t>
            </a:fld>
            <a:endParaRPr lang="fr-FR"/>
          </a:p>
        </p:txBody>
      </p:sp>
    </p:spTree>
    <p:extLst>
      <p:ext uri="{BB962C8B-B14F-4D97-AF65-F5344CB8AC3E}">
        <p14:creationId xmlns:p14="http://schemas.microsoft.com/office/powerpoint/2010/main" val="255895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MODULE ATERRISSEUR HUYGENS POSE SUR TITAN</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16</a:t>
            </a:fld>
            <a:endParaRPr lang="fr-FR"/>
          </a:p>
        </p:txBody>
      </p:sp>
    </p:spTree>
    <p:extLst>
      <p:ext uri="{BB962C8B-B14F-4D97-AF65-F5344CB8AC3E}">
        <p14:creationId xmlns:p14="http://schemas.microsoft.com/office/powerpoint/2010/main" val="21850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BLEU : ORBITE JUSQU’EN 2010</a:t>
            </a:r>
          </a:p>
          <a:p>
            <a:r>
              <a:rPr lang="fr-FR" b="1" dirty="0"/>
              <a:t>ORANGE : 2010-2017</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17</a:t>
            </a:fld>
            <a:endParaRPr lang="fr-FR"/>
          </a:p>
        </p:txBody>
      </p:sp>
    </p:spTree>
    <p:extLst>
      <p:ext uri="{BB962C8B-B14F-4D97-AF65-F5344CB8AC3E}">
        <p14:creationId xmlns:p14="http://schemas.microsoft.com/office/powerpoint/2010/main" val="169386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DIVISION DE CASSINI EN 1675. LARGEUR : 4.800kms. Il pense que les anneaux = nombreux corps</a:t>
            </a:r>
          </a:p>
          <a:p>
            <a:r>
              <a:rPr lang="fr-FR" b="1" dirty="0"/>
              <a:t>1787 : Pierre-Simon LAPLACE pense qu’il ne s’agit que d’un seul corps</a:t>
            </a:r>
          </a:p>
          <a:p>
            <a:r>
              <a:rPr lang="fr-FR" b="1" dirty="0"/>
              <a:t>1859 : James </a:t>
            </a:r>
            <a:r>
              <a:rPr lang="fr-FR" b="1" dirty="0" err="1"/>
              <a:t>Clerk</a:t>
            </a:r>
            <a:r>
              <a:rPr lang="fr-FR" b="1" dirty="0"/>
              <a:t> MAXWELL déclare que ce sont de nombreux corps. Hypothèse validée en 1895</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18</a:t>
            </a:fld>
            <a:endParaRPr lang="fr-FR"/>
          </a:p>
        </p:txBody>
      </p:sp>
    </p:spTree>
    <p:extLst>
      <p:ext uri="{BB962C8B-B14F-4D97-AF65-F5344CB8AC3E}">
        <p14:creationId xmlns:p14="http://schemas.microsoft.com/office/powerpoint/2010/main" val="123026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 PROFITE DES AMELIORATIONS DE LA LUNETTE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19</a:t>
            </a:fld>
            <a:endParaRPr lang="fr-FR"/>
          </a:p>
        </p:txBody>
      </p:sp>
    </p:spTree>
    <p:extLst>
      <p:ext uri="{BB962C8B-B14F-4D97-AF65-F5344CB8AC3E}">
        <p14:creationId xmlns:p14="http://schemas.microsoft.com/office/powerpoint/2010/main" val="250753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DESSIN DE HUYGENS 24 SEPTEMBRE 1658</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20</a:t>
            </a:fld>
            <a:endParaRPr lang="fr-FR"/>
          </a:p>
        </p:txBody>
      </p:sp>
    </p:spTree>
    <p:extLst>
      <p:ext uri="{BB962C8B-B14F-4D97-AF65-F5344CB8AC3E}">
        <p14:creationId xmlns:p14="http://schemas.microsoft.com/office/powerpoint/2010/main" val="1793663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PLONGEON A EVITE DE POLLUER DES OBJETS AVEC DES ELEMENTS RADIOACTIFS QUOI POURRAIENT TUER UNE FORME DE VIE SUR UN OBJET</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21</a:t>
            </a:fld>
            <a:endParaRPr lang="fr-FR"/>
          </a:p>
        </p:txBody>
      </p:sp>
    </p:spTree>
    <p:extLst>
      <p:ext uri="{BB962C8B-B14F-4D97-AF65-F5344CB8AC3E}">
        <p14:creationId xmlns:p14="http://schemas.microsoft.com/office/powerpoint/2010/main" val="1876038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 HAUT : DIONE</a:t>
            </a:r>
          </a:p>
          <a:p>
            <a:r>
              <a:rPr lang="fr-FR" b="1" dirty="0"/>
              <a:t>AU MILIEU : TETHYS (OMBRE SUR L’EMISPHERE SUD)</a:t>
            </a:r>
          </a:p>
          <a:p>
            <a:r>
              <a:rPr lang="fr-FR" b="1" dirty="0"/>
              <a:t>EN BAS : RHEA</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22</a:t>
            </a:fld>
            <a:endParaRPr lang="fr-FR"/>
          </a:p>
        </p:txBody>
      </p:sp>
    </p:spTree>
    <p:extLst>
      <p:ext uri="{BB962C8B-B14F-4D97-AF65-F5344CB8AC3E}">
        <p14:creationId xmlns:p14="http://schemas.microsoft.com/office/powerpoint/2010/main" val="342859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ECLIPE SOLAIRE. ON VOIT D’AUTRES ANNEAUX :</a:t>
            </a:r>
          </a:p>
          <a:p>
            <a:r>
              <a:rPr lang="fr-FR" b="1" dirty="0"/>
              <a:t>ANNEAU G (POUSSIERE) ET L’ANNEAU E (GLACE). F EST TROP FIN.</a:t>
            </a:r>
          </a:p>
          <a:p>
            <a:r>
              <a:rPr lang="fr-FR" b="1" dirty="0"/>
              <a:t>ET… LA TERRE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 SOLEIL EST A L’OPPOSE, LA DIVISION DE CASSINI BRILLE ! (LES POUSSIERES NE REFLECHISSENT PAS LA POUSSIERE MAIS TRES BONS TRANSMETTEURS (GRENIER)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L’ANNEAU B (DENSE) DEVIENT NOIR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23</a:t>
            </a:fld>
            <a:endParaRPr lang="fr-FR"/>
          </a:p>
        </p:txBody>
      </p:sp>
    </p:spTree>
    <p:extLst>
      <p:ext uri="{BB962C8B-B14F-4D97-AF65-F5344CB8AC3E}">
        <p14:creationId xmlns:p14="http://schemas.microsoft.com/office/powerpoint/2010/main" val="196500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EXTERIEUR ANNEAU D 16500 kms DE LA PLANETE. COMPOSE DE GLACE D’EAU ET METHANE GELE</a:t>
            </a:r>
          </a:p>
          <a:p>
            <a:r>
              <a:rPr lang="fr-FR" b="1" dirty="0"/>
              <a:t>LARGEUR ANNEAU C : 17500kms </a:t>
            </a:r>
          </a:p>
          <a:p>
            <a:r>
              <a:rPr lang="fr-FR" b="1" dirty="0"/>
              <a:t>LARGEUR ANNEAU B : 25000kms</a:t>
            </a:r>
          </a:p>
          <a:p>
            <a:r>
              <a:rPr lang="fr-FR" b="1" dirty="0"/>
              <a:t>L’ANNEAU A COMMENCE A 65000kms DE SATURNE. LARGEUR : 14600kms</a:t>
            </a:r>
          </a:p>
          <a:p>
            <a:r>
              <a:rPr lang="fr-FR" b="1" dirty="0"/>
              <a:t>F G E PRESQUE INVISIBLES FAITS DE POUSSIERE COSMIQUE ET GAZ RARES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24</a:t>
            </a:fld>
            <a:endParaRPr lang="fr-FR"/>
          </a:p>
        </p:txBody>
      </p:sp>
    </p:spTree>
    <p:extLst>
      <p:ext uri="{BB962C8B-B14F-4D97-AF65-F5344CB8AC3E}">
        <p14:creationId xmlns:p14="http://schemas.microsoft.com/office/powerpoint/2010/main" val="272846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fr-FR" b="1" dirty="0"/>
                  <a:t>DIAMETRE : 120.500kms</a:t>
                </a:r>
              </a:p>
              <a:p>
                <a:r>
                  <a:rPr lang="fr-FR" b="1" dirty="0"/>
                  <a:t>140.000kms jusqu’à 360.000kms avec les anneaux principaux</a:t>
                </a:r>
              </a:p>
              <a:p>
                <a:r>
                  <a:rPr lang="fr-FR" b="1" dirty="0"/>
                  <a:t>TERRE : 12.742kms (9 X la Terre)</a:t>
                </a:r>
              </a:p>
              <a:p>
                <a:r>
                  <a:rPr lang="fr-FR" b="1" dirty="0"/>
                  <a:t>H² 96%</a:t>
                </a:r>
              </a:p>
              <a:p>
                <a:r>
                  <a:rPr lang="fr-FR" b="1" dirty="0"/>
                  <a:t>He 0,4%</a:t>
                </a:r>
              </a:p>
              <a:p>
                <a:r>
                  <a:rPr lang="fr-FR" b="1" dirty="0"/>
                  <a:t>RESTE : </a:t>
                </a:r>
                <a:r>
                  <a:rPr lang="fr-FR" b="1" i="1" dirty="0"/>
                  <a:t>H²O</a:t>
                </a:r>
                <a:r>
                  <a:rPr lang="fr-FR" b="1" dirty="0"/>
                  <a:t> et </a:t>
                </a:r>
                <a:r>
                  <a:rPr lang="fr-FR" b="1" i="1" dirty="0"/>
                  <a:t>C</a:t>
                </a:r>
                <a14:m>
                  <m:oMath xmlns:m="http://schemas.openxmlformats.org/officeDocument/2006/math">
                    <m:sSup>
                      <m:sSupPr>
                        <m:ctrlPr>
                          <a:rPr lang="fr-FR" b="1" i="1" smtClean="0">
                            <a:latin typeface="Cambria Math" panose="02040503050406030204" pitchFamily="18" charset="0"/>
                          </a:rPr>
                        </m:ctrlPr>
                      </m:sSupPr>
                      <m:e>
                        <m:r>
                          <a:rPr lang="fr-FR" b="1" i="1" smtClean="0">
                            <a:latin typeface="Cambria Math" panose="02040503050406030204" pitchFamily="18" charset="0"/>
                          </a:rPr>
                          <m:t>𝑯</m:t>
                        </m:r>
                      </m:e>
                      <m:sup>
                        <m:r>
                          <a:rPr lang="fr-FR" b="1" i="1" smtClean="0">
                            <a:latin typeface="Cambria Math" panose="02040503050406030204" pitchFamily="18" charset="0"/>
                          </a:rPr>
                          <m:t>𝟒</m:t>
                        </m:r>
                      </m:sup>
                    </m:sSup>
                  </m:oMath>
                </a14:m>
                <a:r>
                  <a:rPr lang="fr-FR" b="1" dirty="0"/>
                  <a:t> (méthane) : presque comme</a:t>
                </a:r>
                <a:r>
                  <a:rPr lang="fr-FR" b="1" baseline="0" dirty="0"/>
                  <a:t> le Soleil !</a:t>
                </a:r>
                <a:endParaRPr lang="fr-FR" b="1" dirty="0"/>
              </a:p>
              <a:p>
                <a:r>
                  <a:rPr lang="fr-FR" b="1" dirty="0"/>
                  <a:t>DENSITE&lt; 1 « FLOTTE »</a:t>
                </a:r>
              </a:p>
              <a:p>
                <a:r>
                  <a:rPr lang="fr-FR" b="1" dirty="0"/>
                  <a:t>ILS TOURNES DANS LE MEME SENS ET SUR LE MEME PLAN (EQUATEUR)</a:t>
                </a:r>
              </a:p>
            </p:txBody>
          </p:sp>
        </mc:Choice>
        <mc:Fallback xmlns="">
          <p:sp>
            <p:nvSpPr>
              <p:cNvPr id="3" name="Espace réservé des notes 2"/>
              <p:cNvSpPr>
                <a:spLocks noGrp="1"/>
              </p:cNvSpPr>
              <p:nvPr>
                <p:ph type="body" idx="1"/>
              </p:nvPr>
            </p:nvSpPr>
            <p:spPr/>
            <p:txBody>
              <a:bodyPr/>
              <a:lstStyle/>
              <a:p>
                <a:r>
                  <a:rPr lang="fr-FR" b="1" dirty="0"/>
                  <a:t>DIAMETRE : 116.460kms</a:t>
                </a:r>
              </a:p>
              <a:p>
                <a:r>
                  <a:rPr lang="fr-FR" b="1" dirty="0"/>
                  <a:t>(72.000kms anneaux principaux</a:t>
                </a:r>
              </a:p>
              <a:p>
                <a:r>
                  <a:rPr lang="fr-FR" b="1" dirty="0"/>
                  <a:t>360.000kms AVEC L’ENSEMBE DES ANNEAUX)</a:t>
                </a:r>
              </a:p>
              <a:p>
                <a:r>
                  <a:rPr lang="fr-FR" b="1" dirty="0"/>
                  <a:t>TERRE : 12.742kms</a:t>
                </a:r>
              </a:p>
              <a:p>
                <a:r>
                  <a:rPr lang="fr-FR" b="1" dirty="0"/>
                  <a:t>H² 96%</a:t>
                </a:r>
              </a:p>
              <a:p>
                <a:r>
                  <a:rPr lang="fr-FR" b="1" dirty="0"/>
                  <a:t>He 0,4%</a:t>
                </a:r>
              </a:p>
              <a:p>
                <a:r>
                  <a:rPr lang="fr-FR" b="1" dirty="0"/>
                  <a:t>RESTE : </a:t>
                </a:r>
                <a:r>
                  <a:rPr lang="fr-FR" b="1" i="1" dirty="0"/>
                  <a:t>H²O</a:t>
                </a:r>
                <a:r>
                  <a:rPr lang="fr-FR" b="1" dirty="0"/>
                  <a:t> et </a:t>
                </a:r>
                <a:r>
                  <a:rPr lang="fr-FR" b="1" i="1" dirty="0"/>
                  <a:t>C</a:t>
                </a:r>
                <a:r>
                  <a:rPr lang="fr-FR" b="1" i="0">
                    <a:latin typeface="Cambria Math" panose="02040503050406030204" pitchFamily="18" charset="0"/>
                  </a:rPr>
                  <a:t>𝑯^𝟒</a:t>
                </a:r>
                <a:r>
                  <a:rPr lang="fr-FR" b="1" dirty="0"/>
                  <a:t> (méthane) : presque comme</a:t>
                </a:r>
                <a:r>
                  <a:rPr lang="fr-FR" b="1" baseline="0" dirty="0"/>
                  <a:t> le Soleil !</a:t>
                </a:r>
                <a:endParaRPr lang="fr-FR" b="1" dirty="0"/>
              </a:p>
              <a:p>
                <a:r>
                  <a:rPr lang="fr-FR" b="1" dirty="0"/>
                  <a:t>DENSITE&lt; 1 « FLOTTE »</a:t>
                </a:r>
              </a:p>
            </p:txBody>
          </p:sp>
        </mc:Fallback>
      </mc:AlternateContent>
      <p:sp>
        <p:nvSpPr>
          <p:cNvPr id="4" name="Espace réservé du numéro de diapositive 3"/>
          <p:cNvSpPr>
            <a:spLocks noGrp="1"/>
          </p:cNvSpPr>
          <p:nvPr>
            <p:ph type="sldNum" sz="quarter" idx="5"/>
          </p:nvPr>
        </p:nvSpPr>
        <p:spPr/>
        <p:txBody>
          <a:bodyPr/>
          <a:lstStyle/>
          <a:p>
            <a:fld id="{7A8DDDD0-6104-4661-931D-B9BDEE2C7F22}" type="slidenum">
              <a:rPr lang="fr-FR" smtClean="0"/>
              <a:t>6</a:t>
            </a:fld>
            <a:endParaRPr lang="fr-FR"/>
          </a:p>
        </p:txBody>
      </p:sp>
    </p:spTree>
    <p:extLst>
      <p:ext uri="{BB962C8B-B14F-4D97-AF65-F5344CB8AC3E}">
        <p14:creationId xmlns:p14="http://schemas.microsoft.com/office/powerpoint/2010/main" val="371064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TERRE VUE PAR CASSINI</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25</a:t>
            </a:fld>
            <a:endParaRPr lang="fr-FR"/>
          </a:p>
        </p:txBody>
      </p:sp>
    </p:spTree>
    <p:extLst>
      <p:ext uri="{BB962C8B-B14F-4D97-AF65-F5344CB8AC3E}">
        <p14:creationId xmlns:p14="http://schemas.microsoft.com/office/powerpoint/2010/main" val="231408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ON NE PEUT PAS PARLER DES LUNES DE SATURNE SANS PARLER DE TITAN</a:t>
            </a:r>
          </a:p>
          <a:p>
            <a:endParaRPr lang="fr-FR"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26</a:t>
            </a:fld>
            <a:endParaRPr lang="fr-FR"/>
          </a:p>
        </p:txBody>
      </p:sp>
    </p:spTree>
    <p:extLst>
      <p:ext uri="{BB962C8B-B14F-4D97-AF65-F5344CB8AC3E}">
        <p14:creationId xmlns:p14="http://schemas.microsoft.com/office/powerpoint/2010/main" val="181216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SEULE LUNE AVEC UNE ATMOSPHERE EPAISSE (+ DE 700kms) : AZOTE</a:t>
            </a:r>
          </a:p>
          <a:p>
            <a:r>
              <a:rPr lang="fr-FR" b="1" dirty="0"/>
              <a:t>ON A CRU QU’IL Y AVAIT DE L’EAU LIQUIDE EN SURFACE MAIS -180° !</a:t>
            </a:r>
          </a:p>
          <a:p>
            <a:r>
              <a:rPr lang="fr-FR" b="1" dirty="0"/>
              <a:t>EN FAIT ETHANE ET METHANE (Module Huygens EN 2005)</a:t>
            </a:r>
          </a:p>
          <a:p>
            <a:r>
              <a:rPr lang="fr-FR" b="1" dirty="0"/>
              <a:t>SEUL A AVOIR DU LIQUIDE EN SURFACE</a:t>
            </a:r>
          </a:p>
          <a:p>
            <a:r>
              <a:rPr lang="fr-FR" b="1" dirty="0"/>
              <a:t>TRANSMISSION DURANT 2 HEURES</a:t>
            </a:r>
          </a:p>
          <a:p>
            <a:r>
              <a:rPr lang="fr-FR" b="1" dirty="0"/>
              <a:t>MEME CYCLES QUE SUR TERRE : PLUIE DE METHANE - RUISSEAUX - RIVIERE - LACS - MERS - EVAPORATION</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27</a:t>
            </a:fld>
            <a:endParaRPr lang="fr-FR"/>
          </a:p>
        </p:txBody>
      </p:sp>
    </p:spTree>
    <p:extLst>
      <p:ext uri="{BB962C8B-B14F-4D97-AF65-F5344CB8AC3E}">
        <p14:creationId xmlns:p14="http://schemas.microsoft.com/office/powerpoint/2010/main" val="4248393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EPIMETHEE DEVANT TITAN</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28</a:t>
            </a:fld>
            <a:endParaRPr lang="fr-FR"/>
          </a:p>
        </p:txBody>
      </p:sp>
    </p:spTree>
    <p:extLst>
      <p:ext uri="{BB962C8B-B14F-4D97-AF65-F5344CB8AC3E}">
        <p14:creationId xmlns:p14="http://schemas.microsoft.com/office/powerpoint/2010/main" val="161283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COMPARAISON DES MASSES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29</a:t>
            </a:fld>
            <a:endParaRPr lang="fr-FR"/>
          </a:p>
        </p:txBody>
      </p:sp>
    </p:spTree>
    <p:extLst>
      <p:ext uri="{BB962C8B-B14F-4D97-AF65-F5344CB8AC3E}">
        <p14:creationId xmlns:p14="http://schemas.microsoft.com/office/powerpoint/2010/main" val="2419256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fr-FR" b="1" dirty="0"/>
                  <a:t>LES 7 ANNEAUX S’ETENDENT SUR ENVIRON 2,5 RAYONS SATURNE</a:t>
                </a:r>
              </a:p>
              <a:p>
                <a:r>
                  <a:rPr lang="fr-FR" b="1" dirty="0"/>
                  <a:t>140.000KMS DE LA LIMITE EXTERIEURE ET LE CENTRE DE SATURNE(DE A à G)</a:t>
                </a:r>
              </a:p>
              <a:p>
                <a:r>
                  <a:rPr lang="fr-FR" b="1" dirty="0"/>
                  <a:t>ANNEAU C SEMI-TRANSPARENT</a:t>
                </a:r>
              </a:p>
              <a:p>
                <a:r>
                  <a:rPr lang="fr-FR" b="1" dirty="0"/>
                  <a:t>ANNEAU B TRANSPARENT</a:t>
                </a:r>
              </a:p>
              <a:p>
                <a:r>
                  <a:rPr lang="fr-FR" b="1" dirty="0"/>
                  <a:t>DES « LACUNES » APPARAISSENT DANS LES ANNEAUX</a:t>
                </a:r>
              </a:p>
              <a:p>
                <a:r>
                  <a:rPr lang="fr-FR" b="1" dirty="0"/>
                  <a:t>ANNEAU A MOYENNEMENT DENSE</a:t>
                </a:r>
              </a:p>
              <a:p>
                <a:r>
                  <a:rPr lang="fr-FR" b="1" dirty="0"/>
                  <a:t>EPAISSEUR MOYENNE : 1 DIZAINE DE Mètres ! </a:t>
                </a:r>
                <a14:m>
                  <m:oMath xmlns:m="http://schemas.openxmlformats.org/officeDocument/2006/math">
                    <m:sSup>
                      <m:sSupPr>
                        <m:ctrlPr>
                          <a:rPr lang="fr-FR" b="1" i="1" smtClean="0">
                            <a:latin typeface="Cambria Math" panose="02040503050406030204" pitchFamily="18" charset="0"/>
                          </a:rPr>
                        </m:ctrlPr>
                      </m:sSupPr>
                      <m:e>
                        <m:r>
                          <a:rPr lang="fr-FR" b="1" i="1" smtClean="0">
                            <a:latin typeface="Cambria Math" panose="02040503050406030204" pitchFamily="18" charset="0"/>
                          </a:rPr>
                          <m:t>𝟏𝟎</m:t>
                        </m:r>
                      </m:e>
                      <m:sup>
                        <m:r>
                          <a:rPr lang="fr-FR" b="1" i="1" smtClean="0">
                            <a:latin typeface="Cambria Math" panose="02040503050406030204" pitchFamily="18" charset="0"/>
                          </a:rPr>
                          <m:t>𝟕</m:t>
                        </m:r>
                      </m:sup>
                    </m:sSup>
                  </m:oMath>
                </a14:m>
                <a:r>
                  <a:rPr lang="fr-FR" b="1" dirty="0"/>
                  <a:t> (+ FIN QU’1 FEUILLE)</a:t>
                </a:r>
              </a:p>
              <a:p>
                <a:r>
                  <a:rPr lang="fr-FR" b="1" dirty="0"/>
                  <a:t>MAXI UNE CENTAINE DE METRES</a:t>
                </a:r>
              </a:p>
              <a:p>
                <a:r>
                  <a:rPr lang="fr-FR" b="1" dirty="0"/>
                  <a:t>EPAISSEUR DES DIVISIONS : ENVIRON 10m</a:t>
                </a:r>
              </a:p>
              <a:p>
                <a:r>
                  <a:rPr lang="fr-FR" b="1" dirty="0"/>
                  <a:t>ENVIRON 22.000 STRUCTURES</a:t>
                </a:r>
              </a:p>
            </p:txBody>
          </p:sp>
        </mc:Choice>
        <mc:Fallback xmlns="">
          <p:sp>
            <p:nvSpPr>
              <p:cNvPr id="3" name="Espace réservé des notes 2"/>
              <p:cNvSpPr>
                <a:spLocks noGrp="1"/>
              </p:cNvSpPr>
              <p:nvPr>
                <p:ph type="body" idx="1"/>
              </p:nvPr>
            </p:nvSpPr>
            <p:spPr/>
            <p:txBody>
              <a:bodyPr/>
              <a:lstStyle/>
              <a:p>
                <a:r>
                  <a:rPr lang="fr-FR" b="1" dirty="0"/>
                  <a:t>LES ANNEAUX S’ETENDENT SUR ENVIRON 2,5 RAYONS SATURNE</a:t>
                </a:r>
              </a:p>
              <a:p>
                <a:r>
                  <a:rPr lang="fr-FR" b="1" dirty="0"/>
                  <a:t>140.000KMS DE LA LIMITE EXTERIEURE ET LE CENTRE DE SATURNE</a:t>
                </a:r>
              </a:p>
              <a:p>
                <a:r>
                  <a:rPr lang="fr-FR" b="1" dirty="0"/>
                  <a:t>ANNEAU C SEMI-TRANSPARENT</a:t>
                </a:r>
              </a:p>
              <a:p>
                <a:r>
                  <a:rPr lang="fr-FR" b="1" dirty="0"/>
                  <a:t>ANNEAU B TRANSPARENT</a:t>
                </a:r>
              </a:p>
              <a:p>
                <a:r>
                  <a:rPr lang="fr-FR" b="1" dirty="0"/>
                  <a:t>ANNEAU A MOYENNEMENT DENSE</a:t>
                </a:r>
              </a:p>
              <a:p>
                <a:r>
                  <a:rPr lang="fr-FR" b="1" dirty="0"/>
                  <a:t>EPAISSEUR MOYENNE : 1 DIZAINE DE Mètres ! </a:t>
                </a:r>
                <a:r>
                  <a:rPr lang="fr-FR" b="1" i="0">
                    <a:latin typeface="Cambria Math" panose="02040503050406030204" pitchFamily="18" charset="0"/>
                  </a:rPr>
                  <a:t>〖𝟏𝟎〗^𝟕</a:t>
                </a:r>
                <a:r>
                  <a:rPr lang="fr-FR" b="1" dirty="0"/>
                  <a:t> (+ FIN QU’1 FEUILLE)</a:t>
                </a:r>
              </a:p>
            </p:txBody>
          </p:sp>
        </mc:Fallback>
      </mc:AlternateContent>
      <p:sp>
        <p:nvSpPr>
          <p:cNvPr id="4" name="Espace réservé du numéro de diapositive 3"/>
          <p:cNvSpPr>
            <a:spLocks noGrp="1"/>
          </p:cNvSpPr>
          <p:nvPr>
            <p:ph type="sldNum" sz="quarter" idx="5"/>
          </p:nvPr>
        </p:nvSpPr>
        <p:spPr/>
        <p:txBody>
          <a:bodyPr/>
          <a:lstStyle/>
          <a:p>
            <a:fld id="{7A8DDDD0-6104-4661-931D-B9BDEE2C7F22}" type="slidenum">
              <a:rPr lang="fr-FR" smtClean="0"/>
              <a:t>30</a:t>
            </a:fld>
            <a:endParaRPr lang="fr-FR"/>
          </a:p>
        </p:txBody>
      </p:sp>
    </p:spTree>
    <p:extLst>
      <p:ext uri="{BB962C8B-B14F-4D97-AF65-F5344CB8AC3E}">
        <p14:creationId xmlns:p14="http://schemas.microsoft.com/office/powerpoint/2010/main" val="1972123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DES ANNEAUX SUR SATURNE</a:t>
            </a:r>
          </a:p>
          <a:p>
            <a:r>
              <a:rPr lang="fr-FR" b="1" dirty="0"/>
              <a:t>PIONEER 1979</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31</a:t>
            </a:fld>
            <a:endParaRPr lang="fr-FR"/>
          </a:p>
        </p:txBody>
      </p:sp>
    </p:spTree>
    <p:extLst>
      <p:ext uri="{BB962C8B-B14F-4D97-AF65-F5344CB8AC3E}">
        <p14:creationId xmlns:p14="http://schemas.microsoft.com/office/powerpoint/2010/main" val="825513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DES ANNEAUX SUR SATURNE</a:t>
            </a:r>
          </a:p>
          <a:p>
            <a:r>
              <a:rPr lang="fr-FR" b="1" dirty="0"/>
              <a:t>PHOTO CASSINI</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32</a:t>
            </a:fld>
            <a:endParaRPr lang="fr-FR"/>
          </a:p>
        </p:txBody>
      </p:sp>
    </p:spTree>
    <p:extLst>
      <p:ext uri="{BB962C8B-B14F-4D97-AF65-F5344CB8AC3E}">
        <p14:creationId xmlns:p14="http://schemas.microsoft.com/office/powerpoint/2010/main" val="2154000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DES ANNEAUX SUR SATURNE</a:t>
            </a:r>
          </a:p>
          <a:p>
            <a:r>
              <a:rPr lang="fr-FR" b="1" dirty="0"/>
              <a:t>CASSINI 2007</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33</a:t>
            </a:fld>
            <a:endParaRPr lang="fr-FR"/>
          </a:p>
        </p:txBody>
      </p:sp>
    </p:spTree>
    <p:extLst>
      <p:ext uri="{BB962C8B-B14F-4D97-AF65-F5344CB8AC3E}">
        <p14:creationId xmlns:p14="http://schemas.microsoft.com/office/powerpoint/2010/main" val="3800456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PETITS POINTS (EN HAUT) QUI NOUS INTERRESSENT AUJOURD’HUI</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34</a:t>
            </a:fld>
            <a:endParaRPr lang="fr-FR"/>
          </a:p>
        </p:txBody>
      </p:sp>
    </p:spTree>
    <p:extLst>
      <p:ext uri="{BB962C8B-B14F-4D97-AF65-F5344CB8AC3E}">
        <p14:creationId xmlns:p14="http://schemas.microsoft.com/office/powerpoint/2010/main" val="13777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1610</a:t>
            </a:r>
          </a:p>
          <a:p>
            <a:r>
              <a:rPr lang="fr-FR" b="1" dirty="0"/>
              <a:t>« Astres Médicéens » les 4 satellites « Galiléens »</a:t>
            </a:r>
          </a:p>
          <a:p>
            <a:r>
              <a:rPr lang="fr-FR" b="1" dirty="0"/>
              <a:t>Hommage à Cosme II de Médicis (Grand Duc de Toscane)</a:t>
            </a:r>
          </a:p>
          <a:p>
            <a:endParaRPr lang="fr-FR" b="1" dirty="0"/>
          </a:p>
          <a:p>
            <a:r>
              <a:rPr lang="fr-FR" b="1" dirty="0"/>
              <a:t>Jupiter est un centre. Il y a donc plusieurs centres, donc pas de centre (religion)</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a:t>
            </a:fld>
            <a:endParaRPr lang="fr-FR"/>
          </a:p>
        </p:txBody>
      </p:sp>
    </p:spTree>
    <p:extLst>
      <p:ext uri="{BB962C8B-B14F-4D97-AF65-F5344CB8AC3E}">
        <p14:creationId xmlns:p14="http://schemas.microsoft.com/office/powerpoint/2010/main" val="3772905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PROMETHEE (86kms de diamètre) EN BAS A GAUCHE ET PANDORA PRES DE L’ANNEAU F</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35</a:t>
            </a:fld>
            <a:endParaRPr lang="fr-FR"/>
          </a:p>
        </p:txBody>
      </p:sp>
    </p:spTree>
    <p:extLst>
      <p:ext uri="{BB962C8B-B14F-4D97-AF65-F5344CB8AC3E}">
        <p14:creationId xmlns:p14="http://schemas.microsoft.com/office/powerpoint/2010/main" val="7618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SUR FOND D’ANNEAUX : RHEA QUI SEMBLE PROCHE D’EPIMETHEE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36</a:t>
            </a:fld>
            <a:endParaRPr lang="fr-FR"/>
          </a:p>
        </p:txBody>
      </p:sp>
    </p:spTree>
    <p:extLst>
      <p:ext uri="{BB962C8B-B14F-4D97-AF65-F5344CB8AC3E}">
        <p14:creationId xmlns:p14="http://schemas.microsoft.com/office/powerpoint/2010/main" val="1828795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LUNE GLACEE REHA DEVANT TITAN</a:t>
            </a:r>
          </a:p>
          <a:p>
            <a:endParaRPr lang="fr-FR" b="1" dirty="0"/>
          </a:p>
          <a:p>
            <a:r>
              <a:rPr lang="fr-FR" b="1" dirty="0"/>
              <a:t>ATMOSPHERE VISIBLE SUR TITAN (AZOTE)</a:t>
            </a:r>
          </a:p>
          <a:p>
            <a:endParaRPr lang="fr-FR" b="1" dirty="0"/>
          </a:p>
          <a:p>
            <a:r>
              <a:rPr lang="fr-FR" b="1" dirty="0"/>
              <a:t>LA SEULE LUNE A EN AVOIR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37</a:t>
            </a:fld>
            <a:endParaRPr lang="fr-FR"/>
          </a:p>
        </p:txBody>
      </p:sp>
    </p:spTree>
    <p:extLst>
      <p:ext uri="{BB962C8B-B14F-4D97-AF65-F5344CB8AC3E}">
        <p14:creationId xmlns:p14="http://schemas.microsoft.com/office/powerpoint/2010/main" val="36057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CHAMP MAGNETIQUE GENERE PAR UN EFFET DYNAMO DE L’HYDROGENE </a:t>
            </a:r>
            <a:r>
              <a:rPr lang="fr-FR" b="1"/>
              <a:t>METALLIQUE LIQUIDE</a:t>
            </a:r>
            <a:endParaRPr lang="fr-FR" b="1" dirty="0"/>
          </a:p>
          <a:p>
            <a:r>
              <a:rPr lang="fr-FR" b="1" dirty="0"/>
              <a:t>VISIBLE EN UV (100 FOIS PLUS PUISSANT QUE SUR TERRE)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38</a:t>
            </a:fld>
            <a:endParaRPr lang="fr-FR"/>
          </a:p>
        </p:txBody>
      </p:sp>
    </p:spTree>
    <p:extLst>
      <p:ext uri="{BB962C8B-B14F-4D97-AF65-F5344CB8AC3E}">
        <p14:creationId xmlns:p14="http://schemas.microsoft.com/office/powerpoint/2010/main" val="2954025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SATURNE EN INFRA ROUGE (RESSEMBLE A JUPITER)</a:t>
            </a:r>
          </a:p>
          <a:p>
            <a:r>
              <a:rPr lang="fr-FR" b="1" dirty="0"/>
              <a:t>BANDES DE VENT VIOLENT (A  L’EQUATEUR 400m/sec SOIT 1.440km/h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39</a:t>
            </a:fld>
            <a:endParaRPr lang="fr-FR"/>
          </a:p>
        </p:txBody>
      </p:sp>
    </p:spTree>
    <p:extLst>
      <p:ext uri="{BB962C8B-B14F-4D97-AF65-F5344CB8AC3E}">
        <p14:creationId xmlns:p14="http://schemas.microsoft.com/office/powerpoint/2010/main" val="742312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TURBULENCES ENTRE LES BANDES (DIRECTIONS CONTRAIRES DES BANDES)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40</a:t>
            </a:fld>
            <a:endParaRPr lang="fr-FR"/>
          </a:p>
        </p:txBody>
      </p:sp>
    </p:spTree>
    <p:extLst>
      <p:ext uri="{BB962C8B-B14F-4D97-AF65-F5344CB8AC3E}">
        <p14:creationId xmlns:p14="http://schemas.microsoft.com/office/powerpoint/2010/main" val="3660716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PHOTO PRISE AU POLE NORD PENDANT LE PLONGEON (?!)</a:t>
            </a:r>
          </a:p>
          <a:p>
            <a:r>
              <a:rPr lang="fr-FR" b="1" dirty="0"/>
              <a:t>30.000kms de large.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41</a:t>
            </a:fld>
            <a:endParaRPr lang="fr-FR"/>
          </a:p>
        </p:txBody>
      </p:sp>
    </p:spTree>
    <p:extLst>
      <p:ext uri="{BB962C8B-B14F-4D97-AF65-F5344CB8AC3E}">
        <p14:creationId xmlns:p14="http://schemas.microsoft.com/office/powerpoint/2010/main" val="3843356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L’EXAGONE NE DISPARAIT PAS MALGRE LES CHANGEMENTS DE TEMPERATURES (SAISONS)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42</a:t>
            </a:fld>
            <a:endParaRPr lang="fr-FR"/>
          </a:p>
        </p:txBody>
      </p:sp>
    </p:spTree>
    <p:extLst>
      <p:ext uri="{BB962C8B-B14F-4D97-AF65-F5344CB8AC3E}">
        <p14:creationId xmlns:p14="http://schemas.microsoft.com/office/powerpoint/2010/main" val="2702780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L’OCTOGONE NE BOUGE PAS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43</a:t>
            </a:fld>
            <a:endParaRPr lang="fr-FR"/>
          </a:p>
        </p:txBody>
      </p:sp>
    </p:spTree>
    <p:extLst>
      <p:ext uri="{BB962C8B-B14F-4D97-AF65-F5344CB8AC3E}">
        <p14:creationId xmlns:p14="http://schemas.microsoft.com/office/powerpoint/2010/main" val="2280627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MAELSTRÖM TOURBILLONNANT DE NUAGES</a:t>
            </a:r>
          </a:p>
          <a:p>
            <a:r>
              <a:rPr lang="fr-FR" b="1" dirty="0"/>
              <a:t>CASSININ A 400.000kms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44</a:t>
            </a:fld>
            <a:endParaRPr lang="fr-FR"/>
          </a:p>
        </p:txBody>
      </p:sp>
    </p:spTree>
    <p:extLst>
      <p:ext uri="{BB962C8B-B14F-4D97-AF65-F5344CB8AC3E}">
        <p14:creationId xmlns:p14="http://schemas.microsoft.com/office/powerpoint/2010/main" val="71789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voie lactée est un ensemble de soleils</a:t>
            </a:r>
          </a:p>
          <a:p>
            <a:r>
              <a:rPr lang="fr-FR" b="1" dirty="0"/>
              <a:t>Marie n’est pas vierge…</a:t>
            </a:r>
          </a:p>
          <a:p>
            <a:r>
              <a:rPr lang="fr-FR" b="1" dirty="0"/>
              <a:t>Campo Di Fiori à Rome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a:t>
            </a:fld>
            <a:endParaRPr lang="fr-FR"/>
          </a:p>
        </p:txBody>
      </p:sp>
    </p:spTree>
    <p:extLst>
      <p:ext uri="{BB962C8B-B14F-4D97-AF65-F5344CB8AC3E}">
        <p14:creationId xmlns:p14="http://schemas.microsoft.com/office/powerpoint/2010/main" val="831757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POLE SUD – GROS VORTEX (TOURBILLON) SANS L’EXAGONE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45</a:t>
            </a:fld>
            <a:endParaRPr lang="fr-FR"/>
          </a:p>
        </p:txBody>
      </p:sp>
    </p:spTree>
    <p:extLst>
      <p:ext uri="{BB962C8B-B14F-4D97-AF65-F5344CB8AC3E}">
        <p14:creationId xmlns:p14="http://schemas.microsoft.com/office/powerpoint/2010/main" val="365811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TERRE VUE PAR CASSINI 2017</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46</a:t>
            </a:fld>
            <a:endParaRPr lang="fr-FR"/>
          </a:p>
        </p:txBody>
      </p:sp>
    </p:spTree>
    <p:extLst>
      <p:ext uri="{BB962C8B-B14F-4D97-AF65-F5344CB8AC3E}">
        <p14:creationId xmlns:p14="http://schemas.microsoft.com/office/powerpoint/2010/main" val="375018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DERNIERE IMAGE DE LA TERRE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47</a:t>
            </a:fld>
            <a:endParaRPr lang="fr-FR"/>
          </a:p>
        </p:txBody>
      </p:sp>
    </p:spTree>
    <p:extLst>
      <p:ext uri="{BB962C8B-B14F-4D97-AF65-F5344CB8AC3E}">
        <p14:creationId xmlns:p14="http://schemas.microsoft.com/office/powerpoint/2010/main" val="4204425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Aucun autre objet (comète, astéroïde…) n’est aussi pur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50</a:t>
            </a:fld>
            <a:endParaRPr lang="fr-FR"/>
          </a:p>
        </p:txBody>
      </p:sp>
    </p:spTree>
    <p:extLst>
      <p:ext uri="{BB962C8B-B14F-4D97-AF65-F5344CB8AC3E}">
        <p14:creationId xmlns:p14="http://schemas.microsoft.com/office/powerpoint/2010/main" val="636885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IL FAUT QUE CE SOIT UN CORPS « DIFFERENCIE » : NOYAU ROCHEUX ENTOURE DE GLACE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51</a:t>
            </a:fld>
            <a:endParaRPr lang="fr-FR"/>
          </a:p>
        </p:txBody>
      </p:sp>
    </p:spTree>
    <p:extLst>
      <p:ext uri="{BB962C8B-B14F-4D97-AF65-F5344CB8AC3E}">
        <p14:creationId xmlns:p14="http://schemas.microsoft.com/office/powerpoint/2010/main" val="1244110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Un énorme objet serait passé très près de Saturne (trait rouge) et de la glace aurait été arrachée au passage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52</a:t>
            </a:fld>
            <a:endParaRPr lang="fr-FR"/>
          </a:p>
        </p:txBody>
      </p:sp>
    </p:spTree>
    <p:extLst>
      <p:ext uri="{BB962C8B-B14F-4D97-AF65-F5344CB8AC3E}">
        <p14:creationId xmlns:p14="http://schemas.microsoft.com/office/powerpoint/2010/main" val="3786763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2 LUNES GLACEES SE SERAIENT PERCUTEES IL Y A QUELQUES CENTAINES DE MILLIONS D’ANNEES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53</a:t>
            </a:fld>
            <a:endParaRPr lang="fr-FR"/>
          </a:p>
        </p:txBody>
      </p:sp>
    </p:spTree>
    <p:extLst>
      <p:ext uri="{BB962C8B-B14F-4D97-AF65-F5344CB8AC3E}">
        <p14:creationId xmlns:p14="http://schemas.microsoft.com/office/powerpoint/2010/main" val="917606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 JUDICIEUSE FAITE PAR LA NASA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54</a:t>
            </a:fld>
            <a:endParaRPr lang="fr-FR"/>
          </a:p>
        </p:txBody>
      </p:sp>
    </p:spTree>
    <p:extLst>
      <p:ext uri="{BB962C8B-B14F-4D97-AF65-F5344CB8AC3E}">
        <p14:creationId xmlns:p14="http://schemas.microsoft.com/office/powerpoint/2010/main" val="1887091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57</a:t>
            </a:fld>
            <a:endParaRPr lang="fr-FR"/>
          </a:p>
        </p:txBody>
      </p:sp>
    </p:spTree>
    <p:extLst>
      <p:ext uri="{BB962C8B-B14F-4D97-AF65-F5344CB8AC3E}">
        <p14:creationId xmlns:p14="http://schemas.microsoft.com/office/powerpoint/2010/main" val="1278633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MADELEINE POUR LES FRANCAIS - RAVIOLIS POUR LES USA</a:t>
            </a:r>
          </a:p>
          <a:p>
            <a:r>
              <a:rPr lang="fr-FR" b="1" dirty="0"/>
              <a:t>INTERRACTION ENTRE LES ANNEAUX ET LES SATELLITES</a:t>
            </a:r>
          </a:p>
          <a:p>
            <a:r>
              <a:rPr lang="fr-FR" b="1" dirty="0"/>
              <a:t>ENCHANGE DE MATIERE ET D’ENERGIE</a:t>
            </a:r>
          </a:p>
          <a:p>
            <a:r>
              <a:rPr lang="fr-FR" b="1" dirty="0"/>
              <a:t>ACCRETION AUTOUR DU NOYAU CENTRAL (BLOCS DE GLACE DE 1CM A 1M)</a:t>
            </a:r>
          </a:p>
          <a:p>
            <a:r>
              <a:rPr lang="fr-FR" b="1" dirty="0"/>
              <a:t>PAS  CRATERISE (JEUNE OU ACTIVITE GEOLOGIQUE)</a:t>
            </a:r>
          </a:p>
          <a:p>
            <a:r>
              <a:rPr lang="fr-FR" b="1" dirty="0"/>
              <a:t>SITUE AU BORD DE L’ANNEAU A</a:t>
            </a:r>
          </a:p>
          <a:p>
            <a:r>
              <a:rPr lang="fr-FR" b="1" dirty="0"/>
              <a:t>DIVINITE DE LA MYTHOLOGIE GRECQUE VOUEE A SOUTENIR LES DIEUX SUR SES EPAULES (ALLUSION A ATLAS QUI MARQUE LA LIMITE DE L’ANNEAU A)</a:t>
            </a:r>
          </a:p>
          <a:p>
            <a:r>
              <a:rPr lang="fr-FR" b="1" dirty="0"/>
              <a:t>ATLAS : 1</a:t>
            </a:r>
            <a:r>
              <a:rPr lang="fr-FR" b="1" baseline="30000" dirty="0"/>
              <a:t>er</a:t>
            </a:r>
            <a:r>
              <a:rPr lang="fr-FR" b="1" dirty="0"/>
              <a:t> FILS DE POSEIDON ET D’UNE MORTELLE : CLITO</a:t>
            </a:r>
          </a:p>
          <a:p>
            <a:r>
              <a:rPr lang="fr-FR" b="1" dirty="0"/>
              <a:t>MAITRE DE L’ATLANTIDE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60</a:t>
            </a:fld>
            <a:endParaRPr lang="fr-FR"/>
          </a:p>
        </p:txBody>
      </p:sp>
    </p:spTree>
    <p:extLst>
      <p:ext uri="{BB962C8B-B14F-4D97-AF65-F5344CB8AC3E}">
        <p14:creationId xmlns:p14="http://schemas.microsoft.com/office/powerpoint/2010/main" val="32657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GALILEE AU TRIBUNAL ACCUSE</a:t>
            </a:r>
            <a:r>
              <a:rPr lang="fr-FR" sz="1200" b="1" kern="1200" baseline="0" dirty="0">
                <a:solidFill>
                  <a:schemeClr val="tx1"/>
                </a:solidFill>
                <a:effectLst/>
                <a:latin typeface="+mn-lt"/>
                <a:ea typeface="+mn-ea"/>
                <a:cs typeface="+mn-cs"/>
              </a:rPr>
              <a:t> D’HERESIE PAR L’INQUISITION.</a:t>
            </a:r>
          </a:p>
          <a:p>
            <a:r>
              <a:rPr lang="fr-FR" sz="1200" b="1" kern="1200" baseline="0" dirty="0">
                <a:solidFill>
                  <a:schemeClr val="tx1"/>
                </a:solidFill>
                <a:effectLst/>
                <a:latin typeface="+mn-lt"/>
                <a:ea typeface="+mn-ea"/>
                <a:cs typeface="+mn-cs"/>
              </a:rPr>
              <a:t>A DU DECLARER QUE COPERNIC AVAIT TORD POUR NE PAS CONNAITRE LE MEME SORT DE BRUNO</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 ET POURTANT ELLE TOURNE »</a:t>
            </a:r>
          </a:p>
          <a:p>
            <a:endParaRPr lang="fr-FR" sz="1200" b="1" kern="1200" baseline="0" dirty="0">
              <a:solidFill>
                <a:schemeClr val="tx1"/>
              </a:solidFill>
              <a:effectLst/>
              <a:latin typeface="+mn-lt"/>
              <a:ea typeface="+mn-ea"/>
              <a:cs typeface="+mn-cs"/>
            </a:endParaRPr>
          </a:p>
          <a:p>
            <a:r>
              <a:rPr lang="fr-FR" sz="1200" b="1" kern="1200" baseline="0" dirty="0">
                <a:solidFill>
                  <a:schemeClr val="tx1"/>
                </a:solidFill>
                <a:effectLst/>
                <a:latin typeface="+mn-lt"/>
                <a:ea typeface="+mn-ea"/>
                <a:cs typeface="+mn-cs"/>
              </a:rPr>
              <a:t>VOIR LE FILM « GALILEE ET L’AMOUR DE DIEU » AVEC CLAUDE RICHE – JEAN PIERRE MARIEL (URBAIN VII) DANIEL PREVOST (INQUISITEUR)</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552B8C0-7F76-4306-93B4-07F3127691B8}" type="slidenum">
              <a:rPr lang="fr-FR" smtClean="0"/>
              <a:t>9</a:t>
            </a:fld>
            <a:endParaRPr lang="fr-FR"/>
          </a:p>
        </p:txBody>
      </p:sp>
    </p:spTree>
    <p:extLst>
      <p:ext uri="{BB962C8B-B14F-4D97-AF65-F5344CB8AC3E}">
        <p14:creationId xmlns:p14="http://schemas.microsoft.com/office/powerpoint/2010/main" val="13892199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ATLAS ENTRE LE LARGE ANNEAU A ET LE FIN ANNEAU F</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61</a:t>
            </a:fld>
            <a:endParaRPr lang="fr-FR"/>
          </a:p>
        </p:txBody>
      </p:sp>
    </p:spTree>
    <p:extLst>
      <p:ext uri="{BB962C8B-B14F-4D97-AF65-F5344CB8AC3E}">
        <p14:creationId xmlns:p14="http://schemas.microsoft.com/office/powerpoint/2010/main" val="947304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ATLAS PAR CASSINI 25 AVRIL 2005 – 2,4 MILLIONS DE 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62</a:t>
            </a:fld>
            <a:endParaRPr lang="fr-FR"/>
          </a:p>
        </p:txBody>
      </p:sp>
    </p:spTree>
    <p:extLst>
      <p:ext uri="{BB962C8B-B14F-4D97-AF65-F5344CB8AC3E}">
        <p14:creationId xmlns:p14="http://schemas.microsoft.com/office/powerpoint/2010/main" val="2767619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DANS LA DIVISION D’ENCKE</a:t>
            </a:r>
          </a:p>
          <a:p>
            <a:r>
              <a:rPr lang="fr-FR" b="1" dirty="0"/>
              <a:t>LA SOUCOUPE VOLANTE</a:t>
            </a:r>
          </a:p>
          <a:p>
            <a:r>
              <a:rPr lang="fr-FR" b="1" dirty="0"/>
              <a:t>TRACES DE FAILLES DE RUPTURE (FORCES DE MAREES)</a:t>
            </a:r>
          </a:p>
          <a:p>
            <a:r>
              <a:rPr lang="fr-FR" b="1" dirty="0"/>
              <a:t>DENSITE DE 0,6 (COMME ATLAS) DONC SUREMENT TRES POREUX</a:t>
            </a:r>
          </a:p>
          <a:p>
            <a:r>
              <a:rPr lang="fr-FR" b="1" dirty="0"/>
              <a:t>PAN : DIEU DES BERGERS ET DES TROUPEAUX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63</a:t>
            </a:fld>
            <a:endParaRPr lang="fr-FR"/>
          </a:p>
        </p:txBody>
      </p:sp>
    </p:spTree>
    <p:extLst>
      <p:ext uri="{BB962C8B-B14F-4D97-AF65-F5344CB8AC3E}">
        <p14:creationId xmlns:p14="http://schemas.microsoft.com/office/powerpoint/2010/main" val="2770651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PAN DEPASSE DES ANNEAUX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65</a:t>
            </a:fld>
            <a:endParaRPr lang="fr-FR"/>
          </a:p>
        </p:txBody>
      </p:sp>
    </p:spTree>
    <p:extLst>
      <p:ext uri="{BB962C8B-B14F-4D97-AF65-F5344CB8AC3E}">
        <p14:creationId xmlns:p14="http://schemas.microsoft.com/office/powerpoint/2010/main" val="3089885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PAN DANS ENKE</a:t>
            </a:r>
          </a:p>
          <a:p>
            <a:r>
              <a:rPr lang="fr-FR" b="1" dirty="0"/>
              <a:t>ON VOIT DES VAGUES DANS LES ANNEAUX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67</a:t>
            </a:fld>
            <a:endParaRPr lang="fr-FR"/>
          </a:p>
        </p:txBody>
      </p:sp>
    </p:spTree>
    <p:extLst>
      <p:ext uri="{BB962C8B-B14F-4D97-AF65-F5344CB8AC3E}">
        <p14:creationId xmlns:p14="http://schemas.microsoft.com/office/powerpoint/2010/main" val="2726917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ON DISTINGUE L’ANNEAU G ET PAN DANS LA DIVISION DE ENKE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69</a:t>
            </a:fld>
            <a:endParaRPr lang="fr-FR"/>
          </a:p>
        </p:txBody>
      </p:sp>
    </p:spTree>
    <p:extLst>
      <p:ext uri="{BB962C8B-B14F-4D97-AF65-F5344CB8AC3E}">
        <p14:creationId xmlns:p14="http://schemas.microsoft.com/office/powerpoint/2010/main" val="3367144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 PAN SUR L’ANNEAU A</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70</a:t>
            </a:fld>
            <a:endParaRPr lang="fr-FR"/>
          </a:p>
        </p:txBody>
      </p:sp>
    </p:spTree>
    <p:extLst>
      <p:ext uri="{BB962C8B-B14F-4D97-AF65-F5344CB8AC3E}">
        <p14:creationId xmlns:p14="http://schemas.microsoft.com/office/powerpoint/2010/main" val="675099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PAN EN HAUT A DROITE DANS LA DIVISION DE ENKE</a:t>
            </a:r>
          </a:p>
          <a:p>
            <a:r>
              <a:rPr lang="fr-FR" b="1" dirty="0"/>
              <a:t>A GAUCHE DAPHNE DANS LA DIVISION DE KEELER</a:t>
            </a:r>
          </a:p>
          <a:p>
            <a:r>
              <a:rPr lang="fr-FR" b="1" dirty="0"/>
              <a:t>PHOTO PRISE LE 3 JUIN 2010 PAR CASSINI A 529.000kms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71</a:t>
            </a:fld>
            <a:endParaRPr lang="fr-FR"/>
          </a:p>
        </p:txBody>
      </p:sp>
    </p:spTree>
    <p:extLst>
      <p:ext uri="{BB962C8B-B14F-4D97-AF65-F5344CB8AC3E}">
        <p14:creationId xmlns:p14="http://schemas.microsoft.com/office/powerpoint/2010/main" val="2538575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UN DES NOMBREUX SATELLITES SUR LE BORD DROIT DE L’EANNEAU B</a:t>
            </a:r>
          </a:p>
          <a:p>
            <a:r>
              <a:rPr lang="fr-FR" b="1" dirty="0"/>
              <a:t>A DROITE DIVISION DE CASSINI</a:t>
            </a:r>
          </a:p>
          <a:p>
            <a:r>
              <a:rPr lang="fr-FR" b="1" dirty="0"/>
              <a:t>OMBRE 41kms - SATELLITE DIAMETRE 400m</a:t>
            </a:r>
          </a:p>
          <a:p>
            <a:r>
              <a:rPr lang="fr-FR" b="1" dirty="0"/>
              <a:t>DEPASSE LES ANNEAUX DE 200m</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72</a:t>
            </a:fld>
            <a:endParaRPr lang="fr-FR"/>
          </a:p>
        </p:txBody>
      </p:sp>
    </p:spTree>
    <p:extLst>
      <p:ext uri="{BB962C8B-B14F-4D97-AF65-F5344CB8AC3E}">
        <p14:creationId xmlns:p14="http://schemas.microsoft.com/office/powerpoint/2010/main" val="3041602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QUEL RAPPORT ?</a:t>
            </a:r>
          </a:p>
          <a:p>
            <a:r>
              <a:rPr lang="fr-FR" b="1" dirty="0"/>
              <a:t>POURQUOI CE SILLAGE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73</a:t>
            </a:fld>
            <a:endParaRPr lang="fr-FR"/>
          </a:p>
        </p:txBody>
      </p:sp>
    </p:spTree>
    <p:extLst>
      <p:ext uri="{BB962C8B-B14F-4D97-AF65-F5344CB8AC3E}">
        <p14:creationId xmlns:p14="http://schemas.microsoft.com/office/powerpoint/2010/main" val="265622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SI VOUS ETES NULS EN DESSIN, CONSOLEZ-VOUS !</a:t>
            </a:r>
          </a:p>
          <a:p>
            <a:r>
              <a:rPr lang="fr-FR" b="1" dirty="0"/>
              <a:t>FORMES LATERALES INVISIBLES EN 1612 QUI REPARAISSENT EN 1613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a:t>
            </a:fld>
            <a:endParaRPr lang="fr-FR"/>
          </a:p>
        </p:txBody>
      </p:sp>
    </p:spTree>
    <p:extLst>
      <p:ext uri="{BB962C8B-B14F-4D97-AF65-F5344CB8AC3E}">
        <p14:creationId xmlns:p14="http://schemas.microsoft.com/office/powerpoint/2010/main" val="3398581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LUNES TOURNENT AUTOUR DES ANNEAUX : FORCE DE GRAVITATION (ILS ESSAIENT DE LES ATTIRER) : INTERRACTION</a:t>
            </a:r>
          </a:p>
          <a:p>
            <a:r>
              <a:rPr lang="fr-FR" b="1" dirty="0"/>
              <a:t>DANS TOUT L’UNIVERS, QUAND ON ESSAIE DE PERTURBER UN SYSTÈME, REACTION SOUS FORME D’ONDES (VOCALES – MARITIMES – SOLAIRES (vibrations comme une cloche) GRAVITATIONNELLES (fusion de 2 trous noirs ou 2 étoiles à neutrons)</a:t>
            </a:r>
          </a:p>
          <a:p>
            <a:r>
              <a:rPr lang="fr-FR" b="1" dirty="0"/>
              <a:t>ON AVAIT CALCULE CES STUCTURES ONDULEES MAIS CASSINI LES A PRISES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74</a:t>
            </a:fld>
            <a:endParaRPr lang="fr-FR"/>
          </a:p>
        </p:txBody>
      </p:sp>
    </p:spTree>
    <p:extLst>
      <p:ext uri="{BB962C8B-B14F-4D97-AF65-F5344CB8AC3E}">
        <p14:creationId xmlns:p14="http://schemas.microsoft.com/office/powerpoint/2010/main" val="3154823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 DIVISION D’ENKE A ÉTÉ DECOUVERTE EN 1888 PAR L’AMERICAIN JAMES EDWARD KEELER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75</a:t>
            </a:fld>
            <a:endParaRPr lang="fr-FR"/>
          </a:p>
        </p:txBody>
      </p:sp>
    </p:spTree>
    <p:extLst>
      <p:ext uri="{BB962C8B-B14F-4D97-AF65-F5344CB8AC3E}">
        <p14:creationId xmlns:p14="http://schemas.microsoft.com/office/powerpoint/2010/main" val="734503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TITAN QUI A DEROBE LE FEU AUX DIEUX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76</a:t>
            </a:fld>
            <a:endParaRPr lang="fr-FR"/>
          </a:p>
        </p:txBody>
      </p:sp>
    </p:spTree>
    <p:extLst>
      <p:ext uri="{BB962C8B-B14F-4D97-AF65-F5344CB8AC3E}">
        <p14:creationId xmlns:p14="http://schemas.microsoft.com/office/powerpoint/2010/main" val="3374083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a:t>
            </a:r>
            <a:r>
              <a:rPr lang="fr-FR" b="1" baseline="30000" dirty="0"/>
              <a:t>ère</a:t>
            </a:r>
            <a:r>
              <a:rPr lang="fr-FR" b="1" dirty="0"/>
              <a:t> femme humaine façonnée dans l’argile par Héphaïstos.</a:t>
            </a:r>
          </a:p>
          <a:p>
            <a:r>
              <a:rPr lang="fr-FR" b="1" dirty="0"/>
              <a:t>Boîte de Pandore : Zeus crée Pandore pour se venger de Prométhée qui a volé le feu aux dieux. Pandore remet une jarre à la garde du frère de Prométhée (Epiméthée). Quand il l’ouvre, il libère la mort, les maladies, et plein de maux.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77</a:t>
            </a:fld>
            <a:endParaRPr lang="fr-FR"/>
          </a:p>
        </p:txBody>
      </p:sp>
    </p:spTree>
    <p:extLst>
      <p:ext uri="{BB962C8B-B14F-4D97-AF65-F5344CB8AC3E}">
        <p14:creationId xmlns:p14="http://schemas.microsoft.com/office/powerpoint/2010/main" val="1366810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CES 2 SATELLITES BERGERS STABILISE L’ANNEAU F</a:t>
            </a:r>
          </a:p>
          <a:p>
            <a:r>
              <a:rPr lang="fr-FR" b="1" dirty="0"/>
              <a:t>TOUT A DROITE : EPIMETHEE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78</a:t>
            </a:fld>
            <a:endParaRPr lang="fr-FR"/>
          </a:p>
        </p:txBody>
      </p:sp>
    </p:spTree>
    <p:extLst>
      <p:ext uri="{BB962C8B-B14F-4D97-AF65-F5344CB8AC3E}">
        <p14:creationId xmlns:p14="http://schemas.microsoft.com/office/powerpoint/2010/main" val="1783928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ANNEAU F STABILISE PAR PANDORE ET PROMETHEE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79</a:t>
            </a:fld>
            <a:endParaRPr lang="fr-FR"/>
          </a:p>
        </p:txBody>
      </p:sp>
    </p:spTree>
    <p:extLst>
      <p:ext uri="{BB962C8B-B14F-4D97-AF65-F5344CB8AC3E}">
        <p14:creationId xmlns:p14="http://schemas.microsoft.com/office/powerpoint/2010/main" val="31263577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EPITMETHEE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80</a:t>
            </a:fld>
            <a:endParaRPr lang="fr-FR"/>
          </a:p>
        </p:txBody>
      </p:sp>
    </p:spTree>
    <p:extLst>
      <p:ext uri="{BB962C8B-B14F-4D97-AF65-F5344CB8AC3E}">
        <p14:creationId xmlns:p14="http://schemas.microsoft.com/office/powerpoint/2010/main" val="3531091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ANNEAU F PERTURBE PAR DES TOUTES PETITES LUNES CIRCULANT TOUT PRES DE L’ANNEAU</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81</a:t>
            </a:fld>
            <a:endParaRPr lang="fr-FR"/>
          </a:p>
        </p:txBody>
      </p:sp>
    </p:spTree>
    <p:extLst>
      <p:ext uri="{BB962C8B-B14F-4D97-AF65-F5344CB8AC3E}">
        <p14:creationId xmlns:p14="http://schemas.microsoft.com/office/powerpoint/2010/main" val="4205319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SATELLITE BERGER PROMETHEE PRES DE L’ANNEAU F</a:t>
            </a:r>
          </a:p>
          <a:p>
            <a:endParaRPr lang="fr-FR" b="1" dirty="0"/>
          </a:p>
          <a:p>
            <a:r>
              <a:rPr lang="fr-FR" b="1" dirty="0"/>
              <a:t>LACUNES</a:t>
            </a:r>
          </a:p>
          <a:p>
            <a:r>
              <a:rPr lang="fr-FR" b="1" dirty="0"/>
              <a:t>LES FORCES DE MAREES SONT SI FORTES QUE RIEN NE PEUT SURVIVRE DANS L’ANNEAU F</a:t>
            </a:r>
          </a:p>
          <a:p>
            <a:endParaRPr lang="fr-FR" b="1"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82</a:t>
            </a:fld>
            <a:endParaRPr lang="fr-FR"/>
          </a:p>
        </p:txBody>
      </p:sp>
    </p:spTree>
    <p:extLst>
      <p:ext uri="{BB962C8B-B14F-4D97-AF65-F5344CB8AC3E}">
        <p14:creationId xmlns:p14="http://schemas.microsoft.com/office/powerpoint/2010/main" val="3577741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 PROMETHEE SUR L’ANNEAU A</a:t>
            </a:r>
          </a:p>
          <a:p>
            <a:r>
              <a:rPr lang="fr-FR" b="1" dirty="0"/>
              <a:t>PERTURBATION SUR F</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83</a:t>
            </a:fld>
            <a:endParaRPr lang="fr-FR"/>
          </a:p>
        </p:txBody>
      </p:sp>
    </p:spTree>
    <p:extLst>
      <p:ext uri="{BB962C8B-B14F-4D97-AF65-F5344CB8AC3E}">
        <p14:creationId xmlns:p14="http://schemas.microsoft.com/office/powerpoint/2010/main" val="407006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LES ANNEAUX INVISIBLES PAR LA TRANCHE</a:t>
            </a:r>
            <a:endParaRPr lang="fr-FR"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a:t>
            </a:fld>
            <a:endParaRPr lang="fr-FR"/>
          </a:p>
        </p:txBody>
      </p:sp>
    </p:spTree>
    <p:extLst>
      <p:ext uri="{BB962C8B-B14F-4D97-AF65-F5344CB8AC3E}">
        <p14:creationId xmlns:p14="http://schemas.microsoft.com/office/powerpoint/2010/main" val="3070109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MIMAS FUT ECRASE SOUS UNE MASSE DE FER EN FUSION : VESUVE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PARTICULARITE : IL PASSE EN DESSUS ET EN DESSOUS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CRATERE D’HERSCHEL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MIMAS TANGUE BEAUCOUP : PEUT-ETRE UN OCEAN SOUS LA GLACE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85</a:t>
            </a:fld>
            <a:endParaRPr lang="fr-FR"/>
          </a:p>
        </p:txBody>
      </p:sp>
    </p:spTree>
    <p:extLst>
      <p:ext uri="{BB962C8B-B14F-4D97-AF65-F5344CB8AC3E}">
        <p14:creationId xmlns:p14="http://schemas.microsoft.com/office/powerpoint/2010/main" val="4591274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TOLES ONDULEES PAR MIMAS</a:t>
            </a:r>
          </a:p>
          <a:p>
            <a:r>
              <a:rPr lang="fr-FR" b="1" dirty="0"/>
              <a:t>PLUS LE SATTELLITE EST MASSIVE, PLUS IL PROVOQUE DES ONDES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86</a:t>
            </a:fld>
            <a:endParaRPr lang="fr-FR"/>
          </a:p>
        </p:txBody>
      </p:sp>
    </p:spTree>
    <p:extLst>
      <p:ext uri="{BB962C8B-B14F-4D97-AF65-F5344CB8AC3E}">
        <p14:creationId xmlns:p14="http://schemas.microsoft.com/office/powerpoint/2010/main" val="2280822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JANUS - PANDORA – MIMAS</a:t>
            </a:r>
          </a:p>
          <a:p>
            <a:r>
              <a:rPr lang="fr-FR" b="1" dirty="0"/>
              <a:t>PHOTO PRISE PAR CASSINI A 2,7 MILLIONS DE 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87</a:t>
            </a:fld>
            <a:endParaRPr lang="fr-FR"/>
          </a:p>
        </p:txBody>
      </p:sp>
    </p:spTree>
    <p:extLst>
      <p:ext uri="{BB962C8B-B14F-4D97-AF65-F5344CB8AC3E}">
        <p14:creationId xmlns:p14="http://schemas.microsoft.com/office/powerpoint/2010/main" val="41792907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MIMAS A L’ORIGINE DE LA DIVISION DE CASSINI – OMBRE A CHEVAL SUR A ET B</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88</a:t>
            </a:fld>
            <a:endParaRPr lang="fr-FR"/>
          </a:p>
        </p:txBody>
      </p:sp>
    </p:spTree>
    <p:extLst>
      <p:ext uri="{BB962C8B-B14F-4D97-AF65-F5344CB8AC3E}">
        <p14:creationId xmlns:p14="http://schemas.microsoft.com/office/powerpoint/2010/main" val="27704804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 MIMAS ET JANUS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89</a:t>
            </a:fld>
            <a:endParaRPr lang="fr-FR"/>
          </a:p>
        </p:txBody>
      </p:sp>
    </p:spTree>
    <p:extLst>
      <p:ext uri="{BB962C8B-B14F-4D97-AF65-F5344CB8AC3E}">
        <p14:creationId xmlns:p14="http://schemas.microsoft.com/office/powerpoint/2010/main" val="1586779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AIGUILLES DE GLACE AU BORD DE L’ANNEAU B (ENVIRON 100m)</a:t>
            </a:r>
          </a:p>
          <a:p>
            <a:r>
              <a:rPr lang="fr-FR" b="1" dirty="0"/>
              <a:t>SUREMENT DUES A LA FORCE GRAVITATIONNELLE DE MIMAS QUI EST AU BORD DE L’ANNEAU</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90</a:t>
            </a:fld>
            <a:endParaRPr lang="fr-FR"/>
          </a:p>
        </p:txBody>
      </p:sp>
    </p:spTree>
    <p:extLst>
      <p:ext uri="{BB962C8B-B14F-4D97-AF65-F5344CB8AC3E}">
        <p14:creationId xmlns:p14="http://schemas.microsoft.com/office/powerpoint/2010/main" val="34799257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NYMPHE, FILLE DU FLEUVE PENEE ET CHANGEE EN LAURIER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91</a:t>
            </a:fld>
            <a:endParaRPr lang="fr-FR"/>
          </a:p>
        </p:txBody>
      </p:sp>
    </p:spTree>
    <p:extLst>
      <p:ext uri="{BB962C8B-B14F-4D97-AF65-F5344CB8AC3E}">
        <p14:creationId xmlns:p14="http://schemas.microsoft.com/office/powerpoint/2010/main" val="5253817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ORBITE DANS L’ANNEAU A (COMME ATLAS)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92</a:t>
            </a:fld>
            <a:endParaRPr lang="fr-FR"/>
          </a:p>
        </p:txBody>
      </p:sp>
    </p:spTree>
    <p:extLst>
      <p:ext uri="{BB962C8B-B14F-4D97-AF65-F5344CB8AC3E}">
        <p14:creationId xmlns:p14="http://schemas.microsoft.com/office/powerpoint/2010/main" val="1167879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DANS LA DIVISION DE KELLER A PEINE VISIBLE AU BORD EXTERIEUR DE L’ANNEAU A</a:t>
            </a:r>
          </a:p>
          <a:p>
            <a:r>
              <a:rPr lang="fr-FR" b="1" dirty="0"/>
              <a:t>OUVERTURE D’1 SILLON ET CRATION D’ONDES</a:t>
            </a:r>
          </a:p>
          <a:p>
            <a:r>
              <a:rPr lang="fr-FR" b="1" dirty="0"/>
              <a:t>C’EST PEUT-ÊTRE CE QU’A FAIT JUPITER DANS LE DISQUE PROTOPLANETAIRE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93</a:t>
            </a:fld>
            <a:endParaRPr lang="fr-FR"/>
          </a:p>
        </p:txBody>
      </p:sp>
    </p:spTree>
    <p:extLst>
      <p:ext uri="{BB962C8B-B14F-4D97-AF65-F5344CB8AC3E}">
        <p14:creationId xmlns:p14="http://schemas.microsoft.com/office/powerpoint/2010/main" val="1052152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ONDES GENEREES PAR DAPHNE DEVANT ET DERRIERE</a:t>
            </a:r>
          </a:p>
          <a:p>
            <a:r>
              <a:rPr lang="fr-FR" b="1" dirty="0"/>
              <a:t>OMBRE DE DAPHNE PROJETEE A 50KMS DE HAUT</a:t>
            </a:r>
          </a:p>
          <a:p>
            <a:r>
              <a:rPr lang="fr-FR" b="1" dirty="0"/>
              <a:t>VIDE DE 40kms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94</a:t>
            </a:fld>
            <a:endParaRPr lang="fr-FR"/>
          </a:p>
        </p:txBody>
      </p:sp>
    </p:spTree>
    <p:extLst>
      <p:ext uri="{BB962C8B-B14F-4D97-AF65-F5344CB8AC3E}">
        <p14:creationId xmlns:p14="http://schemas.microsoft.com/office/powerpoint/2010/main" val="146230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SUPERPOSITION DE 3 PHOTOS PAR PAUL STEWART (ASTRONOME AMATEUR)</a:t>
            </a:r>
          </a:p>
          <a:p>
            <a:r>
              <a:rPr lang="fr-FR" b="1" dirty="0"/>
              <a:t>OCCULTATION DE LA LUNE PAR SATURNE CAPTUREE D’UNE VIDEO</a:t>
            </a:r>
          </a:p>
          <a:p>
            <a:r>
              <a:rPr lang="fr-FR" b="1" dirty="0"/>
              <a:t>SHCMITT CASSEGRAIN 200mm – Focale 2.000mm</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13</a:t>
            </a:fld>
            <a:endParaRPr lang="fr-FR"/>
          </a:p>
        </p:txBody>
      </p:sp>
    </p:spTree>
    <p:extLst>
      <p:ext uri="{BB962C8B-B14F-4D97-AF65-F5344CB8AC3E}">
        <p14:creationId xmlns:p14="http://schemas.microsoft.com/office/powerpoint/2010/main" val="2384324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DAPHNEE DANS KEELER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95</a:t>
            </a:fld>
            <a:endParaRPr lang="fr-FR"/>
          </a:p>
        </p:txBody>
      </p:sp>
    </p:spTree>
    <p:extLst>
      <p:ext uri="{BB962C8B-B14F-4D97-AF65-F5344CB8AC3E}">
        <p14:creationId xmlns:p14="http://schemas.microsoft.com/office/powerpoint/2010/main" val="890225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 DAPHNE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96</a:t>
            </a:fld>
            <a:endParaRPr lang="fr-FR"/>
          </a:p>
        </p:txBody>
      </p:sp>
    </p:spTree>
    <p:extLst>
      <p:ext uri="{BB962C8B-B14F-4D97-AF65-F5344CB8AC3E}">
        <p14:creationId xmlns:p14="http://schemas.microsoft.com/office/powerpoint/2010/main" val="18874125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OMBRE DE PANDORE SUR L’ANNEAU F</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97</a:t>
            </a:fld>
            <a:endParaRPr lang="fr-FR"/>
          </a:p>
        </p:txBody>
      </p:sp>
    </p:spTree>
    <p:extLst>
      <p:ext uri="{BB962C8B-B14F-4D97-AF65-F5344CB8AC3E}">
        <p14:creationId xmlns:p14="http://schemas.microsoft.com/office/powerpoint/2010/main" val="2244043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CREATION D’UNE POTO LUNE « PROPELER » HELICE</a:t>
            </a:r>
          </a:p>
          <a:p>
            <a:r>
              <a:rPr lang="fr-FR" b="1" dirty="0"/>
              <a:t>LA LUNE PROVOQUE 2 ONDES CHARGEES DE POUSSIERES QUI BRILLENT EN FONCTION DU SOLEIL</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98</a:t>
            </a:fld>
            <a:endParaRPr lang="fr-FR"/>
          </a:p>
        </p:txBody>
      </p:sp>
    </p:spTree>
    <p:extLst>
      <p:ext uri="{BB962C8B-B14F-4D97-AF65-F5344CB8AC3E}">
        <p14:creationId xmlns:p14="http://schemas.microsoft.com/office/powerpoint/2010/main" val="32091943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FORMATION DU SYSTÈME SOLAIRE N’EST DONC PAS TERMINEE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99</a:t>
            </a:fld>
            <a:endParaRPr lang="fr-FR"/>
          </a:p>
        </p:txBody>
      </p:sp>
    </p:spTree>
    <p:extLst>
      <p:ext uri="{BB962C8B-B14F-4D97-AF65-F5344CB8AC3E}">
        <p14:creationId xmlns:p14="http://schemas.microsoft.com/office/powerpoint/2010/main" val="10165601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SPOKES (RAYONS) LUMINEUX SUR L’ANNEAU B (PHOTO CASSINI 2009) : TEMPETE DE POUSSIERES</a:t>
            </a:r>
          </a:p>
          <a:p>
            <a:r>
              <a:rPr lang="fr-FR" b="1" dirty="0"/>
              <a:t>ETENDUE :</a:t>
            </a:r>
            <a:r>
              <a:rPr lang="fr-FR" b="1"/>
              <a:t>70.000kms.   HAUTEUR : 3.000kms</a:t>
            </a:r>
            <a:endParaRPr lang="fr-FR" b="1" dirty="0"/>
          </a:p>
          <a:p>
            <a:r>
              <a:rPr lang="fr-FR" b="1" dirty="0"/>
              <a:t>VISIBLES SUR 2 ROTATIONS (ENVIRON 20H)</a:t>
            </a:r>
          </a:p>
          <a:p>
            <a:r>
              <a:rPr lang="fr-FR" b="1" dirty="0"/>
              <a:t>QUAND SATURNE EST MOINS INCLINEE PAR RAPPORT AU SOLEIL (EQUINOXE) LE VENT SOLAIRE FRAPPE LES ANNEAUX DE MANIÈRE PLUS DIRECTE. RESULTAT : LES FORCES ELECTROSTATIQUES FONT LEVITER LA POUSSIERE OU LA GLACE AU-DESSUS DES ANNEAUX POUR FORMER DES OMBRES.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100</a:t>
            </a:fld>
            <a:endParaRPr lang="fr-FR"/>
          </a:p>
        </p:txBody>
      </p:sp>
    </p:spTree>
    <p:extLst>
      <p:ext uri="{BB962C8B-B14F-4D97-AF65-F5344CB8AC3E}">
        <p14:creationId xmlns:p14="http://schemas.microsoft.com/office/powerpoint/2010/main" val="35350009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 L’ORIGINE DE L’ANNEAU E OU EVOLUE ENCELADE</a:t>
            </a:r>
          </a:p>
          <a:p>
            <a:r>
              <a:rPr lang="fr-FR" b="1" dirty="0"/>
              <a:t>SURFACE LISSE : ACTIVITE GEOLOGIQUE CAR ELLE « TANGUE »</a:t>
            </a:r>
          </a:p>
          <a:p>
            <a:r>
              <a:rPr lang="fr-FR" b="1" dirty="0"/>
              <a:t>DONC SUREMENT DE L’EAU SOUS LA GLACE</a:t>
            </a:r>
          </a:p>
          <a:p>
            <a:r>
              <a:rPr lang="fr-FR" b="1" dirty="0"/>
              <a:t>FORCE DE MARREES DE SATURNE QUI CHAUFFE LA GLACE</a:t>
            </a:r>
          </a:p>
          <a:p>
            <a:r>
              <a:rPr lang="fr-FR" b="1" dirty="0"/>
              <a:t>ENCELADE : GEANT AUX 100 BRAS QUI LUTTA CONTRE LES DIEUX DE L’OLYMPE. </a:t>
            </a:r>
          </a:p>
          <a:p>
            <a:r>
              <a:rPr lang="fr-FR" b="1" dirty="0"/>
              <a:t>TUE ECRASE SOUS LE MONT ETNA EN SICILE PAR ATHENA</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101</a:t>
            </a:fld>
            <a:endParaRPr lang="fr-FR"/>
          </a:p>
        </p:txBody>
      </p:sp>
    </p:spTree>
    <p:extLst>
      <p:ext uri="{BB962C8B-B14F-4D97-AF65-F5344CB8AC3E}">
        <p14:creationId xmlns:p14="http://schemas.microsoft.com/office/powerpoint/2010/main" val="1170920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CASSINI A TRAVERSE LES GEYSERS</a:t>
            </a:r>
          </a:p>
          <a:p>
            <a:r>
              <a:rPr lang="fr-FR" b="1" dirty="0"/>
              <a:t>EAU A -40° COUCHES INF ET 0° SUP. L’EAU NE GEL PAS CAR SELS DISSOUS ET AMONIAC</a:t>
            </a:r>
          </a:p>
          <a:p>
            <a:r>
              <a:rPr lang="fr-FR" b="1" dirty="0"/>
              <a:t>EAU SALEE (SODIUM ET DES GRAINS DE SILICE). EAU EN CONTACT AVEC DES MINERAUX (PROPICE AVEC LA VIE) ACTIVITE HYDRO-THERMALE </a:t>
            </a:r>
          </a:p>
          <a:p>
            <a:r>
              <a:rPr lang="fr-FR" b="1" dirty="0"/>
              <a:t>ENERGIE GRACE AUX FORCES DE MARREES : LA GLACE EST MALAXEE ET CHAUFFE (ROTATION ELLIPTIQUE)</a:t>
            </a:r>
          </a:p>
          <a:p>
            <a:r>
              <a:rPr lang="fr-FR" b="1" dirty="0"/>
              <a:t>L’EAU TRAVERSE 20 A 25 KMS DE GLACE PUIS L’EAU LIQUIDE OU LA VAPEUR D’EAU SE TRANSORME EN BILLES DE GLACE ET SE MET EN ORBITE AUTOUR DE SATURNE ET FORME L’ANNEAU E</a:t>
            </a:r>
          </a:p>
          <a:p>
            <a:r>
              <a:rPr lang="fr-FR" b="1" dirty="0"/>
              <a:t>LE RESTE RETOMBE EN NEIGE SUR ENCELADE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102</a:t>
            </a:fld>
            <a:endParaRPr lang="fr-FR"/>
          </a:p>
        </p:txBody>
      </p:sp>
    </p:spTree>
    <p:extLst>
      <p:ext uri="{BB962C8B-B14F-4D97-AF65-F5344CB8AC3E}">
        <p14:creationId xmlns:p14="http://schemas.microsoft.com/office/powerpoint/2010/main" val="23522116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ECLIPE SOLAIRE. ON VOIT D’AUTRES ANNEAUX :</a:t>
            </a:r>
          </a:p>
          <a:p>
            <a:r>
              <a:rPr lang="fr-FR" b="1" dirty="0"/>
              <a:t>ANNEAU G (POUSSIERE) ET L’ANNEAU E (GLACE). F EST TROP FIN.</a:t>
            </a:r>
          </a:p>
          <a:p>
            <a:r>
              <a:rPr lang="fr-FR" b="1" dirty="0"/>
              <a:t>ET… LA TERRE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 SOLEIL EST A L’OPPOSE, LA DIVISION DE CASSINI BRILLE ! (LES POUSSIERES NE REFLECHISSENT PAS LA POUSSIERE MAIS TRES BONS TRANSMETTEURS (GRENIER)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L’ANNEAU B (DENSE) DEVIENT NOIR</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103</a:t>
            </a:fld>
            <a:endParaRPr lang="fr-FR"/>
          </a:p>
        </p:txBody>
      </p:sp>
    </p:spTree>
    <p:extLst>
      <p:ext uri="{BB962C8B-B14F-4D97-AF65-F5344CB8AC3E}">
        <p14:creationId xmlns:p14="http://schemas.microsoft.com/office/powerpoint/2010/main" val="11111351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ENCELADE DANS L’ANNEAU 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104</a:t>
            </a:fld>
            <a:endParaRPr lang="fr-FR"/>
          </a:p>
        </p:txBody>
      </p:sp>
    </p:spTree>
    <p:extLst>
      <p:ext uri="{BB962C8B-B14F-4D97-AF65-F5344CB8AC3E}">
        <p14:creationId xmlns:p14="http://schemas.microsoft.com/office/powerpoint/2010/main" val="179731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10 ANS DE DISCUSSION</a:t>
            </a:r>
          </a:p>
          <a:p>
            <a:r>
              <a:rPr lang="fr-FR" b="1" dirty="0"/>
              <a:t>LANCEE PAR LA FUSEE TITAN IV – CENTAUR EN 1997 ET ARRIVEE EN 2004</a:t>
            </a:r>
          </a:p>
          <a:p>
            <a:r>
              <a:rPr lang="fr-FR" b="1" dirty="0"/>
              <a:t>USA + EUROPE + Italie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14</a:t>
            </a:fld>
            <a:endParaRPr lang="fr-FR"/>
          </a:p>
        </p:txBody>
      </p:sp>
    </p:spTree>
    <p:extLst>
      <p:ext uri="{BB962C8B-B14F-4D97-AF65-F5344CB8AC3E}">
        <p14:creationId xmlns:p14="http://schemas.microsoft.com/office/powerpoint/2010/main" val="5826765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ENCELADE DEVANT TITAN ET SOUS LES ANNEAUX</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105</a:t>
            </a:fld>
            <a:endParaRPr lang="fr-FR"/>
          </a:p>
        </p:txBody>
      </p:sp>
    </p:spTree>
    <p:extLst>
      <p:ext uri="{BB962C8B-B14F-4D97-AF65-F5344CB8AC3E}">
        <p14:creationId xmlns:p14="http://schemas.microsoft.com/office/powerpoint/2010/main" val="23219925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BASSIN D’ENCELADE SOUS LOUIS XIV (VICTOIRE SUR LA FRONDE)</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106</a:t>
            </a:fld>
            <a:endParaRPr lang="fr-FR"/>
          </a:p>
        </p:txBody>
      </p:sp>
    </p:spTree>
    <p:extLst>
      <p:ext uri="{BB962C8B-B14F-4D97-AF65-F5344CB8AC3E}">
        <p14:creationId xmlns:p14="http://schemas.microsoft.com/office/powerpoint/2010/main" val="14480307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ACTIVITE GEOLOGIQUE (EFFET DE MAREE)</a:t>
            </a:r>
          </a:p>
          <a:p>
            <a:r>
              <a:rPr lang="fr-FR" b="1" dirty="0"/>
              <a:t>PARTIES LISSES (JEUNES) ET CRATERISEES </a:t>
            </a:r>
          </a:p>
          <a:p>
            <a:r>
              <a:rPr lang="fr-FR" b="1" dirty="0"/>
              <a:t>DIONE : MERE D’APHRODITE QU’ELLE A EU AVEC ZEUS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107</a:t>
            </a:fld>
            <a:endParaRPr lang="fr-FR"/>
          </a:p>
        </p:txBody>
      </p:sp>
    </p:spTree>
    <p:extLst>
      <p:ext uri="{BB962C8B-B14F-4D97-AF65-F5344CB8AC3E}">
        <p14:creationId xmlns:p14="http://schemas.microsoft.com/office/powerpoint/2010/main" val="7581904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FAILLES DE RUPTURE</a:t>
            </a:r>
          </a:p>
          <a:p>
            <a:r>
              <a:rPr lang="fr-FR" b="1" dirty="0"/>
              <a:t>ON PENSE QUE C’EST LORSQUE LE SATELLITE BASCULE SUR SON ORBITE ET FRACTURE DANS LA GLACE (???)</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108</a:t>
            </a:fld>
            <a:endParaRPr lang="fr-FR"/>
          </a:p>
        </p:txBody>
      </p:sp>
    </p:spTree>
    <p:extLst>
      <p:ext uri="{BB962C8B-B14F-4D97-AF65-F5344CB8AC3E}">
        <p14:creationId xmlns:p14="http://schemas.microsoft.com/office/powerpoint/2010/main" val="18492706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DIONE PHOTO DE CASSINI LE 11 OCTOBRE 2005 A 46.000kms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109</a:t>
            </a:fld>
            <a:endParaRPr lang="fr-FR"/>
          </a:p>
        </p:txBody>
      </p:sp>
    </p:spTree>
    <p:extLst>
      <p:ext uri="{BB962C8B-B14F-4D97-AF65-F5344CB8AC3E}">
        <p14:creationId xmlns:p14="http://schemas.microsoft.com/office/powerpoint/2010/main" val="4026353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PAS UN MONTAGE</a:t>
            </a:r>
          </a:p>
          <a:p>
            <a:r>
              <a:rPr lang="fr-FR" b="1" dirty="0"/>
              <a:t>TITAN  - DIONE DEVANT TITAL</a:t>
            </a:r>
          </a:p>
          <a:p>
            <a:r>
              <a:rPr lang="fr-FR" b="1" dirty="0"/>
              <a:t>MINUSCULE PROMETHEE SOUS LES ANNEAUX</a:t>
            </a:r>
          </a:p>
          <a:p>
            <a:r>
              <a:rPr lang="fr-FR" b="1"/>
              <a:t>TELESTO AU DESSSUS DES ANNEAUX</a:t>
            </a:r>
            <a:endParaRPr lang="fr-FR" b="1" dirty="0"/>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110</a:t>
            </a:fld>
            <a:endParaRPr lang="fr-FR"/>
          </a:p>
        </p:txBody>
      </p:sp>
    </p:spTree>
    <p:extLst>
      <p:ext uri="{BB962C8B-B14F-4D97-AF65-F5344CB8AC3E}">
        <p14:creationId xmlns:p14="http://schemas.microsoft.com/office/powerpoint/2010/main" val="19440729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FILLE D’OURANOS (LE CIEL) ET DE GAÏA (LA TERRE).</a:t>
            </a:r>
          </a:p>
          <a:p>
            <a:r>
              <a:rPr lang="fr-FR" b="1" dirty="0"/>
              <a:t>SŒUR ET EPOUSE D’OCEAN.</a:t>
            </a:r>
          </a:p>
          <a:p>
            <a:r>
              <a:rPr lang="fr-FR" b="1" dirty="0"/>
              <a:t>MERE DES FLEUVES ET DES OCEANS</a:t>
            </a:r>
          </a:p>
          <a:p>
            <a:r>
              <a:rPr lang="fr-FR" b="1" dirty="0"/>
              <a:t>A 300 000 kms DE SATURNE</a:t>
            </a:r>
          </a:p>
          <a:p>
            <a:r>
              <a:rPr lang="fr-FR" b="1" dirty="0"/>
              <a:t>PARTAGE SON ARBITE AVEC CALIPSO ET TELESTO</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111</a:t>
            </a:fld>
            <a:endParaRPr lang="fr-FR"/>
          </a:p>
        </p:txBody>
      </p:sp>
    </p:spTree>
    <p:extLst>
      <p:ext uri="{BB962C8B-B14F-4D97-AF65-F5344CB8AC3E}">
        <p14:creationId xmlns:p14="http://schemas.microsoft.com/office/powerpoint/2010/main" val="42104193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ANNEAU A ET F</a:t>
            </a:r>
          </a:p>
          <a:p>
            <a:r>
              <a:rPr lang="fr-FR" b="1" dirty="0"/>
              <a:t>PHOTO DE TETHYS ET JANUS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112</a:t>
            </a:fld>
            <a:endParaRPr lang="fr-FR"/>
          </a:p>
        </p:txBody>
      </p:sp>
    </p:spTree>
    <p:extLst>
      <p:ext uri="{BB962C8B-B14F-4D97-AF65-F5344CB8AC3E}">
        <p14:creationId xmlns:p14="http://schemas.microsoft.com/office/powerpoint/2010/main" val="18988382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ENCELADE A GAUCHE - TETHYS A DROITE</a:t>
            </a:r>
          </a:p>
          <a:p>
            <a:r>
              <a:rPr lang="fr-FR" b="1" dirty="0"/>
              <a:t>DEMESURE DE SATURNE !</a:t>
            </a:r>
          </a:p>
          <a:p>
            <a:r>
              <a:rPr lang="fr-FR" b="1" dirty="0"/>
              <a:t>PHOTO PRISE A 2 MILLIONS DE KMS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113</a:t>
            </a:fld>
            <a:endParaRPr lang="fr-FR"/>
          </a:p>
        </p:txBody>
      </p:sp>
    </p:spTree>
    <p:extLst>
      <p:ext uri="{BB962C8B-B14F-4D97-AF65-F5344CB8AC3E}">
        <p14:creationId xmlns:p14="http://schemas.microsoft.com/office/powerpoint/2010/main" val="8630587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ENCELADE ET TETHYS</a:t>
            </a:r>
          </a:p>
        </p:txBody>
      </p:sp>
      <p:sp>
        <p:nvSpPr>
          <p:cNvPr id="4" name="Espace réservé du numéro de diapositive 3"/>
          <p:cNvSpPr>
            <a:spLocks noGrp="1"/>
          </p:cNvSpPr>
          <p:nvPr>
            <p:ph type="sldNum" sz="quarter" idx="5"/>
          </p:nvPr>
        </p:nvSpPr>
        <p:spPr/>
        <p:txBody>
          <a:bodyPr/>
          <a:lstStyle/>
          <a:p>
            <a:fld id="{7A8DDDD0-6104-4661-931D-B9BDEE2C7F22}" type="slidenum">
              <a:rPr lang="fr-FR" smtClean="0"/>
              <a:t>114</a:t>
            </a:fld>
            <a:endParaRPr lang="fr-FR"/>
          </a:p>
        </p:txBody>
      </p:sp>
    </p:spTree>
    <p:extLst>
      <p:ext uri="{BB962C8B-B14F-4D97-AF65-F5344CB8AC3E}">
        <p14:creationId xmlns:p14="http://schemas.microsoft.com/office/powerpoint/2010/main" val="247392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4E0C7A9-97FD-437B-96D5-86F1F7B22052}" type="datetimeFigureOut">
              <a:rPr lang="fr-FR" smtClean="0"/>
              <a:t>03/05/2024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483697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4E0C7A9-97FD-437B-96D5-86F1F7B22052}" type="datetimeFigureOut">
              <a:rPr lang="fr-FR" smtClean="0"/>
              <a:t>03/05/2024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91368671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4E0C7A9-97FD-437B-96D5-86F1F7B22052}" type="datetimeFigureOut">
              <a:rPr lang="fr-FR" smtClean="0"/>
              <a:t>03/05/2024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256084783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4E0C7A9-97FD-437B-96D5-86F1F7B22052}" type="datetimeFigureOut">
              <a:rPr lang="fr-FR" smtClean="0"/>
              <a:t>03/05/2024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379548414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4E0C7A9-97FD-437B-96D5-86F1F7B22052}" type="datetimeFigureOut">
              <a:rPr lang="fr-FR" smtClean="0"/>
              <a:t>03/05/2024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407888259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4E0C7A9-97FD-437B-96D5-86F1F7B22052}" type="datetimeFigureOut">
              <a:rPr lang="fr-FR" smtClean="0"/>
              <a:t>03/05/2024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144810209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4E0C7A9-97FD-437B-96D5-86F1F7B22052}" type="datetimeFigureOut">
              <a:rPr lang="fr-FR" smtClean="0"/>
              <a:t>03/05/2024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184948335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4E0C7A9-97FD-437B-96D5-86F1F7B22052}" type="datetimeFigureOut">
              <a:rPr lang="fr-FR" smtClean="0"/>
              <a:t>03/05/2024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296778963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0C7A9-97FD-437B-96D5-86F1F7B22052}" type="datetimeFigureOut">
              <a:rPr lang="fr-FR" smtClean="0"/>
              <a:t>03/05/2024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38670717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4E0C7A9-97FD-437B-96D5-86F1F7B22052}" type="datetimeFigureOut">
              <a:rPr lang="fr-FR" smtClean="0"/>
              <a:t>03/05/2024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276296736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4E0C7A9-97FD-437B-96D5-86F1F7B22052}" type="datetimeFigureOut">
              <a:rPr lang="fr-FR" smtClean="0"/>
              <a:t>03/05/2024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6900ED-845A-46C0-81AD-85DF77AC6D35}" type="slidenum">
              <a:rPr lang="fr-FR" smtClean="0"/>
              <a:t>‹N°›</a:t>
            </a:fld>
            <a:endParaRPr lang="fr-FR"/>
          </a:p>
        </p:txBody>
      </p:sp>
    </p:spTree>
    <p:extLst>
      <p:ext uri="{BB962C8B-B14F-4D97-AF65-F5344CB8AC3E}">
        <p14:creationId xmlns:p14="http://schemas.microsoft.com/office/powerpoint/2010/main" val="368750094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0C7A9-97FD-437B-96D5-86F1F7B22052}" type="datetimeFigureOut">
              <a:rPr lang="fr-FR" smtClean="0"/>
              <a:t>03/05/2024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900ED-845A-46C0-81AD-85DF77AC6D35}" type="slidenum">
              <a:rPr lang="fr-FR" smtClean="0"/>
              <a:t>‹N°›</a:t>
            </a:fld>
            <a:endParaRPr lang="fr-FR"/>
          </a:p>
        </p:txBody>
      </p:sp>
    </p:spTree>
    <p:extLst>
      <p:ext uri="{BB962C8B-B14F-4D97-AF65-F5344CB8AC3E}">
        <p14:creationId xmlns:p14="http://schemas.microsoft.com/office/powerpoint/2010/main" val="27541869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commons.wikimedia.org/wiki/File:Srings.jpg?uselang=fr"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s://commons.wikimedia.org/wiki/File:Spokes_in_Saturn%27s_B_Ring.jpg?uselang=fr" TargetMode="External"/><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P11saturn.jpg?uselang=fr"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Saturn_PIA08360.jpg?uselang=fr"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527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oquis de Galilée de ce qu'il appelle la 'nature' triple de Saturne.  Galileo Galilei (1564-1642), un mathématicien italien. En date du 18e  siècle Photo Stock - Alamy">
            <a:extLst>
              <a:ext uri="{FF2B5EF4-FFF2-40B4-BE49-F238E27FC236}">
                <a16:creationId xmlns:a16="http://schemas.microsoft.com/office/drawing/2014/main" id="{61CD7E97-5ED0-4E1E-BBBE-286E2D960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26" y="1447800"/>
            <a:ext cx="1022554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56076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F987C8-9932-460A-AEE7-3F66D79EA1A4}"/>
              </a:ext>
            </a:extLst>
          </p:cNvPr>
          <p:cNvSpPr>
            <a:spLocks noGrp="1"/>
          </p:cNvSpPr>
          <p:nvPr>
            <p:ph type="title"/>
          </p:nvPr>
        </p:nvSpPr>
        <p:spPr>
          <a:xfrm>
            <a:off x="4421954" y="478142"/>
            <a:ext cx="3348091" cy="1021886"/>
          </a:xfrm>
        </p:spPr>
        <p:txBody>
          <a:bodyPr>
            <a:normAutofit/>
          </a:bodyPr>
          <a:lstStyle/>
          <a:p>
            <a:pPr algn="ctr"/>
            <a:r>
              <a:rPr lang="fr-FR" sz="6000" b="1" dirty="0">
                <a:solidFill>
                  <a:srgbClr val="FFFF00"/>
                </a:solidFill>
              </a:rPr>
              <a:t>SPOKES</a:t>
            </a:r>
          </a:p>
        </p:txBody>
      </p:sp>
      <p:pic>
        <p:nvPicPr>
          <p:cNvPr id="4" name="Image 3" descr="Photo de la division de Cassini prise en 2009 du côté éclairé des anneaux avec des spokes lumineux sur l'anneau B.">
            <a:hlinkClick r:id="rId3" tooltip="&quot;Photo de la division de Cassini prise en 2009 du côté éclairé des anneaux avec des spokes lumineux sur l'anneau B.&quot;"/>
            <a:extLst>
              <a:ext uri="{FF2B5EF4-FFF2-40B4-BE49-F238E27FC236}">
                <a16:creationId xmlns:a16="http://schemas.microsoft.com/office/drawing/2014/main" id="{71DD90E8-87F6-4ADE-9236-8BC610CAA7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8365" y="2296106"/>
            <a:ext cx="4418730" cy="3636645"/>
          </a:xfrm>
          <a:prstGeom prst="rect">
            <a:avLst/>
          </a:prstGeom>
          <a:noFill/>
          <a:ln>
            <a:noFill/>
          </a:ln>
        </p:spPr>
      </p:pic>
      <p:pic>
        <p:nvPicPr>
          <p:cNvPr id="5" name="Image 4" descr="Spokes sombres sur l'anneau B photo prise par la sonde Cassini du côté non éclairé des anneaux. À gauche de la partie centrale de la photo, deux lacunes sont visibles (la plus importante est la lacune de Huighens)">
            <a:hlinkClick r:id="rId5" tooltip="&quot;Spokes sombres sur l'anneau B photo prise par la sonde Cassini du côté non éclairé des anneaux. À gauche de la partie centrale de la photo, deux lacunes sont visibles (la plus importante est la lacune de Huighens)&quot;"/>
            <a:extLst>
              <a:ext uri="{FF2B5EF4-FFF2-40B4-BE49-F238E27FC236}">
                <a16:creationId xmlns:a16="http://schemas.microsoft.com/office/drawing/2014/main" id="{944A4E63-A197-4C9C-BD8A-0B6FA701112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75984" y="2296106"/>
            <a:ext cx="3692690" cy="3636645"/>
          </a:xfrm>
          <a:prstGeom prst="rect">
            <a:avLst/>
          </a:prstGeom>
          <a:noFill/>
          <a:ln>
            <a:noFill/>
          </a:ln>
        </p:spPr>
      </p:pic>
    </p:spTree>
    <p:extLst>
      <p:ext uri="{BB962C8B-B14F-4D97-AF65-F5344CB8AC3E}">
        <p14:creationId xmlns:p14="http://schemas.microsoft.com/office/powerpoint/2010/main" val="279568291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7510409" y="1865405"/>
            <a:ext cx="3391806" cy="1004820"/>
          </a:xfrm>
        </p:spPr>
        <p:txBody>
          <a:bodyPr>
            <a:normAutofit/>
          </a:bodyPr>
          <a:lstStyle/>
          <a:p>
            <a:pPr algn="r"/>
            <a:r>
              <a:rPr lang="fr-FR" b="1" dirty="0">
                <a:solidFill>
                  <a:srgbClr val="FFFF00"/>
                </a:solidFill>
              </a:rPr>
              <a:t>ENCELADE</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6943023" y="3429000"/>
            <a:ext cx="3959192" cy="702860"/>
          </a:xfrm>
        </p:spPr>
        <p:txBody>
          <a:bodyPr>
            <a:normAutofit/>
          </a:bodyPr>
          <a:lstStyle/>
          <a:p>
            <a:pPr algn="r"/>
            <a:r>
              <a:rPr lang="fr-FR" sz="3200" dirty="0">
                <a:solidFill>
                  <a:srgbClr val="FFFF00"/>
                </a:solidFill>
              </a:rPr>
              <a:t>DIAMETRE : 500 KM</a:t>
            </a:r>
          </a:p>
        </p:txBody>
      </p:sp>
      <p:pic>
        <p:nvPicPr>
          <p:cNvPr id="7" name="Picture 2" descr="Définition | Encelade">
            <a:extLst>
              <a:ext uri="{FF2B5EF4-FFF2-40B4-BE49-F238E27FC236}">
                <a16:creationId xmlns:a16="http://schemas.microsoft.com/office/drawing/2014/main" id="{465B7D02-E271-4636-9955-2E513D496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67" y="1163227"/>
            <a:ext cx="7285761" cy="359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50505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undefined">
            <a:extLst>
              <a:ext uri="{FF2B5EF4-FFF2-40B4-BE49-F238E27FC236}">
                <a16:creationId xmlns:a16="http://schemas.microsoft.com/office/drawing/2014/main" id="{805B8302-C10A-4D13-9797-F9E7826DE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46" y="375682"/>
            <a:ext cx="10480308" cy="61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8432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Éclipse de Soleil dans le système Saturnien - Orion PX">
            <a:extLst>
              <a:ext uri="{FF2B5EF4-FFF2-40B4-BE49-F238E27FC236}">
                <a16:creationId xmlns:a16="http://schemas.microsoft.com/office/drawing/2014/main" id="{ACA03274-4155-4A19-8AB4-BCA67E5EC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275"/>
            <a:ext cx="12192000" cy="60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2747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static.techno-science.net/illustration/Espace/Cassini-Huygens/Lunes/encelade-anneau-E.jpg">
            <a:extLst>
              <a:ext uri="{FF2B5EF4-FFF2-40B4-BE49-F238E27FC236}">
                <a16:creationId xmlns:a16="http://schemas.microsoft.com/office/drawing/2014/main" id="{17817C26-2A84-4C2B-B92A-A136E67ADE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224" name="Picture 8" descr="🚀 Encelade, lune de Saturne, véritable &quot;tagger&quot; cosmique">
            <a:extLst>
              <a:ext uri="{FF2B5EF4-FFF2-40B4-BE49-F238E27FC236}">
                <a16:creationId xmlns:a16="http://schemas.microsoft.com/office/drawing/2014/main" id="{65FE5666-51BB-4DC3-9B3F-7073D9134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59" y="1672802"/>
            <a:ext cx="5757081" cy="381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8916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ncelade saturne titan">
            <a:extLst>
              <a:ext uri="{FF2B5EF4-FFF2-40B4-BE49-F238E27FC236}">
                <a16:creationId xmlns:a16="http://schemas.microsoft.com/office/drawing/2014/main" id="{CDE449BE-7B84-4BD2-AF3A-A6EC127CC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 y="380144"/>
            <a:ext cx="12195423" cy="609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224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5553010.jpg">
            <a:extLst>
              <a:ext uri="{FF2B5EF4-FFF2-40B4-BE49-F238E27FC236}">
                <a16:creationId xmlns:a16="http://schemas.microsoft.com/office/drawing/2014/main" id="{3D394A48-A4A2-41F3-999D-9A70AAAAAD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9473" y="625642"/>
            <a:ext cx="11044089" cy="586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44019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8624236" y="1865405"/>
            <a:ext cx="2393482" cy="1004820"/>
          </a:xfrm>
        </p:spPr>
        <p:txBody>
          <a:bodyPr>
            <a:normAutofit/>
          </a:bodyPr>
          <a:lstStyle/>
          <a:p>
            <a:pPr algn="r"/>
            <a:r>
              <a:rPr lang="fr-FR" b="1" dirty="0">
                <a:solidFill>
                  <a:srgbClr val="FFFF00"/>
                </a:solidFill>
              </a:rPr>
              <a:t>DIONE</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7135528" y="3428999"/>
            <a:ext cx="3959192" cy="702860"/>
          </a:xfrm>
        </p:spPr>
        <p:txBody>
          <a:bodyPr>
            <a:normAutofit/>
          </a:bodyPr>
          <a:lstStyle/>
          <a:p>
            <a:pPr algn="r"/>
            <a:r>
              <a:rPr lang="fr-FR" sz="3200" dirty="0">
                <a:solidFill>
                  <a:srgbClr val="FFFF00"/>
                </a:solidFill>
              </a:rPr>
              <a:t>DIAMETRE : 1062 KM</a:t>
            </a:r>
          </a:p>
        </p:txBody>
      </p:sp>
      <p:pic>
        <p:nvPicPr>
          <p:cNvPr id="4098" name="Picture 2" descr="Dioné (satellite) - Vikidia, l'encyclopédie des 8-13 ans">
            <a:extLst>
              <a:ext uri="{FF2B5EF4-FFF2-40B4-BE49-F238E27FC236}">
                <a16:creationId xmlns:a16="http://schemas.microsoft.com/office/drawing/2014/main" id="{3ADBBA06-E00F-412E-8B23-F5EFD4BDC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83" y="1105940"/>
            <a:ext cx="4641817" cy="464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1964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ssini : nouveaux clichés de Dioné, satellite à deux faces">
            <a:extLst>
              <a:ext uri="{FF2B5EF4-FFF2-40B4-BE49-F238E27FC236}">
                <a16:creationId xmlns:a16="http://schemas.microsoft.com/office/drawing/2014/main" id="{80A7F292-20CF-41BB-8295-B56BF129E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68" y="5137"/>
            <a:ext cx="6852863" cy="68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2095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ioné, une des lunes de Saturne">
            <a:extLst>
              <a:ext uri="{FF2B5EF4-FFF2-40B4-BE49-F238E27FC236}">
                <a16:creationId xmlns:a16="http://schemas.microsoft.com/office/drawing/2014/main" id="{EF2C2FEE-1583-4BB8-BB6C-0F2A81C88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296" y="0"/>
            <a:ext cx="66014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56988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urquoi les anneaux de Saturne disparaissent-ils ? - Quora">
            <a:extLst>
              <a:ext uri="{FF2B5EF4-FFF2-40B4-BE49-F238E27FC236}">
                <a16:creationId xmlns:a16="http://schemas.microsoft.com/office/drawing/2014/main" id="{E1C70054-2162-46AB-B79F-D6D2E21A49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5781" y="837397"/>
            <a:ext cx="9981398" cy="530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69342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a:extLst>
              <a:ext uri="{FF2B5EF4-FFF2-40B4-BE49-F238E27FC236}">
                <a16:creationId xmlns:a16="http://schemas.microsoft.com/office/drawing/2014/main" id="{2514BF5F-CCE1-4ECF-8497-E703E5990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0"/>
            <a:ext cx="7523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7502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8291245" y="1865405"/>
            <a:ext cx="2610970" cy="1004820"/>
          </a:xfrm>
        </p:spPr>
        <p:txBody>
          <a:bodyPr>
            <a:normAutofit/>
          </a:bodyPr>
          <a:lstStyle/>
          <a:p>
            <a:pPr algn="r"/>
            <a:r>
              <a:rPr lang="fr-FR" b="1" dirty="0">
                <a:solidFill>
                  <a:srgbClr val="FFFF00"/>
                </a:solidFill>
              </a:rPr>
              <a:t>TETHYS</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6943023" y="3429000"/>
            <a:ext cx="3959192" cy="702860"/>
          </a:xfrm>
        </p:spPr>
        <p:txBody>
          <a:bodyPr>
            <a:normAutofit/>
          </a:bodyPr>
          <a:lstStyle/>
          <a:p>
            <a:pPr algn="r"/>
            <a:r>
              <a:rPr lang="fr-FR" sz="3200" dirty="0">
                <a:solidFill>
                  <a:srgbClr val="FFFF00"/>
                </a:solidFill>
              </a:rPr>
              <a:t>DIAMETRE : 1123 KMS</a:t>
            </a:r>
          </a:p>
        </p:txBody>
      </p:sp>
      <p:pic>
        <p:nvPicPr>
          <p:cNvPr id="6146" name="Picture 2" descr="Téthys (lune) — Wikipédia">
            <a:extLst>
              <a:ext uri="{FF2B5EF4-FFF2-40B4-BE49-F238E27FC236}">
                <a16:creationId xmlns:a16="http://schemas.microsoft.com/office/drawing/2014/main" id="{D855FA3F-9242-4818-AFE6-DEC17E68C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87" y="1762734"/>
            <a:ext cx="4035391" cy="403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12895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712F216C-9650-4268-B615-044EB85FBD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465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89027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rise à un peu plus de 2 millions de km de Saturne, cette image révèle la taille démesurée de la planète aux anneaux par comparaison avec les satellites Encelade et Téthys. © Nasa/JPL-Caltech/Space Science Institute">
            <a:extLst>
              <a:ext uri="{FF2B5EF4-FFF2-40B4-BE49-F238E27FC236}">
                <a16:creationId xmlns:a16="http://schemas.microsoft.com/office/drawing/2014/main" id="{90233FD1-9CFD-4FB2-B16F-B90AAB8BD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8512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l y a quelques mois, la sonde Cassini avait réalisé cette image des satellites Encelade et Téthys sous les anneaux de Saturne. © Nasa/JPL-Caltech/Space Science Institute">
            <a:extLst>
              <a:ext uri="{FF2B5EF4-FFF2-40B4-BE49-F238E27FC236}">
                <a16:creationId xmlns:a16="http://schemas.microsoft.com/office/drawing/2014/main" id="{D3A71477-C685-49D0-A7DE-059064D00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538" y="0"/>
            <a:ext cx="7145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9893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8876872" y="1865405"/>
            <a:ext cx="2025343" cy="1004820"/>
          </a:xfrm>
        </p:spPr>
        <p:txBody>
          <a:bodyPr>
            <a:normAutofit/>
          </a:bodyPr>
          <a:lstStyle/>
          <a:p>
            <a:pPr algn="r"/>
            <a:r>
              <a:rPr lang="fr-FR" b="1" dirty="0">
                <a:solidFill>
                  <a:srgbClr val="FFFF00"/>
                </a:solidFill>
              </a:rPr>
              <a:t>RHEA</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6943023" y="3429000"/>
            <a:ext cx="3959192" cy="702860"/>
          </a:xfrm>
        </p:spPr>
        <p:txBody>
          <a:bodyPr>
            <a:normAutofit/>
          </a:bodyPr>
          <a:lstStyle/>
          <a:p>
            <a:pPr algn="r"/>
            <a:r>
              <a:rPr lang="fr-FR" sz="3200" dirty="0"/>
              <a:t>DIAMETRE : 1527 KM</a:t>
            </a:r>
          </a:p>
        </p:txBody>
      </p:sp>
      <p:pic>
        <p:nvPicPr>
          <p:cNvPr id="24578" name="Picture 2" descr="undefined">
            <a:extLst>
              <a:ext uri="{FF2B5EF4-FFF2-40B4-BE49-F238E27FC236}">
                <a16:creationId xmlns:a16="http://schemas.microsoft.com/office/drawing/2014/main" id="{142656A2-1F47-4ACC-9915-245FD67DA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7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216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lt;h1&gt;PIA09738:  Depth of Field&lt;/h1&gt;&lt;div class=&quot;PIA09738&quot; lang=&quot;en&quot; style=&quot;width:800px;text-align:left;margin:auto;background-color:#000;padding:10px;max-height:150px;overflow:auto;&quot;&gt;&lt;p&gt;Cassini puts the enormous distances in the Saturn system in perspective with this view of Rhea and Prometheus.&lt;/p&gt;&lt;p&gt;Rhea (1,528 kilometers, or 949 miles across) sits in the foreground, while Prometheus (102 kilometers, or 63 miles across) lingers barely visible near the rings about 400,000 kilometers (250,000 miles) beyond. Saturn's cloud tops are about 80,000 kilometers (50,000 miles) farther still.&lt;/p&gt;&lt;p&gt;This view looks toward the unilluminated side of the rings from less than a degree above the ringplane.&lt;/p&gt;&lt;p&gt;The image was taken with the Cassini spacecraft narrow-angle camera on Aug. 13, 2007 using a spectral filter sensitive to wavelengths of infrared light centered at 750 nanometers. The view was acquired at a distance of approximately 4.1 million kilometers (2.5 million miles) from Saturn. Image scale is 24 kilometers (15 miles) per pixel on Saturn and 21 kilometers (13 miles) per pixel on Rhea.&lt;/p&gt;&lt;p&gt;The Cassini-Huygens mission is a cooperative project of NASA, the European Space Agency and the Italian Space Agency. The Jet Propulsion Laboratory, a division of the California Institute of Technology in Pasadena, manages the mission for NASA's Science Mission Directorate, Washington, D.C. The Cassini orbiter and its two onboard cameras were designed, developed and assembled at JPL. The imaging operations center is based at the Space Science Institute in Boulder, Colo.&lt;/p&gt;&lt;p&gt;For more information about the Cassini-Huygens mission visit &lt;a href=&quot;http://saturn.jpl.nasa.gov&quot;&gt;http://saturn.jpl.nasa.gov/home/index.cfm&lt;/a&gt;. The Cassini imaging team homepage is at &lt;a href=&quot;http://ciclops.org&quot;&gt;http://ciclops.org&lt;/a&gt;.&lt;/p&gt;&lt;br /&gt;&lt;br /&gt;&lt;a href=&quot;http://photojournal.jpl.nasa.gov/catalog/PIA09738&quot; onclick=&quot;window.open(this.href); return false;&quot; title=&quot;Voir l'image   PIA09738:  Depth of Field   sur le site de la NASA&quot;&gt;Voir l'image   PIA09738:  Depth of Field   sur le site de la NASA.&lt;/a&gt;&lt;/div&gt;">
            <a:extLst>
              <a:ext uri="{FF2B5EF4-FFF2-40B4-BE49-F238E27FC236}">
                <a16:creationId xmlns:a16="http://schemas.microsoft.com/office/drawing/2014/main" id="{A5F89A23-87AE-4B0F-8744-EC9AD6F6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411" y="30822"/>
            <a:ext cx="6827178" cy="682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7041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72372-D89F-4286-A498-7275FC005B1F}"/>
              </a:ext>
            </a:extLst>
          </p:cNvPr>
          <p:cNvSpPr>
            <a:spLocks noGrp="1"/>
          </p:cNvSpPr>
          <p:nvPr>
            <p:ph type="title"/>
          </p:nvPr>
        </p:nvSpPr>
        <p:spPr>
          <a:xfrm>
            <a:off x="1346736" y="2140857"/>
            <a:ext cx="2944528" cy="761030"/>
          </a:xfrm>
        </p:spPr>
        <p:txBody>
          <a:bodyPr/>
          <a:lstStyle/>
          <a:p>
            <a:pPr algn="ctr"/>
            <a:r>
              <a:rPr lang="fr-FR" b="1" dirty="0">
                <a:solidFill>
                  <a:srgbClr val="FFFF00"/>
                </a:solidFill>
              </a:rPr>
              <a:t>METHONE</a:t>
            </a:r>
          </a:p>
        </p:txBody>
      </p:sp>
      <p:sp>
        <p:nvSpPr>
          <p:cNvPr id="4" name="Titre 1">
            <a:extLst>
              <a:ext uri="{FF2B5EF4-FFF2-40B4-BE49-F238E27FC236}">
                <a16:creationId xmlns:a16="http://schemas.microsoft.com/office/drawing/2014/main" id="{FC078709-B536-4C83-86E5-A940089A0A79}"/>
              </a:ext>
            </a:extLst>
          </p:cNvPr>
          <p:cNvSpPr txBox="1">
            <a:spLocks/>
          </p:cNvSpPr>
          <p:nvPr/>
        </p:nvSpPr>
        <p:spPr>
          <a:xfrm>
            <a:off x="7491663" y="2122240"/>
            <a:ext cx="2944528" cy="830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FFFF00"/>
                </a:solidFill>
              </a:rPr>
              <a:t>PALLENE</a:t>
            </a:r>
          </a:p>
        </p:txBody>
      </p:sp>
      <p:pic>
        <p:nvPicPr>
          <p:cNvPr id="9218" name="Picture 2" descr="Méthone (lune) — Wikipédia">
            <a:extLst>
              <a:ext uri="{FF2B5EF4-FFF2-40B4-BE49-F238E27FC236}">
                <a16:creationId xmlns:a16="http://schemas.microsoft.com/office/drawing/2014/main" id="{C607238A-AECA-43B7-9E0C-E662E594D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099" y="2901887"/>
            <a:ext cx="3119386" cy="311938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0E008CFF-AABA-4581-8250-02726180CB28}"/>
              </a:ext>
            </a:extLst>
          </p:cNvPr>
          <p:cNvSpPr txBox="1">
            <a:spLocks/>
          </p:cNvSpPr>
          <p:nvPr/>
        </p:nvSpPr>
        <p:spPr>
          <a:xfrm>
            <a:off x="1177892" y="366277"/>
            <a:ext cx="9258300" cy="1496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t>Des touts petits corps</a:t>
            </a:r>
          </a:p>
          <a:p>
            <a:pPr algn="ctr"/>
            <a:r>
              <a:rPr lang="fr-FR" sz="4800" dirty="0"/>
              <a:t>entre Mimas et Encelade</a:t>
            </a:r>
          </a:p>
        </p:txBody>
      </p:sp>
      <p:pic>
        <p:nvPicPr>
          <p:cNvPr id="9220" name="Picture 4" descr="Pallene (moon) - Wikipedia">
            <a:extLst>
              <a:ext uri="{FF2B5EF4-FFF2-40B4-BE49-F238E27FC236}">
                <a16:creationId xmlns:a16="http://schemas.microsoft.com/office/drawing/2014/main" id="{CC14FEFA-ABE0-42C0-BA84-671F08668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663" y="3080086"/>
            <a:ext cx="3411638" cy="34116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itre 1">
                <a:extLst>
                  <a:ext uri="{FF2B5EF4-FFF2-40B4-BE49-F238E27FC236}">
                    <a16:creationId xmlns:a16="http://schemas.microsoft.com/office/drawing/2014/main" id="{43363CA3-3CC0-4821-85FB-E9397EC9BE3E}"/>
                  </a:ext>
                </a:extLst>
              </p:cNvPr>
              <p:cNvSpPr txBox="1">
                <a:spLocks/>
              </p:cNvSpPr>
              <p:nvPr/>
            </p:nvSpPr>
            <p:spPr>
              <a:xfrm>
                <a:off x="1288699" y="5509068"/>
                <a:ext cx="2944528" cy="761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 xmlns:m="http://schemas.openxmlformats.org/officeDocument/2006/math">
                    <m:r>
                      <a:rPr lang="fr-FR" b="1" i="1" smtClean="0">
                        <a:solidFill>
                          <a:srgbClr val="FFFF00"/>
                        </a:solidFill>
                        <a:latin typeface="Cambria Math" panose="02040503050406030204" pitchFamily="18" charset="0"/>
                        <a:ea typeface="Cambria Math" panose="02040503050406030204" pitchFamily="18" charset="0"/>
                      </a:rPr>
                      <m:t>~</m:t>
                    </m:r>
                    <m:r>
                      <a:rPr lang="fr-FR" b="1" i="0" smtClean="0">
                        <a:solidFill>
                          <a:srgbClr val="FFFF00"/>
                        </a:solidFill>
                        <a:latin typeface="Cambria Math" panose="02040503050406030204" pitchFamily="18" charset="0"/>
                        <a:ea typeface="Cambria Math" panose="02040503050406030204" pitchFamily="18" charset="0"/>
                      </a:rPr>
                      <m:t>𝟑</m:t>
                    </m:r>
                  </m:oMath>
                </a14:m>
                <a:r>
                  <a:rPr lang="fr-FR" b="1" dirty="0">
                    <a:solidFill>
                      <a:srgbClr val="FFFF00"/>
                    </a:solidFill>
                  </a:rPr>
                  <a:t>kms</a:t>
                </a:r>
              </a:p>
            </p:txBody>
          </p:sp>
        </mc:Choice>
        <mc:Fallback xmlns="">
          <p:sp>
            <p:nvSpPr>
              <p:cNvPr id="7" name="Titre 1">
                <a:extLst>
                  <a:ext uri="{FF2B5EF4-FFF2-40B4-BE49-F238E27FC236}">
                    <a16:creationId xmlns:a16="http://schemas.microsoft.com/office/drawing/2014/main" id="{43363CA3-3CC0-4821-85FB-E9397EC9BE3E}"/>
                  </a:ext>
                </a:extLst>
              </p:cNvPr>
              <p:cNvSpPr txBox="1">
                <a:spLocks noRot="1" noChangeAspect="1" noMove="1" noResize="1" noEditPoints="1" noAdjustHandles="1" noChangeArrowheads="1" noChangeShapeType="1" noTextEdit="1"/>
              </p:cNvSpPr>
              <p:nvPr/>
            </p:nvSpPr>
            <p:spPr>
              <a:xfrm>
                <a:off x="1288699" y="5509068"/>
                <a:ext cx="2944528" cy="761030"/>
              </a:xfrm>
              <a:prstGeom prst="rect">
                <a:avLst/>
              </a:prstGeom>
              <a:blipFill>
                <a:blip r:embed="rId5"/>
                <a:stretch>
                  <a:fillRect t="-20800" b="-336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Titre 1">
                <a:extLst>
                  <a:ext uri="{FF2B5EF4-FFF2-40B4-BE49-F238E27FC236}">
                    <a16:creationId xmlns:a16="http://schemas.microsoft.com/office/drawing/2014/main" id="{B4827670-DF72-4797-A24F-5E2D63091C2D}"/>
                  </a:ext>
                </a:extLst>
              </p:cNvPr>
              <p:cNvSpPr txBox="1">
                <a:spLocks/>
              </p:cNvSpPr>
              <p:nvPr/>
            </p:nvSpPr>
            <p:spPr>
              <a:xfrm>
                <a:off x="7806373" y="5509068"/>
                <a:ext cx="2944528" cy="761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 xmlns:m="http://schemas.openxmlformats.org/officeDocument/2006/math">
                    <m:r>
                      <a:rPr lang="fr-FR" b="1" i="1" smtClean="0">
                        <a:solidFill>
                          <a:srgbClr val="FFFF00"/>
                        </a:solidFill>
                        <a:latin typeface="Cambria Math" panose="02040503050406030204" pitchFamily="18" charset="0"/>
                        <a:ea typeface="Cambria Math" panose="02040503050406030204" pitchFamily="18" charset="0"/>
                      </a:rPr>
                      <m:t>~</m:t>
                    </m:r>
                  </m:oMath>
                </a14:m>
                <a:r>
                  <a:rPr lang="fr-FR" b="1" dirty="0">
                    <a:solidFill>
                      <a:srgbClr val="FFFF00"/>
                    </a:solidFill>
                  </a:rPr>
                  <a:t>4kms</a:t>
                </a:r>
              </a:p>
            </p:txBody>
          </p:sp>
        </mc:Choice>
        <mc:Fallback xmlns="">
          <p:sp>
            <p:nvSpPr>
              <p:cNvPr id="8" name="Titre 1">
                <a:extLst>
                  <a:ext uri="{FF2B5EF4-FFF2-40B4-BE49-F238E27FC236}">
                    <a16:creationId xmlns:a16="http://schemas.microsoft.com/office/drawing/2014/main" id="{B4827670-DF72-4797-A24F-5E2D63091C2D}"/>
                  </a:ext>
                </a:extLst>
              </p:cNvPr>
              <p:cNvSpPr txBox="1">
                <a:spLocks noRot="1" noChangeAspect="1" noMove="1" noResize="1" noEditPoints="1" noAdjustHandles="1" noChangeArrowheads="1" noChangeShapeType="1" noTextEdit="1"/>
              </p:cNvSpPr>
              <p:nvPr/>
            </p:nvSpPr>
            <p:spPr>
              <a:xfrm>
                <a:off x="7806373" y="5509068"/>
                <a:ext cx="2944528" cy="761030"/>
              </a:xfrm>
              <a:prstGeom prst="rect">
                <a:avLst/>
              </a:prstGeom>
              <a:blipFill>
                <a:blip r:embed="rId6"/>
                <a:stretch>
                  <a:fillRect t="-20800" b="-33600"/>
                </a:stretch>
              </a:blipFill>
            </p:spPr>
            <p:txBody>
              <a:bodyPr/>
              <a:lstStyle/>
              <a:p>
                <a:r>
                  <a:rPr lang="fr-FR">
                    <a:noFill/>
                  </a:rPr>
                  <a:t> </a:t>
                </a:r>
              </a:p>
            </p:txBody>
          </p:sp>
        </mc:Fallback>
      </mc:AlternateContent>
    </p:spTree>
    <p:extLst>
      <p:ext uri="{BB962C8B-B14F-4D97-AF65-F5344CB8AC3E}">
        <p14:creationId xmlns:p14="http://schemas.microsoft.com/office/powerpoint/2010/main" val="196706287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8614611" y="1865405"/>
            <a:ext cx="2287604" cy="1004820"/>
          </a:xfrm>
        </p:spPr>
        <p:txBody>
          <a:bodyPr>
            <a:normAutofit/>
          </a:bodyPr>
          <a:lstStyle/>
          <a:p>
            <a:pPr algn="r"/>
            <a:r>
              <a:rPr lang="fr-FR" b="1" dirty="0">
                <a:solidFill>
                  <a:srgbClr val="FFFF00"/>
                </a:solidFill>
              </a:rPr>
              <a:t>JAPET</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6943023" y="3429000"/>
            <a:ext cx="3959192" cy="702860"/>
          </a:xfrm>
        </p:spPr>
        <p:txBody>
          <a:bodyPr>
            <a:normAutofit/>
          </a:bodyPr>
          <a:lstStyle/>
          <a:p>
            <a:pPr algn="r"/>
            <a:r>
              <a:rPr lang="fr-FR" sz="3200" dirty="0"/>
              <a:t>DIAMETRE : 1469 KM</a:t>
            </a:r>
          </a:p>
        </p:txBody>
      </p:sp>
      <p:pic>
        <p:nvPicPr>
          <p:cNvPr id="10242" name="Picture 2" descr="Japet (satellite) - Vikidia, l'encyclopédie des 8-13 ans">
            <a:extLst>
              <a:ext uri="{FF2B5EF4-FFF2-40B4-BE49-F238E27FC236}">
                <a16:creationId xmlns:a16="http://schemas.microsoft.com/office/drawing/2014/main" id="{DB3C6A57-54DA-41BC-AD88-7C54A9DA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785" y="1090412"/>
            <a:ext cx="4677176" cy="467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59493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neau">
            <a:extLst>
              <a:ext uri="{FF2B5EF4-FFF2-40B4-BE49-F238E27FC236}">
                <a16:creationId xmlns:a16="http://schemas.microsoft.com/office/drawing/2014/main" id="{7DFD9EEB-1C21-4D60-8366-0FD4AD6D7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404" y="36686"/>
            <a:ext cx="5291191" cy="682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0193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est-ce que la planète Saturne | À quoi ressemble Saturne | Faits sur la  planète Saturne | Star Walk">
            <a:extLst>
              <a:ext uri="{FF2B5EF4-FFF2-40B4-BE49-F238E27FC236}">
                <a16:creationId xmlns:a16="http://schemas.microsoft.com/office/drawing/2014/main" id="{4388FA70-CD72-4EED-9D83-4667586D4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966" y="592856"/>
            <a:ext cx="10084067" cy="567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9844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apet, l'énigmatique lune de Saturne | National Geographic">
            <a:extLst>
              <a:ext uri="{FF2B5EF4-FFF2-40B4-BE49-F238E27FC236}">
                <a16:creationId xmlns:a16="http://schemas.microsoft.com/office/drawing/2014/main" id="{47D55DA4-9268-4796-B536-3F8237A1F7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6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32636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illustrative de l’article Phœbé (lune)">
            <a:extLst>
              <a:ext uri="{FF2B5EF4-FFF2-40B4-BE49-F238E27FC236}">
                <a16:creationId xmlns:a16="http://schemas.microsoft.com/office/drawing/2014/main" id="{146826B3-B5A9-4467-A4F6-B0E99299C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93" y="295400"/>
            <a:ext cx="3104722" cy="452572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3E573D1B-BBBC-4FD8-9388-9D6590EF259B}"/>
              </a:ext>
            </a:extLst>
          </p:cNvPr>
          <p:cNvSpPr txBox="1">
            <a:spLocks/>
          </p:cNvSpPr>
          <p:nvPr/>
        </p:nvSpPr>
        <p:spPr>
          <a:xfrm>
            <a:off x="8645971" y="755796"/>
            <a:ext cx="2287604" cy="7647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b="1" dirty="0">
                <a:solidFill>
                  <a:srgbClr val="FFFF00"/>
                </a:solidFill>
              </a:rPr>
              <a:t>PHOEBE</a:t>
            </a:r>
          </a:p>
        </p:txBody>
      </p:sp>
      <p:sp>
        <p:nvSpPr>
          <p:cNvPr id="4" name="Sous-titre 2">
            <a:extLst>
              <a:ext uri="{FF2B5EF4-FFF2-40B4-BE49-F238E27FC236}">
                <a16:creationId xmlns:a16="http://schemas.microsoft.com/office/drawing/2014/main" id="{17525C9B-C321-4804-A0AC-2836D0B5A7A0}"/>
              </a:ext>
            </a:extLst>
          </p:cNvPr>
          <p:cNvSpPr txBox="1">
            <a:spLocks/>
          </p:cNvSpPr>
          <p:nvPr/>
        </p:nvSpPr>
        <p:spPr>
          <a:xfrm>
            <a:off x="753001" y="5453009"/>
            <a:ext cx="3952563" cy="70286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a:solidFill>
                  <a:srgbClr val="FFFF00"/>
                </a:solidFill>
              </a:rPr>
              <a:t>Dim : 218-216-203 kms</a:t>
            </a:r>
          </a:p>
        </p:txBody>
      </p:sp>
      <p:pic>
        <p:nvPicPr>
          <p:cNvPr id="3076" name="Picture 4" descr="http://www.space-news.be/2018/nov-dec/071218b.jpg">
            <a:extLst>
              <a:ext uri="{FF2B5EF4-FFF2-40B4-BE49-F238E27FC236}">
                <a16:creationId xmlns:a16="http://schemas.microsoft.com/office/drawing/2014/main" id="{22F1DFA3-3BBB-428E-AB24-F06C05606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650" y="1680748"/>
            <a:ext cx="6004134" cy="424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08492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ette image a été obtenue à une distance de 13 000 km. 1 pixel représente environ 80 mètres (3000x1445).">
            <a:extLst>
              <a:ext uri="{FF2B5EF4-FFF2-40B4-BE49-F238E27FC236}">
                <a16:creationId xmlns:a16="http://schemas.microsoft.com/office/drawing/2014/main" id="{43BB0573-CD32-40DB-8B9A-6482F664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890" y="1281942"/>
            <a:ext cx="8922220" cy="429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26549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541639-F602-492A-BE13-8B6B1A26C456}"/>
              </a:ext>
            </a:extLst>
          </p:cNvPr>
          <p:cNvSpPr>
            <a:spLocks noGrp="1"/>
          </p:cNvSpPr>
          <p:nvPr>
            <p:ph type="title"/>
          </p:nvPr>
        </p:nvSpPr>
        <p:spPr/>
        <p:txBody>
          <a:bodyPr/>
          <a:lstStyle/>
          <a:p>
            <a:pPr algn="ctr"/>
            <a:r>
              <a:rPr lang="fr-FR" dirty="0">
                <a:solidFill>
                  <a:srgbClr val="FFFF00"/>
                </a:solidFill>
              </a:rPr>
              <a:t>Anneau F situé sur la limite de Roche</a:t>
            </a:r>
            <a:br>
              <a:rPr lang="fr-FR" dirty="0">
                <a:solidFill>
                  <a:srgbClr val="FFFF00"/>
                </a:solidFill>
              </a:rPr>
            </a:br>
            <a:r>
              <a:rPr lang="fr-FR" dirty="0">
                <a:solidFill>
                  <a:srgbClr val="FFFF00"/>
                </a:solidFill>
              </a:rPr>
              <a:t>d’où les énormes contorsions : chaos</a:t>
            </a:r>
          </a:p>
        </p:txBody>
      </p:sp>
      <p:pic>
        <p:nvPicPr>
          <p:cNvPr id="11266" name="Picture 2" descr="Saturne : les contorsions de l'anneau F">
            <a:extLst>
              <a:ext uri="{FF2B5EF4-FFF2-40B4-BE49-F238E27FC236}">
                <a16:creationId xmlns:a16="http://schemas.microsoft.com/office/drawing/2014/main" id="{F6AAF2CC-4564-4338-BDBD-7ED214FCD3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85862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E195E-DE3C-4398-A7EA-5A36FDE80D4F}"/>
              </a:ext>
            </a:extLst>
          </p:cNvPr>
          <p:cNvSpPr>
            <a:spLocks noGrp="1"/>
          </p:cNvSpPr>
          <p:nvPr>
            <p:ph type="title"/>
          </p:nvPr>
        </p:nvSpPr>
        <p:spPr>
          <a:xfrm>
            <a:off x="654918" y="753217"/>
            <a:ext cx="5755507" cy="1386672"/>
          </a:xfrm>
        </p:spPr>
        <p:txBody>
          <a:bodyPr>
            <a:normAutofit fontScale="90000"/>
          </a:bodyPr>
          <a:lstStyle/>
          <a:p>
            <a:r>
              <a:rPr lang="fr-FR" sz="7300" b="1" dirty="0">
                <a:solidFill>
                  <a:srgbClr val="FFFF00"/>
                </a:solidFill>
              </a:rPr>
              <a:t>Edouard ROCHE</a:t>
            </a:r>
            <a:br>
              <a:rPr lang="fr-FR" dirty="0"/>
            </a:br>
            <a:r>
              <a:rPr lang="fr-FR" sz="4900" dirty="0"/>
              <a:t>( 1820-1883 )</a:t>
            </a:r>
          </a:p>
        </p:txBody>
      </p:sp>
      <p:pic>
        <p:nvPicPr>
          <p:cNvPr id="14338" name="Picture 2" descr="Édouard Roche — Wikipédia">
            <a:extLst>
              <a:ext uri="{FF2B5EF4-FFF2-40B4-BE49-F238E27FC236}">
                <a16:creationId xmlns:a16="http://schemas.microsoft.com/office/drawing/2014/main" id="{6047E25D-625F-48E8-A46D-361E00FC9C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39814" y="753217"/>
            <a:ext cx="4138864" cy="54583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itre 1">
                <a:extLst>
                  <a:ext uri="{FF2B5EF4-FFF2-40B4-BE49-F238E27FC236}">
                    <a16:creationId xmlns:a16="http://schemas.microsoft.com/office/drawing/2014/main" id="{3E04D90C-0484-4183-8B8A-95EBFDDAE6DB}"/>
                  </a:ext>
                </a:extLst>
              </p:cNvPr>
              <p:cNvSpPr txBox="1">
                <a:spLocks/>
              </p:cNvSpPr>
              <p:nvPr/>
            </p:nvSpPr>
            <p:spPr>
              <a:xfrm>
                <a:off x="2157573" y="4068566"/>
                <a:ext cx="3094615" cy="9349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FFFF00"/>
                    </a:solidFill>
                  </a:rPr>
                  <a:t>L </a:t>
                </a:r>
                <a14:m>
                  <m:oMath xmlns:m="http://schemas.openxmlformats.org/officeDocument/2006/math">
                    <m:r>
                      <a:rPr lang="fr-FR" b="1" i="1" smtClean="0">
                        <a:solidFill>
                          <a:srgbClr val="FFFF00"/>
                        </a:solidFill>
                        <a:latin typeface="Cambria Math" panose="02040503050406030204" pitchFamily="18" charset="0"/>
                        <a:ea typeface="Cambria Math" panose="02040503050406030204" pitchFamily="18" charset="0"/>
                      </a:rPr>
                      <m:t>≈ </m:t>
                    </m:r>
                  </m:oMath>
                </a14:m>
                <a:r>
                  <a:rPr lang="fr-FR" b="1" dirty="0">
                    <a:solidFill>
                      <a:srgbClr val="FFFF00"/>
                    </a:solidFill>
                  </a:rPr>
                  <a:t>2,45 </a:t>
                </a:r>
                <a:r>
                  <a:rPr lang="fr-FR" b="1" dirty="0" err="1">
                    <a:solidFill>
                      <a:srgbClr val="FFFF00"/>
                    </a:solidFill>
                  </a:rPr>
                  <a:t>rP</a:t>
                </a:r>
                <a:r>
                  <a:rPr lang="fr-FR" b="1" dirty="0">
                    <a:solidFill>
                      <a:srgbClr val="FFFF00"/>
                    </a:solidFill>
                  </a:rPr>
                  <a:t> </a:t>
                </a:r>
                <a:endParaRPr lang="fr-FR" sz="2800" b="1" dirty="0">
                  <a:solidFill>
                    <a:srgbClr val="FFFF00"/>
                  </a:solidFill>
                </a:endParaRPr>
              </a:p>
            </p:txBody>
          </p:sp>
        </mc:Choice>
        <mc:Fallback xmlns="">
          <p:sp>
            <p:nvSpPr>
              <p:cNvPr id="4" name="Titre 1">
                <a:extLst>
                  <a:ext uri="{FF2B5EF4-FFF2-40B4-BE49-F238E27FC236}">
                    <a16:creationId xmlns:a16="http://schemas.microsoft.com/office/drawing/2014/main" id="{3E04D90C-0484-4183-8B8A-95EBFDDAE6DB}"/>
                  </a:ext>
                </a:extLst>
              </p:cNvPr>
              <p:cNvSpPr txBox="1">
                <a:spLocks noRot="1" noChangeAspect="1" noMove="1" noResize="1" noEditPoints="1" noAdjustHandles="1" noChangeArrowheads="1" noChangeShapeType="1" noTextEdit="1"/>
              </p:cNvSpPr>
              <p:nvPr/>
            </p:nvSpPr>
            <p:spPr>
              <a:xfrm>
                <a:off x="2157573" y="4068566"/>
                <a:ext cx="3094615" cy="934949"/>
              </a:xfrm>
              <a:prstGeom prst="rect">
                <a:avLst/>
              </a:prstGeom>
              <a:blipFill>
                <a:blip r:embed="rId3"/>
                <a:stretch>
                  <a:fillRect t="-6494" b="-16883"/>
                </a:stretch>
              </a:blipFill>
            </p:spPr>
            <p:txBody>
              <a:bodyPr/>
              <a:lstStyle/>
              <a:p>
                <a:r>
                  <a:rPr lang="fr-FR">
                    <a:noFill/>
                  </a:rPr>
                  <a:t> </a:t>
                </a:r>
              </a:p>
            </p:txBody>
          </p:sp>
        </mc:Fallback>
      </mc:AlternateContent>
    </p:spTree>
    <p:extLst>
      <p:ext uri="{BB962C8B-B14F-4D97-AF65-F5344CB8AC3E}">
        <p14:creationId xmlns:p14="http://schemas.microsoft.com/office/powerpoint/2010/main" val="392121996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imite de Roche : Page pour l'impression">
            <a:extLst>
              <a:ext uri="{FF2B5EF4-FFF2-40B4-BE49-F238E27FC236}">
                <a16:creationId xmlns:a16="http://schemas.microsoft.com/office/drawing/2014/main" id="{86A44404-38D0-4147-9B4C-4FEADACBE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2352675"/>
            <a:ext cx="41433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Les anneaux de Saturne — Planet-Terre">
            <a:extLst>
              <a:ext uri="{FF2B5EF4-FFF2-40B4-BE49-F238E27FC236}">
                <a16:creationId xmlns:a16="http://schemas.microsoft.com/office/drawing/2014/main" id="{32B033C7-0738-42DE-B540-23A84547B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58" y="386564"/>
            <a:ext cx="10373684" cy="4215865"/>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CADC63AA-9B6E-4BDF-99E7-06DFB1374FA1}"/>
              </a:ext>
            </a:extLst>
          </p:cNvPr>
          <p:cNvSpPr txBox="1">
            <a:spLocks/>
          </p:cNvSpPr>
          <p:nvPr/>
        </p:nvSpPr>
        <p:spPr>
          <a:xfrm>
            <a:off x="909158" y="4892039"/>
            <a:ext cx="10373684"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t>Equilibre entre accrétion et destruction</a:t>
            </a:r>
          </a:p>
        </p:txBody>
      </p:sp>
    </p:spTree>
    <p:extLst>
      <p:ext uri="{BB962C8B-B14F-4D97-AF65-F5344CB8AC3E}">
        <p14:creationId xmlns:p14="http://schemas.microsoft.com/office/powerpoint/2010/main" val="143396347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aissance en direct d'un satellite de Saturne | Ciel &amp; Espace">
            <a:extLst>
              <a:ext uri="{FF2B5EF4-FFF2-40B4-BE49-F238E27FC236}">
                <a16:creationId xmlns:a16="http://schemas.microsoft.com/office/drawing/2014/main" id="{5FFADE4E-D739-4550-A997-2B767C6DD5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521"/>
            <a:ext cx="5989834" cy="678848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3FACF7C3-5F40-4DD6-998E-CD9E32944AC3}"/>
              </a:ext>
            </a:extLst>
          </p:cNvPr>
          <p:cNvSpPr txBox="1">
            <a:spLocks/>
          </p:cNvSpPr>
          <p:nvPr/>
        </p:nvSpPr>
        <p:spPr>
          <a:xfrm>
            <a:off x="6095999" y="1183933"/>
            <a:ext cx="5420493" cy="449013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solidFill>
                  <a:srgbClr val="FFFF00"/>
                </a:solidFill>
              </a:rPr>
              <a:t>De petites lunes éphémères</a:t>
            </a:r>
          </a:p>
          <a:p>
            <a:pPr algn="ctr"/>
            <a:r>
              <a:rPr lang="fr-FR" sz="4800" dirty="0">
                <a:solidFill>
                  <a:srgbClr val="FFFF00"/>
                </a:solidFill>
              </a:rPr>
              <a:t>se forment dans</a:t>
            </a:r>
          </a:p>
          <a:p>
            <a:pPr algn="ctr"/>
            <a:r>
              <a:rPr lang="fr-FR" sz="4800" dirty="0">
                <a:solidFill>
                  <a:srgbClr val="FFFF00"/>
                </a:solidFill>
              </a:rPr>
              <a:t>l’anneau F et disparaissent après</a:t>
            </a:r>
          </a:p>
          <a:p>
            <a:pPr algn="ctr"/>
            <a:r>
              <a:rPr lang="fr-FR" sz="4800" dirty="0">
                <a:solidFill>
                  <a:srgbClr val="FFFF00"/>
                </a:solidFill>
              </a:rPr>
              <a:t>une dizaine d’orbites</a:t>
            </a:r>
          </a:p>
          <a:p>
            <a:pPr algn="ctr"/>
            <a:r>
              <a:rPr lang="fr-FR" sz="4800" dirty="0">
                <a:solidFill>
                  <a:srgbClr val="FFFF00"/>
                </a:solidFill>
              </a:rPr>
              <a:t>(environ 15 heures)</a:t>
            </a:r>
          </a:p>
        </p:txBody>
      </p:sp>
    </p:spTree>
    <p:extLst>
      <p:ext uri="{BB962C8B-B14F-4D97-AF65-F5344CB8AC3E}">
        <p14:creationId xmlns:p14="http://schemas.microsoft.com/office/powerpoint/2010/main" val="374270987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ndefined">
            <a:extLst>
              <a:ext uri="{FF2B5EF4-FFF2-40B4-BE49-F238E27FC236}">
                <a16:creationId xmlns:a16="http://schemas.microsoft.com/office/drawing/2014/main" id="{82CA51C1-3BEA-4571-82B8-75C8E1176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76238"/>
            <a:ext cx="9677400" cy="610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71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C9879-C4C9-42C9-8123-6AFD8B59A67A}"/>
              </a:ext>
            </a:extLst>
          </p:cNvPr>
          <p:cNvSpPr>
            <a:spLocks noGrp="1"/>
          </p:cNvSpPr>
          <p:nvPr>
            <p:ph type="title"/>
          </p:nvPr>
        </p:nvSpPr>
        <p:spPr>
          <a:xfrm>
            <a:off x="838200" y="1970167"/>
            <a:ext cx="10515600" cy="2917665"/>
          </a:xfrm>
        </p:spPr>
        <p:txBody>
          <a:bodyPr>
            <a:normAutofit/>
          </a:bodyPr>
          <a:lstStyle/>
          <a:p>
            <a:pPr algn="just"/>
            <a:r>
              <a:rPr lang="fr-FR" sz="5400" b="1" dirty="0">
                <a:solidFill>
                  <a:srgbClr val="FFFF00"/>
                </a:solidFill>
              </a:rPr>
              <a:t>Contrairement à ce que l’on entend souvent, le système solaire est donc toujours… en formation !</a:t>
            </a:r>
          </a:p>
        </p:txBody>
      </p:sp>
    </p:spTree>
    <p:extLst>
      <p:ext uri="{BB962C8B-B14F-4D97-AF65-F5344CB8AC3E}">
        <p14:creationId xmlns:p14="http://schemas.microsoft.com/office/powerpoint/2010/main" val="35749168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ogo Sciences et Avenir ">
            <a:extLst>
              <a:ext uri="{FF2B5EF4-FFF2-40B4-BE49-F238E27FC236}">
                <a16:creationId xmlns:a16="http://schemas.microsoft.com/office/drawing/2014/main" id="{94D955EB-FDC5-4059-91E2-0B89B0F73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0"/>
            <a:ext cx="9156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2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Un astrophotographe a capturé Saturne cachée derrière la Lune">
            <a:extLst>
              <a:ext uri="{FF2B5EF4-FFF2-40B4-BE49-F238E27FC236}">
                <a16:creationId xmlns:a16="http://schemas.microsoft.com/office/drawing/2014/main" id="{A8273B21-07DB-4070-8332-FE33C15439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2" name="Picture 4" descr="Un astrophotographe a capturé Saturne cachée derrière la Lune">
            <a:extLst>
              <a:ext uri="{FF2B5EF4-FFF2-40B4-BE49-F238E27FC236}">
                <a16:creationId xmlns:a16="http://schemas.microsoft.com/office/drawing/2014/main" id="{9F0CC3F0-315D-4EDF-BC8D-04A45D73A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838" y="658549"/>
            <a:ext cx="9985124" cy="523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3325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4654D-51CB-40DD-8D0E-3709A58972FA}"/>
              </a:ext>
            </a:extLst>
          </p:cNvPr>
          <p:cNvSpPr txBox="1">
            <a:spLocks/>
          </p:cNvSpPr>
          <p:nvPr/>
        </p:nvSpPr>
        <p:spPr>
          <a:xfrm>
            <a:off x="6013807" y="5301466"/>
            <a:ext cx="5421330" cy="100686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i="1" dirty="0">
                <a:solidFill>
                  <a:srgbClr val="FFFF00"/>
                </a:solidFill>
              </a:rPr>
              <a:t>Merci de m’avoir écouté</a:t>
            </a:r>
            <a:endParaRPr lang="fr-FR" sz="2400" i="1" dirty="0">
              <a:solidFill>
                <a:srgbClr val="FFFF00"/>
              </a:solidFill>
            </a:endParaRPr>
          </a:p>
        </p:txBody>
      </p:sp>
    </p:spTree>
    <p:extLst>
      <p:ext uri="{BB962C8B-B14F-4D97-AF65-F5344CB8AC3E}">
        <p14:creationId xmlns:p14="http://schemas.microsoft.com/office/powerpoint/2010/main" val="104235113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7C94A-3A97-46ED-AF79-072B0C2BBCA6}"/>
              </a:ext>
            </a:extLst>
          </p:cNvPr>
          <p:cNvSpPr>
            <a:spLocks noGrp="1"/>
          </p:cNvSpPr>
          <p:nvPr>
            <p:ph type="ctrTitle"/>
          </p:nvPr>
        </p:nvSpPr>
        <p:spPr>
          <a:xfrm>
            <a:off x="596817" y="559169"/>
            <a:ext cx="9144000" cy="1760520"/>
          </a:xfrm>
        </p:spPr>
        <p:txBody>
          <a:bodyPr>
            <a:normAutofit/>
          </a:bodyPr>
          <a:lstStyle/>
          <a:p>
            <a:pPr algn="l"/>
            <a:r>
              <a:rPr lang="fr-FR" sz="6600" b="1" dirty="0">
                <a:solidFill>
                  <a:srgbClr val="FFFF00"/>
                </a:solidFill>
              </a:rPr>
              <a:t>Sonde  Cassini-Huygens</a:t>
            </a:r>
            <a:br>
              <a:rPr lang="fr-FR" sz="6600" dirty="0"/>
            </a:br>
            <a:r>
              <a:rPr lang="fr-FR" sz="4900" dirty="0"/>
              <a:t>(1997-2017)</a:t>
            </a:r>
          </a:p>
        </p:txBody>
      </p:sp>
      <p:pic>
        <p:nvPicPr>
          <p:cNvPr id="2050" name="Picture 2" descr="La fin de la sonde Cassini après 20 ans dans l'espace">
            <a:extLst>
              <a:ext uri="{FF2B5EF4-FFF2-40B4-BE49-F238E27FC236}">
                <a16:creationId xmlns:a16="http://schemas.microsoft.com/office/drawing/2014/main" id="{A51385EC-9540-4CB2-BA27-E67F5B7CF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038" y="2050181"/>
            <a:ext cx="6755799" cy="39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3008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774139AA-5AB7-4F3F-B989-D2A9C1C1D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05421" y="295745"/>
            <a:ext cx="4181157" cy="626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2181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ygens (spacecraft) - Wikipedia">
            <a:extLst>
              <a:ext uri="{FF2B5EF4-FFF2-40B4-BE49-F238E27FC236}">
                <a16:creationId xmlns:a16="http://schemas.microsoft.com/office/drawing/2014/main" id="{0091C013-C0ED-45D0-830B-A2DD3CB8F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975"/>
            <a:ext cx="12192000" cy="598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781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defined">
            <a:extLst>
              <a:ext uri="{FF2B5EF4-FFF2-40B4-BE49-F238E27FC236}">
                <a16:creationId xmlns:a16="http://schemas.microsoft.com/office/drawing/2014/main" id="{7C4DEAFF-23EB-4DE9-BC4D-31C9A30248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23123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99ADAD-7C2C-43FD-A267-F311CA464E71}"/>
              </a:ext>
            </a:extLst>
          </p:cNvPr>
          <p:cNvSpPr>
            <a:spLocks noGrp="1"/>
          </p:cNvSpPr>
          <p:nvPr>
            <p:ph type="title"/>
          </p:nvPr>
        </p:nvSpPr>
        <p:spPr>
          <a:xfrm>
            <a:off x="1052763" y="2718761"/>
            <a:ext cx="6078554" cy="3082248"/>
          </a:xfrm>
        </p:spPr>
        <p:txBody>
          <a:bodyPr>
            <a:normAutofit/>
          </a:bodyPr>
          <a:lstStyle/>
          <a:p>
            <a:r>
              <a:rPr lang="fr-FR" sz="4000" b="1" dirty="0"/>
              <a:t>Découverte de la division, de </a:t>
            </a:r>
            <a:r>
              <a:rPr lang="fr-FR" sz="4000" b="1" dirty="0" err="1"/>
              <a:t>Jape</a:t>
            </a:r>
            <a:r>
              <a:rPr lang="fr-FR" sz="4000" b="1" dirty="0"/>
              <a:t>, Dioné, Téthys, Rhéa… </a:t>
            </a:r>
            <a:br>
              <a:rPr lang="fr-FR" sz="4000" b="1" dirty="0"/>
            </a:br>
            <a:br>
              <a:rPr lang="fr-FR" sz="4000" b="1" dirty="0"/>
            </a:br>
            <a:r>
              <a:rPr lang="fr-FR" sz="4000" b="1" dirty="0"/>
              <a:t>Publication d’un éphéméride</a:t>
            </a:r>
            <a:br>
              <a:rPr lang="fr-FR" sz="4000" b="1" dirty="0"/>
            </a:br>
            <a:r>
              <a:rPr lang="fr-FR" sz="4000" b="1" dirty="0"/>
              <a:t>des satellites de Jupiter.</a:t>
            </a:r>
            <a:endParaRPr lang="fr-FR" sz="4000" dirty="0"/>
          </a:p>
        </p:txBody>
      </p:sp>
      <p:pic>
        <p:nvPicPr>
          <p:cNvPr id="6146" name="Picture 2" descr="Renaissance et Réforme - Jean-Dominique Cassini( 8 juin 1625 - 14 septembre  1712) - Herodote.net">
            <a:extLst>
              <a:ext uri="{FF2B5EF4-FFF2-40B4-BE49-F238E27FC236}">
                <a16:creationId xmlns:a16="http://schemas.microsoft.com/office/drawing/2014/main" id="{DA689E7C-814E-4FD7-8319-40719B226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091" y="1626445"/>
            <a:ext cx="3667146" cy="475812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694B1234-1CDF-4CEA-8CEA-412FF19EB557}"/>
              </a:ext>
            </a:extLst>
          </p:cNvPr>
          <p:cNvSpPr txBox="1">
            <a:spLocks/>
          </p:cNvSpPr>
          <p:nvPr/>
        </p:nvSpPr>
        <p:spPr>
          <a:xfrm>
            <a:off x="1052763" y="628399"/>
            <a:ext cx="8466221" cy="150680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6600" b="1" dirty="0">
                <a:solidFill>
                  <a:srgbClr val="FFFF00"/>
                </a:solidFill>
              </a:rPr>
              <a:t>Jean-Dominique CASSINI</a:t>
            </a:r>
            <a:br>
              <a:rPr lang="fr-FR" sz="6600" dirty="0"/>
            </a:br>
            <a:r>
              <a:rPr lang="fr-FR" sz="4900" dirty="0"/>
              <a:t>(1625-1712)</a:t>
            </a:r>
          </a:p>
        </p:txBody>
      </p:sp>
    </p:spTree>
    <p:extLst>
      <p:ext uri="{BB962C8B-B14F-4D97-AF65-F5344CB8AC3E}">
        <p14:creationId xmlns:p14="http://schemas.microsoft.com/office/powerpoint/2010/main" val="315394354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8B124-6BCD-4368-9783-3622A30F2353}"/>
              </a:ext>
            </a:extLst>
          </p:cNvPr>
          <p:cNvSpPr>
            <a:spLocks noGrp="1"/>
          </p:cNvSpPr>
          <p:nvPr>
            <p:ph type="ctrTitle"/>
          </p:nvPr>
        </p:nvSpPr>
        <p:spPr>
          <a:xfrm>
            <a:off x="840604" y="811182"/>
            <a:ext cx="6002956" cy="1717090"/>
          </a:xfrm>
        </p:spPr>
        <p:txBody>
          <a:bodyPr>
            <a:normAutofit fontScale="90000"/>
          </a:bodyPr>
          <a:lstStyle/>
          <a:p>
            <a:pPr algn="l"/>
            <a:r>
              <a:rPr lang="fr-FR" sz="6600" b="1" dirty="0">
                <a:solidFill>
                  <a:srgbClr val="FFFF00"/>
                </a:solidFill>
              </a:rPr>
              <a:t>Christian HUYGENS</a:t>
            </a:r>
            <a:br>
              <a:rPr lang="fr-FR" sz="6600" b="1" dirty="0">
                <a:solidFill>
                  <a:srgbClr val="FFFF00"/>
                </a:solidFill>
              </a:rPr>
            </a:br>
            <a:r>
              <a:rPr lang="fr-FR" sz="4900" dirty="0"/>
              <a:t>(1629-1695)</a:t>
            </a:r>
          </a:p>
        </p:txBody>
      </p:sp>
      <p:pic>
        <p:nvPicPr>
          <p:cNvPr id="7170" name="Picture 2" descr="ESA - Christiaan Huygens: Discoverer of Titan">
            <a:extLst>
              <a:ext uri="{FF2B5EF4-FFF2-40B4-BE49-F238E27FC236}">
                <a16:creationId xmlns:a16="http://schemas.microsoft.com/office/drawing/2014/main" id="{D4F69903-984D-48BC-ABDB-DE1583A6B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195" y="811182"/>
            <a:ext cx="3753852" cy="5235636"/>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5C8C4A14-19A4-4267-B7E7-D84E126659ED}"/>
              </a:ext>
            </a:extLst>
          </p:cNvPr>
          <p:cNvSpPr txBox="1">
            <a:spLocks/>
          </p:cNvSpPr>
          <p:nvPr/>
        </p:nvSpPr>
        <p:spPr>
          <a:xfrm>
            <a:off x="840604" y="1869897"/>
            <a:ext cx="6002956" cy="42637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dirty="0"/>
              <a:t>Comprend ce que sont les anneaux en 1655.</a:t>
            </a:r>
            <a:br>
              <a:rPr lang="fr-FR" sz="4800" b="1" dirty="0"/>
            </a:br>
            <a:endParaRPr lang="fr-FR" sz="4500" b="1" dirty="0"/>
          </a:p>
          <a:p>
            <a:pPr algn="l"/>
            <a:r>
              <a:rPr lang="fr-FR" sz="4500" b="1" dirty="0"/>
              <a:t>Découverte de Titan et de la Nébuleuse d’Orion</a:t>
            </a:r>
            <a:endParaRPr lang="fr-FR" sz="4500" dirty="0"/>
          </a:p>
        </p:txBody>
      </p:sp>
    </p:spTree>
    <p:extLst>
      <p:ext uri="{BB962C8B-B14F-4D97-AF65-F5344CB8AC3E}">
        <p14:creationId xmlns:p14="http://schemas.microsoft.com/office/powerpoint/2010/main" val="107471148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7A783-2656-49BD-B892-EF4A20759BB7}"/>
              </a:ext>
            </a:extLst>
          </p:cNvPr>
          <p:cNvSpPr>
            <a:spLocks noGrp="1"/>
          </p:cNvSpPr>
          <p:nvPr>
            <p:ph type="ctrTitle"/>
          </p:nvPr>
        </p:nvSpPr>
        <p:spPr>
          <a:xfrm>
            <a:off x="7090610" y="1763942"/>
            <a:ext cx="4299284" cy="1795978"/>
          </a:xfrm>
        </p:spPr>
        <p:txBody>
          <a:bodyPr>
            <a:normAutofit/>
          </a:bodyPr>
          <a:lstStyle/>
          <a:p>
            <a:r>
              <a:rPr lang="fr-FR" dirty="0">
                <a:solidFill>
                  <a:srgbClr val="FFFF00"/>
                </a:solidFill>
              </a:rPr>
              <a:t>Vendredi</a:t>
            </a:r>
            <a:br>
              <a:rPr lang="fr-FR" dirty="0">
                <a:solidFill>
                  <a:srgbClr val="FFFF00"/>
                </a:solidFill>
              </a:rPr>
            </a:br>
            <a:r>
              <a:rPr lang="fr-FR" dirty="0">
                <a:solidFill>
                  <a:srgbClr val="FFFF00"/>
                </a:solidFill>
              </a:rPr>
              <a:t>3 mai 2024</a:t>
            </a:r>
          </a:p>
        </p:txBody>
      </p:sp>
      <p:sp>
        <p:nvSpPr>
          <p:cNvPr id="3" name="Sous-titre 2">
            <a:extLst>
              <a:ext uri="{FF2B5EF4-FFF2-40B4-BE49-F238E27FC236}">
                <a16:creationId xmlns:a16="http://schemas.microsoft.com/office/drawing/2014/main" id="{D4F9CFDE-53CB-470A-9ED7-271DFF45C3B6}"/>
              </a:ext>
            </a:extLst>
          </p:cNvPr>
          <p:cNvSpPr>
            <a:spLocks noGrp="1"/>
          </p:cNvSpPr>
          <p:nvPr>
            <p:ph type="subTitle" idx="1"/>
          </p:nvPr>
        </p:nvSpPr>
        <p:spPr>
          <a:xfrm>
            <a:off x="802105" y="5052291"/>
            <a:ext cx="10587789" cy="760395"/>
          </a:xfrm>
        </p:spPr>
        <p:txBody>
          <a:bodyPr>
            <a:normAutofit/>
          </a:bodyPr>
          <a:lstStyle/>
          <a:p>
            <a:r>
              <a:rPr lang="fr-FR" sz="4800" b="1" dirty="0">
                <a:solidFill>
                  <a:srgbClr val="FFFF00"/>
                </a:solidFill>
              </a:rPr>
              <a:t>Les mystères des anneaux de Saturne</a:t>
            </a:r>
          </a:p>
        </p:txBody>
      </p:sp>
      <p:pic>
        <p:nvPicPr>
          <p:cNvPr id="1026" name="Picture 2" descr="Club d'astronomie OCTAN - Club d'astronomie OCTAN">
            <a:extLst>
              <a:ext uri="{FF2B5EF4-FFF2-40B4-BE49-F238E27FC236}">
                <a16:creationId xmlns:a16="http://schemas.microsoft.com/office/drawing/2014/main" id="{5B7F382C-F96C-4732-8120-ACEBE6606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05" y="856944"/>
            <a:ext cx="48768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65334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2BFE92AC-6FF5-4B0A-963F-11AB1DF3B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56557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53F6E-DF1D-4206-B654-F60ABA2B6CF6}"/>
              </a:ext>
            </a:extLst>
          </p:cNvPr>
          <p:cNvSpPr>
            <a:spLocks noGrp="1"/>
          </p:cNvSpPr>
          <p:nvPr>
            <p:ph type="title"/>
          </p:nvPr>
        </p:nvSpPr>
        <p:spPr>
          <a:xfrm>
            <a:off x="672565" y="849112"/>
            <a:ext cx="10846869" cy="5159776"/>
          </a:xfrm>
        </p:spPr>
        <p:txBody>
          <a:bodyPr>
            <a:normAutofit fontScale="90000"/>
          </a:bodyPr>
          <a:lstStyle/>
          <a:p>
            <a:r>
              <a:rPr lang="fr-FR" sz="5300" b="1" dirty="0">
                <a:solidFill>
                  <a:srgbClr val="FFFF00"/>
                </a:solidFill>
              </a:rPr>
              <a:t>DATES IMPORTANTES :</a:t>
            </a:r>
            <a:br>
              <a:rPr lang="fr-FR" sz="5300" b="1" dirty="0">
                <a:solidFill>
                  <a:srgbClr val="FFFF00"/>
                </a:solidFill>
              </a:rPr>
            </a:br>
            <a:br>
              <a:rPr lang="fr-FR" dirty="0"/>
            </a:br>
            <a:r>
              <a:rPr lang="fr-FR" dirty="0"/>
              <a:t>1997 	Lancement de l’Orbiteur et de l’Atterrisseur </a:t>
            </a:r>
            <a:br>
              <a:rPr lang="fr-FR" dirty="0"/>
            </a:br>
            <a:r>
              <a:rPr lang="fr-FR" dirty="0"/>
              <a:t>2004 	Mise en orbite autour de Saturne</a:t>
            </a:r>
            <a:br>
              <a:rPr lang="fr-FR" dirty="0"/>
            </a:br>
            <a:r>
              <a:rPr lang="fr-FR" dirty="0"/>
              <a:t>2005 	Le module Huygens se pose sur Titan</a:t>
            </a:r>
            <a:br>
              <a:rPr lang="fr-FR" dirty="0"/>
            </a:br>
            <a:r>
              <a:rPr lang="fr-FR" dirty="0"/>
              <a:t>2008 	1</a:t>
            </a:r>
            <a:r>
              <a:rPr lang="fr-FR" baseline="30000" dirty="0"/>
              <a:t>ère</a:t>
            </a:r>
            <a:r>
              <a:rPr lang="fr-FR" dirty="0"/>
              <a:t> prolongation de la mission</a:t>
            </a:r>
            <a:br>
              <a:rPr lang="fr-FR" dirty="0"/>
            </a:br>
            <a:r>
              <a:rPr lang="fr-FR" dirty="0"/>
              <a:t>2010 	2</a:t>
            </a:r>
            <a:r>
              <a:rPr lang="fr-FR" baseline="30000" dirty="0"/>
              <a:t>ème</a:t>
            </a:r>
            <a:r>
              <a:rPr lang="fr-FR" dirty="0"/>
              <a:t> prolongation de la mission</a:t>
            </a:r>
            <a:br>
              <a:rPr lang="fr-FR" dirty="0"/>
            </a:br>
            <a:r>
              <a:rPr lang="fr-FR" dirty="0"/>
              <a:t>2017 	Plongeon dans Saturne</a:t>
            </a:r>
          </a:p>
        </p:txBody>
      </p:sp>
    </p:spTree>
    <p:extLst>
      <p:ext uri="{BB962C8B-B14F-4D97-AF65-F5344CB8AC3E}">
        <p14:creationId xmlns:p14="http://schemas.microsoft.com/office/powerpoint/2010/main" val="280183742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undefined">
            <a:extLst>
              <a:ext uri="{FF2B5EF4-FFF2-40B4-BE49-F238E27FC236}">
                <a16:creationId xmlns:a16="http://schemas.microsoft.com/office/drawing/2014/main" id="{BF7F9B82-6940-4B2D-92E4-2BDB37114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0"/>
            <a:ext cx="4427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27305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Éclipse de Soleil dans le système Saturnien - Orion PX">
            <a:extLst>
              <a:ext uri="{FF2B5EF4-FFF2-40B4-BE49-F238E27FC236}">
                <a16:creationId xmlns:a16="http://schemas.microsoft.com/office/drawing/2014/main" id="{ACA03274-4155-4A19-8AB4-BCA67E5EC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275"/>
            <a:ext cx="12192000" cy="60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87359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neaux saturne">
            <a:extLst>
              <a:ext uri="{FF2B5EF4-FFF2-40B4-BE49-F238E27FC236}">
                <a16:creationId xmlns:a16="http://schemas.microsoft.com/office/drawing/2014/main" id="{F3091E0E-3E04-446F-BBF0-E87216684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7" y="243348"/>
            <a:ext cx="12215307" cy="638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8576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a sonde Cassini photographie la Terre vue de Saturne – Libération">
            <a:extLst>
              <a:ext uri="{FF2B5EF4-FFF2-40B4-BE49-F238E27FC236}">
                <a16:creationId xmlns:a16="http://schemas.microsoft.com/office/drawing/2014/main" id="{A85D47F4-7051-45FC-AD62-0D610E2C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28"/>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5877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turne et sa lune Titan">
            <a:extLst>
              <a:ext uri="{FF2B5EF4-FFF2-40B4-BE49-F238E27FC236}">
                <a16:creationId xmlns:a16="http://schemas.microsoft.com/office/drawing/2014/main" id="{0C7BA7C1-7ADB-4E77-AA22-31EFF995D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897" y="462337"/>
            <a:ext cx="8083124" cy="606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783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tan">
            <a:extLst>
              <a:ext uri="{FF2B5EF4-FFF2-40B4-BE49-F238E27FC236}">
                <a16:creationId xmlns:a16="http://schemas.microsoft.com/office/drawing/2014/main" id="{35762B19-3573-49E8-83CC-DA7163BD5F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11776" y="0"/>
            <a:ext cx="91684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0114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defined">
            <a:extLst>
              <a:ext uri="{FF2B5EF4-FFF2-40B4-BE49-F238E27FC236}">
                <a16:creationId xmlns:a16="http://schemas.microsoft.com/office/drawing/2014/main" id="{10C87A15-BB37-4F81-8A1E-A71AEAB95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9410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8543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defined">
            <a:extLst>
              <a:ext uri="{FF2B5EF4-FFF2-40B4-BE49-F238E27FC236}">
                <a16:creationId xmlns:a16="http://schemas.microsoft.com/office/drawing/2014/main" id="{D12AE32B-DF61-413C-8659-3630EC16D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88" y="102742"/>
            <a:ext cx="10622327" cy="6755257"/>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B6466B57-393B-4878-8D77-63D0CB7EA1E8}"/>
              </a:ext>
            </a:extLst>
          </p:cNvPr>
          <p:cNvSpPr txBox="1">
            <a:spLocks/>
          </p:cNvSpPr>
          <p:nvPr/>
        </p:nvSpPr>
        <p:spPr>
          <a:xfrm>
            <a:off x="9049656" y="328776"/>
            <a:ext cx="1666290"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TITAN</a:t>
            </a:r>
          </a:p>
        </p:txBody>
      </p:sp>
      <p:sp>
        <p:nvSpPr>
          <p:cNvPr id="4" name="Titre 1">
            <a:extLst>
              <a:ext uri="{FF2B5EF4-FFF2-40B4-BE49-F238E27FC236}">
                <a16:creationId xmlns:a16="http://schemas.microsoft.com/office/drawing/2014/main" id="{972A2C30-F147-4CB3-A261-3DDFD5F88E1A}"/>
              </a:ext>
            </a:extLst>
          </p:cNvPr>
          <p:cNvSpPr txBox="1">
            <a:spLocks/>
          </p:cNvSpPr>
          <p:nvPr/>
        </p:nvSpPr>
        <p:spPr>
          <a:xfrm>
            <a:off x="9049656" y="1128448"/>
            <a:ext cx="1666290"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RHEA</a:t>
            </a:r>
          </a:p>
        </p:txBody>
      </p:sp>
      <p:sp>
        <p:nvSpPr>
          <p:cNvPr id="6" name="Titre 1">
            <a:extLst>
              <a:ext uri="{FF2B5EF4-FFF2-40B4-BE49-F238E27FC236}">
                <a16:creationId xmlns:a16="http://schemas.microsoft.com/office/drawing/2014/main" id="{B9CCBC95-DDDF-4C8D-8C6E-DAB7473901EF}"/>
              </a:ext>
            </a:extLst>
          </p:cNvPr>
          <p:cNvSpPr txBox="1">
            <a:spLocks/>
          </p:cNvSpPr>
          <p:nvPr/>
        </p:nvSpPr>
        <p:spPr>
          <a:xfrm>
            <a:off x="9049656" y="1928120"/>
            <a:ext cx="1666290"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JAPET</a:t>
            </a:r>
          </a:p>
        </p:txBody>
      </p:sp>
      <p:sp>
        <p:nvSpPr>
          <p:cNvPr id="7" name="Titre 1">
            <a:extLst>
              <a:ext uri="{FF2B5EF4-FFF2-40B4-BE49-F238E27FC236}">
                <a16:creationId xmlns:a16="http://schemas.microsoft.com/office/drawing/2014/main" id="{1CDDC42F-B5A3-491A-AA7B-BD1F0243B114}"/>
              </a:ext>
            </a:extLst>
          </p:cNvPr>
          <p:cNvSpPr txBox="1">
            <a:spLocks/>
          </p:cNvSpPr>
          <p:nvPr/>
        </p:nvSpPr>
        <p:spPr>
          <a:xfrm>
            <a:off x="9049656" y="2666151"/>
            <a:ext cx="1666290"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DIONE</a:t>
            </a:r>
          </a:p>
        </p:txBody>
      </p:sp>
      <p:sp>
        <p:nvSpPr>
          <p:cNvPr id="8" name="Titre 1">
            <a:extLst>
              <a:ext uri="{FF2B5EF4-FFF2-40B4-BE49-F238E27FC236}">
                <a16:creationId xmlns:a16="http://schemas.microsoft.com/office/drawing/2014/main" id="{0DB8AB4F-3970-41C9-A05A-0233700CDD0B}"/>
              </a:ext>
            </a:extLst>
          </p:cNvPr>
          <p:cNvSpPr txBox="1">
            <a:spLocks/>
          </p:cNvSpPr>
          <p:nvPr/>
        </p:nvSpPr>
        <p:spPr>
          <a:xfrm>
            <a:off x="9049655" y="3482939"/>
            <a:ext cx="1882047"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TETHYS</a:t>
            </a:r>
          </a:p>
        </p:txBody>
      </p:sp>
      <p:sp>
        <p:nvSpPr>
          <p:cNvPr id="9" name="Titre 1">
            <a:extLst>
              <a:ext uri="{FF2B5EF4-FFF2-40B4-BE49-F238E27FC236}">
                <a16:creationId xmlns:a16="http://schemas.microsoft.com/office/drawing/2014/main" id="{D5281C60-5A12-44EA-B20D-AC007743894D}"/>
              </a:ext>
            </a:extLst>
          </p:cNvPr>
          <p:cNvSpPr txBox="1">
            <a:spLocks/>
          </p:cNvSpPr>
          <p:nvPr/>
        </p:nvSpPr>
        <p:spPr>
          <a:xfrm>
            <a:off x="9049656" y="4353681"/>
            <a:ext cx="2422556"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ENCELADE</a:t>
            </a:r>
          </a:p>
        </p:txBody>
      </p:sp>
      <p:sp>
        <p:nvSpPr>
          <p:cNvPr id="10" name="Titre 1">
            <a:extLst>
              <a:ext uri="{FF2B5EF4-FFF2-40B4-BE49-F238E27FC236}">
                <a16:creationId xmlns:a16="http://schemas.microsoft.com/office/drawing/2014/main" id="{1F258429-87B6-48E0-A916-03BFB4E59855}"/>
              </a:ext>
            </a:extLst>
          </p:cNvPr>
          <p:cNvSpPr txBox="1">
            <a:spLocks/>
          </p:cNvSpPr>
          <p:nvPr/>
        </p:nvSpPr>
        <p:spPr>
          <a:xfrm>
            <a:off x="9049656" y="5170494"/>
            <a:ext cx="1882046"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MIMAS</a:t>
            </a:r>
          </a:p>
        </p:txBody>
      </p:sp>
      <p:sp>
        <p:nvSpPr>
          <p:cNvPr id="11" name="Titre 1">
            <a:extLst>
              <a:ext uri="{FF2B5EF4-FFF2-40B4-BE49-F238E27FC236}">
                <a16:creationId xmlns:a16="http://schemas.microsoft.com/office/drawing/2014/main" id="{65689399-6AA7-4B5F-A588-6C22A0B96615}"/>
              </a:ext>
            </a:extLst>
          </p:cNvPr>
          <p:cNvSpPr txBox="1">
            <a:spLocks/>
          </p:cNvSpPr>
          <p:nvPr/>
        </p:nvSpPr>
        <p:spPr>
          <a:xfrm>
            <a:off x="9049656" y="5932475"/>
            <a:ext cx="2097805" cy="64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t>AUTRES</a:t>
            </a:r>
          </a:p>
        </p:txBody>
      </p:sp>
    </p:spTree>
    <p:extLst>
      <p:ext uri="{BB962C8B-B14F-4D97-AF65-F5344CB8AC3E}">
        <p14:creationId xmlns:p14="http://schemas.microsoft.com/office/powerpoint/2010/main" val="366983706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13B8-F054-486F-9A98-53D173629BB4}"/>
              </a:ext>
            </a:extLst>
          </p:cNvPr>
          <p:cNvSpPr>
            <a:spLocks noGrp="1"/>
          </p:cNvSpPr>
          <p:nvPr>
            <p:ph type="title"/>
          </p:nvPr>
        </p:nvSpPr>
        <p:spPr>
          <a:xfrm>
            <a:off x="2210228" y="2766218"/>
            <a:ext cx="7771544" cy="1325563"/>
          </a:xfrm>
        </p:spPr>
        <p:txBody>
          <a:bodyPr>
            <a:normAutofit/>
          </a:bodyPr>
          <a:lstStyle/>
          <a:p>
            <a:r>
              <a:rPr lang="fr-FR" sz="6000" b="1" dirty="0">
                <a:solidFill>
                  <a:srgbClr val="FFFF00"/>
                </a:solidFill>
              </a:rPr>
              <a:t>Au programme ce soir…</a:t>
            </a:r>
          </a:p>
        </p:txBody>
      </p:sp>
    </p:spTree>
    <p:extLst>
      <p:ext uri="{BB962C8B-B14F-4D97-AF65-F5344CB8AC3E}">
        <p14:creationId xmlns:p14="http://schemas.microsoft.com/office/powerpoint/2010/main" val="170600099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 IMAGES. Sonde Cassini : ses plus belles photos avant le plongeon final  sur Saturne">
            <a:extLst>
              <a:ext uri="{FF2B5EF4-FFF2-40B4-BE49-F238E27FC236}">
                <a16:creationId xmlns:a16="http://schemas.microsoft.com/office/drawing/2014/main" id="{4F0B7887-ED15-4235-B948-59DAFA998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57150"/>
            <a:ext cx="12001500" cy="674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378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upload.wikimedia.org/wikipedia/commons/thumb/e/e6/P11saturn.jpg/220px-P11saturn.jpg">
            <a:hlinkClick r:id="rId3"/>
            <a:extLst>
              <a:ext uri="{FF2B5EF4-FFF2-40B4-BE49-F238E27FC236}">
                <a16:creationId xmlns:a16="http://schemas.microsoft.com/office/drawing/2014/main" id="{4A02BE45-F364-4017-BA96-3D24FE7EB0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56215" y="1363894"/>
            <a:ext cx="5106257" cy="3845104"/>
          </a:xfrm>
          <a:prstGeom prst="rect">
            <a:avLst/>
          </a:prstGeom>
          <a:noFill/>
          <a:ln>
            <a:noFill/>
          </a:ln>
        </p:spPr>
      </p:pic>
    </p:spTree>
    <p:extLst>
      <p:ext uri="{BB962C8B-B14F-4D97-AF65-F5344CB8AC3E}">
        <p14:creationId xmlns:p14="http://schemas.microsoft.com/office/powerpoint/2010/main" val="179022904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neaux de Saturne : leur jeunesse supposée est-elle déjà caduque ? | Ciel  &amp; Espace">
            <a:extLst>
              <a:ext uri="{FF2B5EF4-FFF2-40B4-BE49-F238E27FC236}">
                <a16:creationId xmlns:a16="http://schemas.microsoft.com/office/drawing/2014/main" id="{9887D73B-BBA9-47D7-89E3-CF8F4850D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8" y="0"/>
            <a:ext cx="7743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1393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upload.wikimedia.org/wikipedia/commons/thumb/5/5b/Saturn_PIA08360.jpg/220px-Saturn_PIA08360.jpg">
            <a:hlinkClick r:id="rId3"/>
            <a:extLst>
              <a:ext uri="{FF2B5EF4-FFF2-40B4-BE49-F238E27FC236}">
                <a16:creationId xmlns:a16="http://schemas.microsoft.com/office/drawing/2014/main" id="{4B39EAA7-967C-4DB1-8F03-BC8084AC1C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49376" y="0"/>
            <a:ext cx="3390471" cy="6858000"/>
          </a:xfrm>
          <a:prstGeom prst="rect">
            <a:avLst/>
          </a:prstGeom>
          <a:noFill/>
          <a:ln>
            <a:noFill/>
          </a:ln>
        </p:spPr>
      </p:pic>
    </p:spTree>
    <p:extLst>
      <p:ext uri="{BB962C8B-B14F-4D97-AF65-F5344CB8AC3E}">
        <p14:creationId xmlns:p14="http://schemas.microsoft.com/office/powerpoint/2010/main" val="155899809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s anneaux de Saturne photographiés par Cassini.">
            <a:extLst>
              <a:ext uri="{FF2B5EF4-FFF2-40B4-BE49-F238E27FC236}">
                <a16:creationId xmlns:a16="http://schemas.microsoft.com/office/drawing/2014/main" id="{B821229F-FCAA-40EA-AC27-FD0DE901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2204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turne anneau prométhée">
            <a:extLst>
              <a:ext uri="{FF2B5EF4-FFF2-40B4-BE49-F238E27FC236}">
                <a16:creationId xmlns:a16="http://schemas.microsoft.com/office/drawing/2014/main" id="{81052FCF-7A81-4721-A52B-EAA6F18E29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3306" y="451572"/>
            <a:ext cx="7633854" cy="572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7123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turne rhea epithemée">
            <a:extLst>
              <a:ext uri="{FF2B5EF4-FFF2-40B4-BE49-F238E27FC236}">
                <a16:creationId xmlns:a16="http://schemas.microsoft.com/office/drawing/2014/main" id="{87D80DEB-1896-401F-8110-6BACF2922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264"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52904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hea devant Titan - 1">
            <a:extLst>
              <a:ext uri="{FF2B5EF4-FFF2-40B4-BE49-F238E27FC236}">
                <a16:creationId xmlns:a16="http://schemas.microsoft.com/office/drawing/2014/main" id="{B2274BF4-5C15-4AA5-9252-7A5C0AFAD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2708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ergetic lightshow at Saturn's north pole -">
            <a:extLst>
              <a:ext uri="{FF2B5EF4-FFF2-40B4-BE49-F238E27FC236}">
                <a16:creationId xmlns:a16="http://schemas.microsoft.com/office/drawing/2014/main" id="{BF931922-6E16-4EF8-A7B4-E08C97EBA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40" y="333445"/>
            <a:ext cx="10059119" cy="619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0620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de Saturne en infrarouge - Photos Futura">
            <a:extLst>
              <a:ext uri="{FF2B5EF4-FFF2-40B4-BE49-F238E27FC236}">
                <a16:creationId xmlns:a16="http://schemas.microsoft.com/office/drawing/2014/main" id="{937036F3-853C-4FE1-B214-A2A8009E1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828675"/>
            <a:ext cx="6791325"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13122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0B427B-E0A6-498B-ABBA-F816498BC533}"/>
              </a:ext>
            </a:extLst>
          </p:cNvPr>
          <p:cNvSpPr>
            <a:spLocks noGrp="1"/>
          </p:cNvSpPr>
          <p:nvPr>
            <p:ph type="ctrTitle"/>
          </p:nvPr>
        </p:nvSpPr>
        <p:spPr>
          <a:xfrm>
            <a:off x="409254" y="680663"/>
            <a:ext cx="11373492" cy="5496674"/>
          </a:xfrm>
        </p:spPr>
        <p:txBody>
          <a:bodyPr>
            <a:noAutofit/>
          </a:bodyPr>
          <a:lstStyle/>
          <a:p>
            <a:pPr algn="l"/>
            <a:r>
              <a:rPr lang="fr-FR" sz="5400" dirty="0">
                <a:solidFill>
                  <a:srgbClr val="FFFF00"/>
                </a:solidFill>
              </a:rPr>
              <a:t>1 – Saturne dans le système solaire</a:t>
            </a:r>
            <a:br>
              <a:rPr lang="fr-FR" sz="5400" dirty="0">
                <a:solidFill>
                  <a:srgbClr val="FFFF00"/>
                </a:solidFill>
              </a:rPr>
            </a:br>
            <a:r>
              <a:rPr lang="fr-FR" sz="5400" dirty="0">
                <a:solidFill>
                  <a:srgbClr val="FFFF00"/>
                </a:solidFill>
              </a:rPr>
              <a:t>2 – Le Seigneur des anneaux</a:t>
            </a:r>
            <a:br>
              <a:rPr lang="fr-FR" sz="5400" dirty="0">
                <a:solidFill>
                  <a:srgbClr val="FFFF00"/>
                </a:solidFill>
              </a:rPr>
            </a:br>
            <a:r>
              <a:rPr lang="fr-FR" sz="5400" dirty="0">
                <a:solidFill>
                  <a:srgbClr val="FFFF00"/>
                </a:solidFill>
              </a:rPr>
              <a:t>3 – Mission Cassini ou</a:t>
            </a:r>
            <a:br>
              <a:rPr lang="fr-FR" sz="5400" dirty="0">
                <a:solidFill>
                  <a:srgbClr val="FFFF00"/>
                </a:solidFill>
              </a:rPr>
            </a:br>
            <a:r>
              <a:rPr lang="fr-FR" sz="5400" dirty="0">
                <a:solidFill>
                  <a:srgbClr val="FFFF00"/>
                </a:solidFill>
              </a:rPr>
              <a:t>	Quand un Italo-Français rencontre 	un Hollandais</a:t>
            </a:r>
            <a:br>
              <a:rPr lang="fr-FR" sz="5400" dirty="0">
                <a:solidFill>
                  <a:srgbClr val="FFFF00"/>
                </a:solidFill>
              </a:rPr>
            </a:br>
            <a:r>
              <a:rPr lang="fr-FR" sz="5400" dirty="0">
                <a:solidFill>
                  <a:srgbClr val="FFFF00"/>
                </a:solidFill>
              </a:rPr>
              <a:t>4 – Origine et destin des anneaux ?</a:t>
            </a:r>
            <a:br>
              <a:rPr lang="fr-FR" sz="5400" dirty="0">
                <a:solidFill>
                  <a:srgbClr val="FFFF00"/>
                </a:solidFill>
              </a:rPr>
            </a:br>
            <a:r>
              <a:rPr lang="fr-FR" sz="5400" dirty="0">
                <a:solidFill>
                  <a:srgbClr val="FFFF00"/>
                </a:solidFill>
              </a:rPr>
              <a:t>5 – D’une lune à l’autre…</a:t>
            </a:r>
            <a:endParaRPr lang="fr-FR" sz="4400" dirty="0">
              <a:solidFill>
                <a:srgbClr val="FFFF00"/>
              </a:solidFill>
            </a:endParaRPr>
          </a:p>
        </p:txBody>
      </p:sp>
    </p:spTree>
    <p:extLst>
      <p:ext uri="{BB962C8B-B14F-4D97-AF65-F5344CB8AC3E}">
        <p14:creationId xmlns:p14="http://schemas.microsoft.com/office/powerpoint/2010/main" val="4204710542"/>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rbulences sur Saturne - Photos Futura">
            <a:extLst>
              <a:ext uri="{FF2B5EF4-FFF2-40B4-BE49-F238E27FC236}">
                <a16:creationId xmlns:a16="http://schemas.microsoft.com/office/drawing/2014/main" id="{5F71680F-4380-49C3-A2FF-25115FE6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278" y="897704"/>
            <a:ext cx="8839443" cy="506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96146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 pôle nord hexagonal de Saturne photographié en couleur - Paperblog">
            <a:extLst>
              <a:ext uri="{FF2B5EF4-FFF2-40B4-BE49-F238E27FC236}">
                <a16:creationId xmlns:a16="http://schemas.microsoft.com/office/drawing/2014/main" id="{234BA8D7-D04C-448C-8B81-DE0716260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865" y="619079"/>
            <a:ext cx="5970270" cy="561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836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 tourbillon hexagonal s'est formé au-dessus du pôle nord de Saturne">
            <a:extLst>
              <a:ext uri="{FF2B5EF4-FFF2-40B4-BE49-F238E27FC236}">
                <a16:creationId xmlns:a16="http://schemas.microsoft.com/office/drawing/2014/main" id="{1F554103-8E0F-49D4-91BD-16ACF7344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0"/>
            <a:ext cx="10012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12364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hexagone polaire de Saturne en fausses couleurs">
            <a:hlinkClick r:id="" action="ppaction://media"/>
            <a:extLst>
              <a:ext uri="{FF2B5EF4-FFF2-40B4-BE49-F238E27FC236}">
                <a16:creationId xmlns:a16="http://schemas.microsoft.com/office/drawing/2014/main" id="{98E57ABF-3E59-4046-92F5-EEC917FBA8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1999" cy="6857999"/>
          </a:xfrm>
          <a:prstGeom prst="rect">
            <a:avLst/>
          </a:prstGeom>
        </p:spPr>
      </p:pic>
    </p:spTree>
    <p:extLst>
      <p:ext uri="{BB962C8B-B14F-4D97-AF65-F5344CB8AC3E}">
        <p14:creationId xmlns:p14="http://schemas.microsoft.com/office/powerpoint/2010/main" val="44823484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Saturne-pôle-nord-NB">
            <a:extLst>
              <a:ext uri="{FF2B5EF4-FFF2-40B4-BE49-F238E27FC236}">
                <a16:creationId xmlns:a16="http://schemas.microsoft.com/office/drawing/2014/main" id="{2AAC41FE-D39A-4A2A-B3E9-392ACAE70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298" y="0"/>
            <a:ext cx="68154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0907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uragan au pôle sud de Saturne">
            <a:extLst>
              <a:ext uri="{FF2B5EF4-FFF2-40B4-BE49-F238E27FC236}">
                <a16:creationId xmlns:a16="http://schemas.microsoft.com/office/drawing/2014/main" id="{416ACB72-0C6A-4EBA-8360-9E62F2578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49" y="1389258"/>
            <a:ext cx="5439310" cy="40794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aturn's south polar vortex | Today's Image | EarthSky">
            <a:extLst>
              <a:ext uri="{FF2B5EF4-FFF2-40B4-BE49-F238E27FC236}">
                <a16:creationId xmlns:a16="http://schemas.microsoft.com/office/drawing/2014/main" id="{0B6C7991-8A18-42DC-93E3-04BD01AEB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735" y="895992"/>
            <a:ext cx="5066016" cy="506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6781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0.wp.com/reves-d-espace.com/wp-content/uploads/2017/05/cassini_terre_12-04-17.jpg?resize=700%2C700&amp;ssl=1">
            <a:extLst>
              <a:ext uri="{FF2B5EF4-FFF2-40B4-BE49-F238E27FC236}">
                <a16:creationId xmlns:a16="http://schemas.microsoft.com/office/drawing/2014/main" id="{8466D513-65F2-41A1-BEA9-02D4555F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49" y="31679"/>
            <a:ext cx="6826321" cy="682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12452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0.wp.com/reves-d-espace.com/wp-content/uploads/2017/05/zoom_cassini_terre_12-04-17.jpg?resize=500%2C445&amp;ssl=1">
            <a:extLst>
              <a:ext uri="{FF2B5EF4-FFF2-40B4-BE49-F238E27FC236}">
                <a16:creationId xmlns:a16="http://schemas.microsoft.com/office/drawing/2014/main" id="{F1052AB4-1E00-4466-9228-DE9A18777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5" y="15242"/>
            <a:ext cx="7688492" cy="684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3471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planet-terre.ens-lyon.fr/planetterre/objets/Images/encelade/encelade-2005-09-15-fig04.jpg">
            <a:extLst>
              <a:ext uri="{FF2B5EF4-FFF2-40B4-BE49-F238E27FC236}">
                <a16:creationId xmlns:a16="http://schemas.microsoft.com/office/drawing/2014/main" id="{02CE9B69-245C-4ED8-90F0-27A34903B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03" y="1343927"/>
            <a:ext cx="11313393" cy="417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5456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cieletespace.fr/media/default/0001/23/SATURNE_ouv-6329.jpeg">
            <a:extLst>
              <a:ext uri="{FF2B5EF4-FFF2-40B4-BE49-F238E27FC236}">
                <a16:creationId xmlns:a16="http://schemas.microsoft.com/office/drawing/2014/main" id="{0CD9CEBC-DE65-4135-A959-969694CD6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5232" y="298533"/>
            <a:ext cx="7241535" cy="4508619"/>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87CA8A91-C461-4909-BE10-B38510110171}"/>
              </a:ext>
            </a:extLst>
          </p:cNvPr>
          <p:cNvSpPr txBox="1">
            <a:spLocks/>
          </p:cNvSpPr>
          <p:nvPr/>
        </p:nvSpPr>
        <p:spPr>
          <a:xfrm>
            <a:off x="780047" y="5233904"/>
            <a:ext cx="10631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b="1" dirty="0">
                <a:solidFill>
                  <a:srgbClr val="FFFF00"/>
                </a:solidFill>
              </a:rPr>
              <a:t>Si on réunit tous les anneaux, on peut former une lune d’environ 200 à 300 kms de diamètre.</a:t>
            </a:r>
          </a:p>
        </p:txBody>
      </p:sp>
    </p:spTree>
    <p:extLst>
      <p:ext uri="{BB962C8B-B14F-4D97-AF65-F5344CB8AC3E}">
        <p14:creationId xmlns:p14="http://schemas.microsoft.com/office/powerpoint/2010/main" val="347416217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1CE96-AF5F-4242-82B8-4A0E813ECD1D}"/>
              </a:ext>
            </a:extLst>
          </p:cNvPr>
          <p:cNvSpPr>
            <a:spLocks noGrp="1"/>
          </p:cNvSpPr>
          <p:nvPr>
            <p:ph type="title"/>
          </p:nvPr>
        </p:nvSpPr>
        <p:spPr>
          <a:xfrm>
            <a:off x="838200" y="365125"/>
            <a:ext cx="10515600" cy="838033"/>
          </a:xfrm>
        </p:spPr>
        <p:txBody>
          <a:bodyPr>
            <a:normAutofit/>
          </a:bodyPr>
          <a:lstStyle/>
          <a:p>
            <a:pPr algn="ctr"/>
            <a:r>
              <a:rPr lang="fr-FR" sz="5400" b="1" dirty="0">
                <a:solidFill>
                  <a:srgbClr val="FFFF00"/>
                </a:solidFill>
              </a:rPr>
              <a:t>Saturne dans le Système Solaire</a:t>
            </a:r>
          </a:p>
        </p:txBody>
      </p:sp>
      <p:pic>
        <p:nvPicPr>
          <p:cNvPr id="3074" name="Picture 2" descr="systeme_solaire">
            <a:extLst>
              <a:ext uri="{FF2B5EF4-FFF2-40B4-BE49-F238E27FC236}">
                <a16:creationId xmlns:a16="http://schemas.microsoft.com/office/drawing/2014/main" id="{01976C63-42DF-4BC9-8794-E550B8D073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40758"/>
            <a:ext cx="10515600" cy="505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50970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B0E3CA-F72E-4F96-8ED2-78D221C8EE95}"/>
              </a:ext>
            </a:extLst>
          </p:cNvPr>
          <p:cNvSpPr>
            <a:spLocks noGrp="1"/>
          </p:cNvSpPr>
          <p:nvPr>
            <p:ph type="ctrTitle"/>
          </p:nvPr>
        </p:nvSpPr>
        <p:spPr>
          <a:xfrm>
            <a:off x="693019" y="513709"/>
            <a:ext cx="10347158" cy="1941816"/>
          </a:xfrm>
        </p:spPr>
        <p:txBody>
          <a:bodyPr>
            <a:normAutofit/>
          </a:bodyPr>
          <a:lstStyle/>
          <a:p>
            <a:r>
              <a:rPr lang="fr-FR" b="1" dirty="0">
                <a:solidFill>
                  <a:srgbClr val="FFFF00"/>
                </a:solidFill>
              </a:rPr>
              <a:t>D’où vient la glace des anneaux ?</a:t>
            </a:r>
            <a:br>
              <a:rPr lang="fr-FR" b="1" dirty="0">
                <a:solidFill>
                  <a:srgbClr val="FFFF00"/>
                </a:solidFill>
              </a:rPr>
            </a:br>
            <a:r>
              <a:rPr lang="fr-FR" b="1" dirty="0">
                <a:solidFill>
                  <a:srgbClr val="FFFF00"/>
                </a:solidFill>
              </a:rPr>
              <a:t>H²O à plus de 99% !</a:t>
            </a:r>
          </a:p>
        </p:txBody>
      </p:sp>
      <p:pic>
        <p:nvPicPr>
          <p:cNvPr id="15362" name="Picture 2" descr="Pourquoi déteste-t-on les maths?* | Slate.fr">
            <a:extLst>
              <a:ext uri="{FF2B5EF4-FFF2-40B4-BE49-F238E27FC236}">
                <a16:creationId xmlns:a16="http://schemas.microsoft.com/office/drawing/2014/main" id="{82E7F6D8-538D-4A62-B4E6-BD96B8EF7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267" y="2962215"/>
            <a:ext cx="6349465" cy="313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87713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1972890-0B3C-42D6-A653-5BD5797C13E3}"/>
              </a:ext>
            </a:extLst>
          </p:cNvPr>
          <p:cNvSpPr txBox="1">
            <a:spLocks/>
          </p:cNvSpPr>
          <p:nvPr/>
        </p:nvSpPr>
        <p:spPr>
          <a:xfrm>
            <a:off x="1241727" y="478628"/>
            <a:ext cx="9697416" cy="9023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5400" dirty="0">
                <a:solidFill>
                  <a:srgbClr val="FFFF00"/>
                </a:solidFill>
              </a:rPr>
              <a:t>Hypothèse 1 : la plus simple :</a:t>
            </a:r>
          </a:p>
        </p:txBody>
      </p:sp>
      <p:sp>
        <p:nvSpPr>
          <p:cNvPr id="9" name="Titre 1">
            <a:extLst>
              <a:ext uri="{FF2B5EF4-FFF2-40B4-BE49-F238E27FC236}">
                <a16:creationId xmlns:a16="http://schemas.microsoft.com/office/drawing/2014/main" id="{BA143636-EF02-4DA5-AA5F-2375FA6B6677}"/>
              </a:ext>
            </a:extLst>
          </p:cNvPr>
          <p:cNvSpPr txBox="1">
            <a:spLocks/>
          </p:cNvSpPr>
          <p:nvPr/>
        </p:nvSpPr>
        <p:spPr>
          <a:xfrm>
            <a:off x="838200" y="1354755"/>
            <a:ext cx="10504470" cy="45734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4400" dirty="0"/>
              <a:t>Les anneaux sont en fait un ancien satellite de glace fracturé par la limite de Roche lors de la formation de Saturne.</a:t>
            </a:r>
          </a:p>
          <a:p>
            <a:pPr algn="just"/>
            <a:r>
              <a:rPr lang="fr-FR" sz="4400" dirty="0"/>
              <a:t>La glace est restée en</a:t>
            </a:r>
          </a:p>
          <a:p>
            <a:pPr algn="just"/>
            <a:r>
              <a:rPr lang="fr-FR" sz="4400" dirty="0"/>
              <a:t>orbite tandis que le</a:t>
            </a:r>
          </a:p>
          <a:p>
            <a:pPr algn="just"/>
            <a:r>
              <a:rPr lang="fr-FR" sz="4400" dirty="0"/>
              <a:t>noyau de roche s’est</a:t>
            </a:r>
          </a:p>
          <a:p>
            <a:pPr algn="just"/>
            <a:r>
              <a:rPr lang="fr-FR" sz="4400" dirty="0"/>
              <a:t>écrasé sur Saturne.</a:t>
            </a:r>
          </a:p>
        </p:txBody>
      </p:sp>
      <p:pic>
        <p:nvPicPr>
          <p:cNvPr id="14338" name="Picture 2" descr="Des astéroïdes déguisés en comète | Pour la Science">
            <a:extLst>
              <a:ext uri="{FF2B5EF4-FFF2-40B4-BE49-F238E27FC236}">
                <a16:creationId xmlns:a16="http://schemas.microsoft.com/office/drawing/2014/main" id="{6A7D2D40-FFB7-4626-9AB9-F291E0843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563" y="3012646"/>
            <a:ext cx="5229053" cy="297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2206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pace. Un astéroïde de la taille d'un camion va passer près de la Terre  cette nuit">
            <a:extLst>
              <a:ext uri="{FF2B5EF4-FFF2-40B4-BE49-F238E27FC236}">
                <a16:creationId xmlns:a16="http://schemas.microsoft.com/office/drawing/2014/main" id="{8C32BB62-1F19-4AEA-8BC1-06A170566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140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ous-titre 2">
            <a:extLst>
              <a:ext uri="{FF2B5EF4-FFF2-40B4-BE49-F238E27FC236}">
                <a16:creationId xmlns:a16="http://schemas.microsoft.com/office/drawing/2014/main" id="{FF9408B0-EE30-450E-9E47-B3231098A97F}"/>
              </a:ext>
            </a:extLst>
          </p:cNvPr>
          <p:cNvSpPr txBox="1">
            <a:spLocks/>
          </p:cNvSpPr>
          <p:nvPr/>
        </p:nvSpPr>
        <p:spPr>
          <a:xfrm>
            <a:off x="3750067" y="744529"/>
            <a:ext cx="4465248" cy="9023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5400" dirty="0">
                <a:solidFill>
                  <a:srgbClr val="FFFF00"/>
                </a:solidFill>
              </a:rPr>
              <a:t>Hypothèse 2</a:t>
            </a:r>
          </a:p>
        </p:txBody>
      </p:sp>
      <p:pic>
        <p:nvPicPr>
          <p:cNvPr id="6" name="Picture 2" descr="undefined">
            <a:extLst>
              <a:ext uri="{FF2B5EF4-FFF2-40B4-BE49-F238E27FC236}">
                <a16:creationId xmlns:a16="http://schemas.microsoft.com/office/drawing/2014/main" id="{E18E8118-BDC8-49B3-B665-20EAEA7D9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218" y="2399132"/>
            <a:ext cx="1235563" cy="168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046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C76ABE9-3089-4385-8133-F82873390D0C}"/>
              </a:ext>
            </a:extLst>
          </p:cNvPr>
          <p:cNvSpPr txBox="1">
            <a:spLocks noGrp="1"/>
          </p:cNvSpPr>
          <p:nvPr>
            <p:ph type="title"/>
          </p:nvPr>
        </p:nvSpPr>
        <p:spPr>
          <a:xfrm>
            <a:off x="3886627" y="866757"/>
            <a:ext cx="4165315" cy="9588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5400" dirty="0">
                <a:solidFill>
                  <a:srgbClr val="FFFF00"/>
                </a:solidFill>
              </a:rPr>
              <a:t>Hypothèse 3</a:t>
            </a:r>
          </a:p>
        </p:txBody>
      </p:sp>
      <p:pic>
        <p:nvPicPr>
          <p:cNvPr id="8194" name="Picture 2" descr="Où sont passés les débris de la Terre en formation ? - Numerama">
            <a:extLst>
              <a:ext uri="{FF2B5EF4-FFF2-40B4-BE49-F238E27FC236}">
                <a16:creationId xmlns:a16="http://schemas.microsoft.com/office/drawing/2014/main" id="{4060B1C5-E751-426E-8384-B69AD13B9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243" y="1975206"/>
            <a:ext cx="7548081" cy="424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52087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7C48E-5B34-40C2-B23C-B85C0C70088C}"/>
              </a:ext>
            </a:extLst>
          </p:cNvPr>
          <p:cNvSpPr>
            <a:spLocks noGrp="1"/>
          </p:cNvSpPr>
          <p:nvPr>
            <p:ph type="title"/>
          </p:nvPr>
        </p:nvSpPr>
        <p:spPr>
          <a:xfrm>
            <a:off x="4645282" y="330409"/>
            <a:ext cx="2901436" cy="1325563"/>
          </a:xfrm>
        </p:spPr>
        <p:txBody>
          <a:bodyPr>
            <a:normAutofit/>
          </a:bodyPr>
          <a:lstStyle/>
          <a:p>
            <a:r>
              <a:rPr lang="fr-FR" sz="6000" b="1" dirty="0">
                <a:solidFill>
                  <a:srgbClr val="FFFF00"/>
                </a:solidFill>
              </a:rPr>
              <a:t>Mais !!!</a:t>
            </a:r>
          </a:p>
        </p:txBody>
      </p:sp>
      <p:sp>
        <p:nvSpPr>
          <p:cNvPr id="3" name="Espace réservé du contenu 2">
            <a:extLst>
              <a:ext uri="{FF2B5EF4-FFF2-40B4-BE49-F238E27FC236}">
                <a16:creationId xmlns:a16="http://schemas.microsoft.com/office/drawing/2014/main" id="{9E628B4E-FBCC-4BA4-BC2F-630C6D963BFF}"/>
              </a:ext>
            </a:extLst>
          </p:cNvPr>
          <p:cNvSpPr>
            <a:spLocks noGrp="1"/>
          </p:cNvSpPr>
          <p:nvPr>
            <p:ph idx="1"/>
          </p:nvPr>
        </p:nvSpPr>
        <p:spPr/>
        <p:txBody>
          <a:bodyPr>
            <a:normAutofit/>
          </a:bodyPr>
          <a:lstStyle/>
          <a:p>
            <a:r>
              <a:rPr lang="fr-FR" sz="3600" dirty="0"/>
              <a:t>La glace est pure à 99% !</a:t>
            </a:r>
          </a:p>
          <a:p>
            <a:r>
              <a:rPr lang="fr-FR" sz="3600" dirty="0"/>
              <a:t>Si les anneaux se sont formés il y a 4,5 milliards d’années, ils auraient dû noircir à cause des bombardements de matériaux météoritiques !</a:t>
            </a:r>
          </a:p>
          <a:p>
            <a:r>
              <a:rPr lang="fr-FR" sz="3600" dirty="0"/>
              <a:t>Or il ne faut plus de 100 millions d’années pour les noircir comme ils le sont aujourd’hui ! (mesure de la sonde Cassini).</a:t>
            </a:r>
          </a:p>
        </p:txBody>
      </p:sp>
    </p:spTree>
    <p:extLst>
      <p:ext uri="{BB962C8B-B14F-4D97-AF65-F5344CB8AC3E}">
        <p14:creationId xmlns:p14="http://schemas.microsoft.com/office/powerpoint/2010/main" val="33257387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A55B5-7B3B-4983-81DD-3B5DD63295E4}"/>
              </a:ext>
            </a:extLst>
          </p:cNvPr>
          <p:cNvSpPr>
            <a:spLocks noGrp="1"/>
          </p:cNvSpPr>
          <p:nvPr>
            <p:ph type="title"/>
          </p:nvPr>
        </p:nvSpPr>
        <p:spPr>
          <a:xfrm>
            <a:off x="3393896" y="1017142"/>
            <a:ext cx="5404208" cy="2411858"/>
          </a:xfrm>
        </p:spPr>
        <p:txBody>
          <a:bodyPr>
            <a:normAutofit fontScale="90000"/>
          </a:bodyPr>
          <a:lstStyle/>
          <a:p>
            <a:pPr algn="ctr"/>
            <a:r>
              <a:rPr lang="fr-FR" sz="6600" b="1" dirty="0">
                <a:solidFill>
                  <a:srgbClr val="FFFF00"/>
                </a:solidFill>
              </a:rPr>
              <a:t>Si les hypothèses 2 ou 3 sont exactes…</a:t>
            </a:r>
          </a:p>
        </p:txBody>
      </p:sp>
      <p:sp>
        <p:nvSpPr>
          <p:cNvPr id="3" name="Titre 1">
            <a:extLst>
              <a:ext uri="{FF2B5EF4-FFF2-40B4-BE49-F238E27FC236}">
                <a16:creationId xmlns:a16="http://schemas.microsoft.com/office/drawing/2014/main" id="{B4DD8121-642D-41EB-BA6B-21989997A050}"/>
              </a:ext>
            </a:extLst>
          </p:cNvPr>
          <p:cNvSpPr txBox="1">
            <a:spLocks/>
          </p:cNvSpPr>
          <p:nvPr/>
        </p:nvSpPr>
        <p:spPr>
          <a:xfrm>
            <a:off x="2220502" y="3861370"/>
            <a:ext cx="7750995" cy="1979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6600" b="1" dirty="0">
                <a:solidFill>
                  <a:srgbClr val="FFFF00"/>
                </a:solidFill>
              </a:rPr>
              <a:t>les anneaux ont donc</a:t>
            </a:r>
          </a:p>
          <a:p>
            <a:pPr algn="ctr"/>
            <a:r>
              <a:rPr lang="fr-FR" sz="6600" b="1" dirty="0">
                <a:solidFill>
                  <a:srgbClr val="FFFF00"/>
                </a:solidFill>
              </a:rPr>
              <a:t>l’âge des…</a:t>
            </a:r>
          </a:p>
        </p:txBody>
      </p:sp>
    </p:spTree>
    <p:extLst>
      <p:ext uri="{BB962C8B-B14F-4D97-AF65-F5344CB8AC3E}">
        <p14:creationId xmlns:p14="http://schemas.microsoft.com/office/powerpoint/2010/main" val="140961510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éfinition | Dinosaure">
            <a:extLst>
              <a:ext uri="{FF2B5EF4-FFF2-40B4-BE49-F238E27FC236}">
                <a16:creationId xmlns:a16="http://schemas.microsoft.com/office/drawing/2014/main" id="{01C4DE53-4878-4C38-BE28-227537929B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1489" y="368470"/>
            <a:ext cx="9809022" cy="612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5881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38840-8B98-4DE9-8DD4-1C4CFD37810A}"/>
              </a:ext>
            </a:extLst>
          </p:cNvPr>
          <p:cNvSpPr>
            <a:spLocks noGrp="1"/>
          </p:cNvSpPr>
          <p:nvPr>
            <p:ph type="title"/>
          </p:nvPr>
        </p:nvSpPr>
        <p:spPr>
          <a:xfrm>
            <a:off x="328772" y="697284"/>
            <a:ext cx="11548153" cy="3566491"/>
          </a:xfrm>
        </p:spPr>
        <p:txBody>
          <a:bodyPr>
            <a:normAutofit fontScale="90000"/>
          </a:bodyPr>
          <a:lstStyle/>
          <a:p>
            <a:pPr algn="ctr"/>
            <a:r>
              <a:rPr lang="fr-FR" sz="4800" b="1" dirty="0">
                <a:solidFill>
                  <a:srgbClr val="FFFF00"/>
                </a:solidFill>
              </a:rPr>
              <a:t>Mais 100 millions d’années… c’était hier !</a:t>
            </a:r>
            <a:br>
              <a:rPr lang="fr-FR" sz="4800" b="1" dirty="0">
                <a:solidFill>
                  <a:srgbClr val="FFFF00"/>
                </a:solidFill>
              </a:rPr>
            </a:br>
            <a:r>
              <a:rPr lang="fr-FR" sz="4800" b="1" dirty="0">
                <a:solidFill>
                  <a:srgbClr val="FFFF00"/>
                </a:solidFill>
              </a:rPr>
              <a:t>Le système solaire était le même qu’aujourd’hui.</a:t>
            </a:r>
            <a:br>
              <a:rPr lang="fr-FR" sz="4800" b="1" dirty="0">
                <a:solidFill>
                  <a:srgbClr val="FFFF00"/>
                </a:solidFill>
              </a:rPr>
            </a:br>
            <a:br>
              <a:rPr lang="fr-FR" sz="4800" b="1" dirty="0">
                <a:solidFill>
                  <a:srgbClr val="FFFF00"/>
                </a:solidFill>
              </a:rPr>
            </a:br>
            <a:r>
              <a:rPr lang="fr-FR" sz="4800" b="1" dirty="0">
                <a:solidFill>
                  <a:srgbClr val="FFFF00"/>
                </a:solidFill>
              </a:rPr>
              <a:t>Or, plus aucun gros astéroïde</a:t>
            </a:r>
            <a:br>
              <a:rPr lang="fr-FR" sz="4800" b="1" dirty="0">
                <a:solidFill>
                  <a:srgbClr val="FFFF00"/>
                </a:solidFill>
              </a:rPr>
            </a:br>
            <a:r>
              <a:rPr lang="fr-FR" sz="4800" b="1" dirty="0">
                <a:solidFill>
                  <a:srgbClr val="FFFF00"/>
                </a:solidFill>
              </a:rPr>
              <a:t>ne fonce sur Saturne !</a:t>
            </a:r>
          </a:p>
        </p:txBody>
      </p:sp>
      <p:sp>
        <p:nvSpPr>
          <p:cNvPr id="3" name="Espace réservé du contenu 2">
            <a:extLst>
              <a:ext uri="{FF2B5EF4-FFF2-40B4-BE49-F238E27FC236}">
                <a16:creationId xmlns:a16="http://schemas.microsoft.com/office/drawing/2014/main" id="{571B0E61-DE61-4791-862D-90C8EB2ACEC2}"/>
              </a:ext>
            </a:extLst>
          </p:cNvPr>
          <p:cNvSpPr>
            <a:spLocks noGrp="1"/>
          </p:cNvSpPr>
          <p:nvPr>
            <p:ph idx="1"/>
          </p:nvPr>
        </p:nvSpPr>
        <p:spPr>
          <a:xfrm>
            <a:off x="5262936" y="4087758"/>
            <a:ext cx="2699535" cy="2292494"/>
          </a:xfrm>
        </p:spPr>
        <p:txBody>
          <a:bodyPr>
            <a:normAutofit fontScale="85000" lnSpcReduction="20000"/>
          </a:bodyPr>
          <a:lstStyle/>
          <a:p>
            <a:pPr marL="0" indent="0">
              <a:buNone/>
            </a:pPr>
            <a:endParaRPr lang="fr-FR" sz="6000" dirty="0"/>
          </a:p>
          <a:p>
            <a:pPr marL="0" indent="0">
              <a:buNone/>
            </a:pPr>
            <a:r>
              <a:rPr lang="fr-FR" sz="14300" dirty="0"/>
              <a:t>???</a:t>
            </a:r>
          </a:p>
        </p:txBody>
      </p:sp>
    </p:spTree>
    <p:extLst>
      <p:ext uri="{BB962C8B-B14F-4D97-AF65-F5344CB8AC3E}">
        <p14:creationId xmlns:p14="http://schemas.microsoft.com/office/powerpoint/2010/main" val="191720608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ED5B7-AB42-46D4-9754-668DE1570332}"/>
              </a:ext>
            </a:extLst>
          </p:cNvPr>
          <p:cNvSpPr>
            <a:spLocks noGrp="1"/>
          </p:cNvSpPr>
          <p:nvPr>
            <p:ph type="title"/>
          </p:nvPr>
        </p:nvSpPr>
        <p:spPr>
          <a:xfrm>
            <a:off x="513708" y="356135"/>
            <a:ext cx="11219380" cy="6073541"/>
          </a:xfrm>
        </p:spPr>
        <p:txBody>
          <a:bodyPr>
            <a:normAutofit/>
          </a:bodyPr>
          <a:lstStyle/>
          <a:p>
            <a:r>
              <a:rPr lang="fr-FR" sz="4800" dirty="0"/>
              <a:t>Cassini a analysé que des matériaux sombres (carbone) se détachent des anneaux et tombent sur Saturne.</a:t>
            </a:r>
            <a:br>
              <a:rPr lang="fr-FR" sz="4800" dirty="0"/>
            </a:br>
            <a:br>
              <a:rPr lang="fr-FR" sz="4800" dirty="0"/>
            </a:br>
            <a:r>
              <a:rPr lang="fr-FR" sz="4800" dirty="0"/>
              <a:t>Peut-être existe-t-il</a:t>
            </a:r>
            <a:br>
              <a:rPr lang="fr-FR" sz="4800" dirty="0"/>
            </a:br>
            <a:r>
              <a:rPr lang="fr-FR" sz="4800" dirty="0"/>
              <a:t>un processus de</a:t>
            </a:r>
            <a:br>
              <a:rPr lang="fr-FR" sz="4800" dirty="0"/>
            </a:br>
            <a:r>
              <a:rPr lang="fr-FR" sz="4800" dirty="0"/>
              <a:t>grand nettoyage ?</a:t>
            </a:r>
            <a:br>
              <a:rPr lang="fr-FR" sz="4800" dirty="0"/>
            </a:br>
            <a:endParaRPr lang="fr-FR" sz="4800" dirty="0"/>
          </a:p>
        </p:txBody>
      </p:sp>
      <p:pic>
        <p:nvPicPr>
          <p:cNvPr id="17410" name="Picture 2" descr="Cassini-Huygens — Wikipédia">
            <a:extLst>
              <a:ext uri="{FF2B5EF4-FFF2-40B4-BE49-F238E27FC236}">
                <a16:creationId xmlns:a16="http://schemas.microsoft.com/office/drawing/2014/main" id="{875926C2-5506-40F6-9993-5FA8A95F9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726" y="2794571"/>
            <a:ext cx="5462074" cy="363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6743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90A27-6565-4631-8E68-8837F3B6C86D}"/>
              </a:ext>
            </a:extLst>
          </p:cNvPr>
          <p:cNvSpPr>
            <a:spLocks noGrp="1"/>
          </p:cNvSpPr>
          <p:nvPr>
            <p:ph type="title"/>
          </p:nvPr>
        </p:nvSpPr>
        <p:spPr>
          <a:xfrm>
            <a:off x="838200" y="365126"/>
            <a:ext cx="10515600" cy="1679431"/>
          </a:xfrm>
        </p:spPr>
        <p:txBody>
          <a:bodyPr>
            <a:normAutofit/>
          </a:bodyPr>
          <a:lstStyle/>
          <a:p>
            <a:r>
              <a:rPr lang="fr-FR" sz="4800" b="1" dirty="0"/>
              <a:t>Faut-il en déduire que les anneaux sont voués à disparaître ?</a:t>
            </a:r>
          </a:p>
        </p:txBody>
      </p:sp>
      <p:sp>
        <p:nvSpPr>
          <p:cNvPr id="3" name="Espace réservé du contenu 2">
            <a:extLst>
              <a:ext uri="{FF2B5EF4-FFF2-40B4-BE49-F238E27FC236}">
                <a16:creationId xmlns:a16="http://schemas.microsoft.com/office/drawing/2014/main" id="{91F68F99-F72D-488E-83AC-A73F03F6C01B}"/>
              </a:ext>
            </a:extLst>
          </p:cNvPr>
          <p:cNvSpPr>
            <a:spLocks noGrp="1"/>
          </p:cNvSpPr>
          <p:nvPr>
            <p:ph idx="1"/>
          </p:nvPr>
        </p:nvSpPr>
        <p:spPr>
          <a:xfrm>
            <a:off x="7218452" y="5031164"/>
            <a:ext cx="3877638" cy="979220"/>
          </a:xfrm>
        </p:spPr>
        <p:txBody>
          <a:bodyPr>
            <a:normAutofit lnSpcReduction="10000"/>
          </a:bodyPr>
          <a:lstStyle/>
          <a:p>
            <a:pPr marL="0" indent="0">
              <a:buNone/>
            </a:pPr>
            <a:r>
              <a:rPr lang="fr-FR" sz="6600" dirty="0"/>
              <a:t>A suivre…</a:t>
            </a:r>
          </a:p>
        </p:txBody>
      </p:sp>
      <p:sp>
        <p:nvSpPr>
          <p:cNvPr id="4" name="Titre 1">
            <a:extLst>
              <a:ext uri="{FF2B5EF4-FFF2-40B4-BE49-F238E27FC236}">
                <a16:creationId xmlns:a16="http://schemas.microsoft.com/office/drawing/2014/main" id="{E10FC521-2114-4697-BFC5-3D406A639441}"/>
              </a:ext>
            </a:extLst>
          </p:cNvPr>
          <p:cNvSpPr txBox="1">
            <a:spLocks/>
          </p:cNvSpPr>
          <p:nvPr/>
        </p:nvSpPr>
        <p:spPr>
          <a:xfrm>
            <a:off x="838200" y="2517151"/>
            <a:ext cx="10515600" cy="15964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FF00"/>
                </a:solidFill>
              </a:rPr>
              <a:t>Probablement pas car de la glace est arrachée aux satellites et alimente les anneaux…</a:t>
            </a:r>
          </a:p>
        </p:txBody>
      </p:sp>
    </p:spTree>
    <p:extLst>
      <p:ext uri="{BB962C8B-B14F-4D97-AF65-F5344CB8AC3E}">
        <p14:creationId xmlns:p14="http://schemas.microsoft.com/office/powerpoint/2010/main" val="245536387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lle est la taille de Saturne en comparaison avec la Terre ? - Quora">
            <a:extLst>
              <a:ext uri="{FF2B5EF4-FFF2-40B4-BE49-F238E27FC236}">
                <a16:creationId xmlns:a16="http://schemas.microsoft.com/office/drawing/2014/main" id="{31BAECB5-421C-4916-8921-08F011C4A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476" y="-21683"/>
            <a:ext cx="7934040" cy="687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9674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tlas - satellite de Saturne">
            <a:extLst>
              <a:ext uri="{FF2B5EF4-FFF2-40B4-BE49-F238E27FC236}">
                <a16:creationId xmlns:a16="http://schemas.microsoft.com/office/drawing/2014/main" id="{D3681938-F7C6-47EF-A5CB-68571F4B3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443" y="679056"/>
            <a:ext cx="6505535" cy="4827891"/>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EFB4B445-3857-4ACF-8389-B76EFDDDD319}"/>
              </a:ext>
            </a:extLst>
          </p:cNvPr>
          <p:cNvSpPr txBox="1">
            <a:spLocks/>
          </p:cNvSpPr>
          <p:nvPr/>
        </p:nvSpPr>
        <p:spPr>
          <a:xfrm>
            <a:off x="7417942" y="4930443"/>
            <a:ext cx="4095963" cy="71006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4400" b="1" dirty="0">
                <a:solidFill>
                  <a:srgbClr val="FFFF00"/>
                </a:solidFill>
              </a:rPr>
              <a:t>DIM : 37-34-27kms</a:t>
            </a:r>
          </a:p>
        </p:txBody>
      </p:sp>
      <p:sp>
        <p:nvSpPr>
          <p:cNvPr id="4" name="Titre 1">
            <a:extLst>
              <a:ext uri="{FF2B5EF4-FFF2-40B4-BE49-F238E27FC236}">
                <a16:creationId xmlns:a16="http://schemas.microsoft.com/office/drawing/2014/main" id="{0E7E4A1D-614C-46F1-856A-B79B229F25A9}"/>
              </a:ext>
            </a:extLst>
          </p:cNvPr>
          <p:cNvSpPr txBox="1">
            <a:spLocks/>
          </p:cNvSpPr>
          <p:nvPr/>
        </p:nvSpPr>
        <p:spPr>
          <a:xfrm>
            <a:off x="8815226" y="640983"/>
            <a:ext cx="2698677" cy="12865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6600" b="1" dirty="0">
                <a:solidFill>
                  <a:srgbClr val="FFFF00"/>
                </a:solidFill>
              </a:rPr>
              <a:t>ATLAS</a:t>
            </a:r>
          </a:p>
        </p:txBody>
      </p:sp>
    </p:spTree>
    <p:extLst>
      <p:ext uri="{BB962C8B-B14F-4D97-AF65-F5344CB8AC3E}">
        <p14:creationId xmlns:p14="http://schemas.microsoft.com/office/powerpoint/2010/main" val="135228695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ètes">
            <a:extLst>
              <a:ext uri="{FF2B5EF4-FFF2-40B4-BE49-F238E27FC236}">
                <a16:creationId xmlns:a16="http://schemas.microsoft.com/office/drawing/2014/main" id="{B8BA6BEE-5423-4D09-82A0-44E77E318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 y="1101362"/>
            <a:ext cx="12185593" cy="465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6264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mm45.free.fr/planetes/atlas/pia06659.jpg">
            <a:extLst>
              <a:ext uri="{FF2B5EF4-FFF2-40B4-BE49-F238E27FC236}">
                <a16:creationId xmlns:a16="http://schemas.microsoft.com/office/drawing/2014/main" id="{4A3B3BAB-68F4-4F6B-AC80-6074A661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833438"/>
            <a:ext cx="9182100"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9871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an (lune) — Wikipédia">
            <a:extLst>
              <a:ext uri="{FF2B5EF4-FFF2-40B4-BE49-F238E27FC236}">
                <a16:creationId xmlns:a16="http://schemas.microsoft.com/office/drawing/2014/main" id="{3E5400F2-B959-41BC-B888-4B8315513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36" y="1927556"/>
            <a:ext cx="4986889" cy="3972888"/>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B125FBFE-0252-4E50-8815-FFE6318AED73}"/>
              </a:ext>
            </a:extLst>
          </p:cNvPr>
          <p:cNvSpPr txBox="1">
            <a:spLocks/>
          </p:cNvSpPr>
          <p:nvPr/>
        </p:nvSpPr>
        <p:spPr>
          <a:xfrm>
            <a:off x="6315182" y="4930443"/>
            <a:ext cx="4962418" cy="970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4400" b="1" dirty="0">
                <a:solidFill>
                  <a:srgbClr val="FFFF00"/>
                </a:solidFill>
              </a:rPr>
              <a:t>DIAMETRE : 30kms</a:t>
            </a:r>
          </a:p>
        </p:txBody>
      </p:sp>
      <p:sp>
        <p:nvSpPr>
          <p:cNvPr id="4" name="Titre 1">
            <a:extLst>
              <a:ext uri="{FF2B5EF4-FFF2-40B4-BE49-F238E27FC236}">
                <a16:creationId xmlns:a16="http://schemas.microsoft.com/office/drawing/2014/main" id="{40B610CB-D1E3-47C6-AD03-C3848271B9FA}"/>
              </a:ext>
            </a:extLst>
          </p:cNvPr>
          <p:cNvSpPr txBox="1">
            <a:spLocks/>
          </p:cNvSpPr>
          <p:nvPr/>
        </p:nvSpPr>
        <p:spPr>
          <a:xfrm>
            <a:off x="8717622" y="1304710"/>
            <a:ext cx="2559978" cy="1245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7200" b="1" dirty="0">
                <a:solidFill>
                  <a:srgbClr val="FFFF00"/>
                </a:solidFill>
              </a:rPr>
              <a:t>PAN</a:t>
            </a:r>
          </a:p>
        </p:txBody>
      </p:sp>
    </p:spTree>
    <p:extLst>
      <p:ext uri="{BB962C8B-B14F-4D97-AF65-F5344CB8AC3E}">
        <p14:creationId xmlns:p14="http://schemas.microsoft.com/office/powerpoint/2010/main" val="357799476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stronomynow.com/wp-content/uploads/2017/03/N00277970.jpg">
            <a:extLst>
              <a:ext uri="{FF2B5EF4-FFF2-40B4-BE49-F238E27FC236}">
                <a16:creationId xmlns:a16="http://schemas.microsoft.com/office/drawing/2014/main" id="{E9E2318C-EC8B-435A-AC4D-30A481C8F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56733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ieletespace.fr/media/default/0001/14/atlas-58c9.jpeg">
            <a:extLst>
              <a:ext uri="{FF2B5EF4-FFF2-40B4-BE49-F238E27FC236}">
                <a16:creationId xmlns:a16="http://schemas.microsoft.com/office/drawing/2014/main" id="{030547F5-923A-41FF-AA58-4462C0AFB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147638"/>
            <a:ext cx="8010525" cy="656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3425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 sillage de glace derrière Pan">
            <a:extLst>
              <a:ext uri="{FF2B5EF4-FFF2-40B4-BE49-F238E27FC236}">
                <a16:creationId xmlns:a16="http://schemas.microsoft.com/office/drawing/2014/main" id="{E595892D-C90B-4716-92E1-6FD326777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6857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82587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mbre de Pan, satellite de Saturne, sur l'anneau A">
            <a:extLst>
              <a:ext uri="{FF2B5EF4-FFF2-40B4-BE49-F238E27FC236}">
                <a16:creationId xmlns:a16="http://schemas.microsoft.com/office/drawing/2014/main" id="{E417C399-BF09-4D08-AF30-F41DBA477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178" y="601178"/>
            <a:ext cx="5655644" cy="565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7151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n déforme un annelet de Saturne">
            <a:extLst>
              <a:ext uri="{FF2B5EF4-FFF2-40B4-BE49-F238E27FC236}">
                <a16:creationId xmlns:a16="http://schemas.microsoft.com/office/drawing/2014/main" id="{F70C5B0E-CCE9-4207-8BB8-AB49B147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1100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s centaines de satellites restent à découvrir">
            <a:extLst>
              <a:ext uri="{FF2B5EF4-FFF2-40B4-BE49-F238E27FC236}">
                <a16:creationId xmlns:a16="http://schemas.microsoft.com/office/drawing/2014/main" id="{0432C188-BB27-4885-85DC-459FE5DD3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250" y="62501"/>
            <a:ext cx="6795499" cy="679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874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6A0F5-7107-4D81-A4BE-2130ACB46770}"/>
              </a:ext>
            </a:extLst>
          </p:cNvPr>
          <p:cNvSpPr>
            <a:spLocks noGrp="1"/>
          </p:cNvSpPr>
          <p:nvPr>
            <p:ph type="title"/>
          </p:nvPr>
        </p:nvSpPr>
        <p:spPr>
          <a:xfrm>
            <a:off x="752040" y="611343"/>
            <a:ext cx="4712843" cy="1747672"/>
          </a:xfrm>
        </p:spPr>
        <p:txBody>
          <a:bodyPr>
            <a:normAutofit/>
          </a:bodyPr>
          <a:lstStyle/>
          <a:p>
            <a:pPr algn="ctr"/>
            <a:r>
              <a:rPr lang="fr-FR" sz="6600" b="1" dirty="0">
                <a:solidFill>
                  <a:srgbClr val="FFFF00"/>
                </a:solidFill>
              </a:rPr>
              <a:t>Galileo Galilei</a:t>
            </a:r>
            <a:br>
              <a:rPr lang="fr-FR" sz="6600" b="1" dirty="0">
                <a:solidFill>
                  <a:srgbClr val="FFFF00"/>
                </a:solidFill>
              </a:rPr>
            </a:br>
            <a:r>
              <a:rPr lang="fr-FR" sz="5400" dirty="0">
                <a:solidFill>
                  <a:srgbClr val="FFFF00"/>
                </a:solidFill>
              </a:rPr>
              <a:t>(dit Galilée)</a:t>
            </a:r>
            <a:endParaRPr lang="fr-FR" sz="6600" dirty="0">
              <a:solidFill>
                <a:srgbClr val="FFFF00"/>
              </a:solidFill>
            </a:endParaRPr>
          </a:p>
        </p:txBody>
      </p:sp>
      <p:pic>
        <p:nvPicPr>
          <p:cNvPr id="5122" name="Picture 2" descr="En organisant des observations (ici avec deux cardinaux) Galilée espérait faire accepter son modèle d'Univers héliocentrique en accord avec ses découvertes astronomiques. Peinture de Jean-Léon Huens.&#10;">
            <a:extLst>
              <a:ext uri="{FF2B5EF4-FFF2-40B4-BE49-F238E27FC236}">
                <a16:creationId xmlns:a16="http://schemas.microsoft.com/office/drawing/2014/main" id="{87A96B41-F680-4778-AE9B-D5BEEEEE4C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9845" y="537007"/>
            <a:ext cx="4950115" cy="5916379"/>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ED51593C-B02D-42B3-9C87-898F95C8F4A9}"/>
              </a:ext>
            </a:extLst>
          </p:cNvPr>
          <p:cNvSpPr txBox="1">
            <a:spLocks/>
          </p:cNvSpPr>
          <p:nvPr/>
        </p:nvSpPr>
        <p:spPr>
          <a:xfrm>
            <a:off x="322451" y="4024978"/>
            <a:ext cx="5572019" cy="2428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4000" b="1" dirty="0">
                <a:solidFill>
                  <a:srgbClr val="FFFF00"/>
                </a:solidFill>
              </a:rPr>
              <a:t>Voie lactée</a:t>
            </a:r>
          </a:p>
          <a:p>
            <a:pPr algn="r"/>
            <a:r>
              <a:rPr lang="fr-FR" sz="4000" b="1" dirty="0">
                <a:solidFill>
                  <a:srgbClr val="FFFF00"/>
                </a:solidFill>
              </a:rPr>
              <a:t>Cratères lunaires</a:t>
            </a:r>
          </a:p>
          <a:p>
            <a:pPr algn="r"/>
            <a:r>
              <a:rPr lang="fr-FR" sz="4000" b="1" dirty="0">
                <a:solidFill>
                  <a:srgbClr val="FFFF00"/>
                </a:solidFill>
              </a:rPr>
              <a:t>4 Astres Médicéens</a:t>
            </a:r>
          </a:p>
          <a:p>
            <a:pPr algn="r"/>
            <a:r>
              <a:rPr lang="fr-FR" sz="4000" b="1" dirty="0">
                <a:solidFill>
                  <a:srgbClr val="FFFF00"/>
                </a:solidFill>
              </a:rPr>
              <a:t>« Oreilles saturniennes »</a:t>
            </a:r>
          </a:p>
        </p:txBody>
      </p:sp>
      <p:sp>
        <p:nvSpPr>
          <p:cNvPr id="5" name="Titre 1">
            <a:extLst>
              <a:ext uri="{FF2B5EF4-FFF2-40B4-BE49-F238E27FC236}">
                <a16:creationId xmlns:a16="http://schemas.microsoft.com/office/drawing/2014/main" id="{B97104E1-C1B6-4B5E-967A-C67182F6D21D}"/>
              </a:ext>
            </a:extLst>
          </p:cNvPr>
          <p:cNvSpPr txBox="1">
            <a:spLocks/>
          </p:cNvSpPr>
          <p:nvPr/>
        </p:nvSpPr>
        <p:spPr>
          <a:xfrm>
            <a:off x="1449612" y="2623906"/>
            <a:ext cx="3317696" cy="871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dirty="0"/>
              <a:t>(1564-1642)</a:t>
            </a:r>
          </a:p>
        </p:txBody>
      </p:sp>
    </p:spTree>
    <p:extLst>
      <p:ext uri="{BB962C8B-B14F-4D97-AF65-F5344CB8AC3E}">
        <p14:creationId xmlns:p14="http://schemas.microsoft.com/office/powerpoint/2010/main" val="82663909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mbre du satellite Pan sur les anneaux de Saturne">
            <a:extLst>
              <a:ext uri="{FF2B5EF4-FFF2-40B4-BE49-F238E27FC236}">
                <a16:creationId xmlns:a16="http://schemas.microsoft.com/office/drawing/2014/main" id="{B5612FC3-210C-4CC7-8DAA-588FA90D6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3" y="-4556"/>
            <a:ext cx="12220557" cy="686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2734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ieletespace.fr/media/ciel_espace/0001/12/image_du_jour_PIA14608c-573a.jpeg">
            <a:extLst>
              <a:ext uri="{FF2B5EF4-FFF2-40B4-BE49-F238E27FC236}">
                <a16:creationId xmlns:a16="http://schemas.microsoft.com/office/drawing/2014/main" id="{2528ED59-5DE5-4A6B-A725-62D5B70E8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651" y="52227"/>
            <a:ext cx="6750121" cy="675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5134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planet-terre.ens-lyon.fr/planetterre/objets/Images/ombres-Saturne/ombres-Saturne-anneaux-satellites-24.jpg">
            <a:extLst>
              <a:ext uri="{FF2B5EF4-FFF2-40B4-BE49-F238E27FC236}">
                <a16:creationId xmlns:a16="http://schemas.microsoft.com/office/drawing/2014/main" id="{70696C7B-41D7-4501-A966-1EE9EA973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42900"/>
            <a:ext cx="7620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33259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Good Wave : 8 bateaux sur la vague de l'électrique - The Good Life">
            <a:extLst>
              <a:ext uri="{FF2B5EF4-FFF2-40B4-BE49-F238E27FC236}">
                <a16:creationId xmlns:a16="http://schemas.microsoft.com/office/drawing/2014/main" id="{2B282C16-647B-406B-AB1C-E2F71CDA3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444" y="751021"/>
            <a:ext cx="8361111" cy="535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745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vision de Enke : le déplacement de la lune Pan génère des ondes spiralées dans les anneaux.">
            <a:extLst>
              <a:ext uri="{FF2B5EF4-FFF2-40B4-BE49-F238E27FC236}">
                <a16:creationId xmlns:a16="http://schemas.microsoft.com/office/drawing/2014/main" id="{F706108E-325B-4004-B12F-BF03E01F8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68" y="346108"/>
            <a:ext cx="6165783" cy="6165783"/>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980CC651-B4AA-48E4-9B8B-DA3F38F2BEAD}"/>
              </a:ext>
            </a:extLst>
          </p:cNvPr>
          <p:cNvSpPr txBox="1">
            <a:spLocks/>
          </p:cNvSpPr>
          <p:nvPr/>
        </p:nvSpPr>
        <p:spPr>
          <a:xfrm>
            <a:off x="6787792" y="2033130"/>
            <a:ext cx="4962418" cy="308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b="1" dirty="0"/>
              <a:t>Ondes spiralées générées par PAN dans la division de </a:t>
            </a:r>
            <a:r>
              <a:rPr lang="fr-FR" sz="4800" b="1" dirty="0" err="1"/>
              <a:t>Enke</a:t>
            </a:r>
            <a:endParaRPr lang="fr-FR" sz="4800" b="1" dirty="0"/>
          </a:p>
        </p:txBody>
      </p:sp>
    </p:spTree>
    <p:extLst>
      <p:ext uri="{BB962C8B-B14F-4D97-AF65-F5344CB8AC3E}">
        <p14:creationId xmlns:p14="http://schemas.microsoft.com/office/powerpoint/2010/main" val="332398418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367E1D6-FE4D-463E-BEA0-B3C5D6AAA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40835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illustrative de l’article Prométhée (lune)">
            <a:extLst>
              <a:ext uri="{FF2B5EF4-FFF2-40B4-BE49-F238E27FC236}">
                <a16:creationId xmlns:a16="http://schemas.microsoft.com/office/drawing/2014/main" id="{A66F8F4E-A7D6-4154-84DD-BB846DE79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95350"/>
            <a:ext cx="762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27FE000A-D25E-42D7-95F8-67782FC198A0}"/>
              </a:ext>
            </a:extLst>
          </p:cNvPr>
          <p:cNvSpPr txBox="1">
            <a:spLocks/>
          </p:cNvSpPr>
          <p:nvPr/>
        </p:nvSpPr>
        <p:spPr>
          <a:xfrm>
            <a:off x="6551487" y="4930443"/>
            <a:ext cx="4962418" cy="970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400" b="1" dirty="0">
                <a:solidFill>
                  <a:srgbClr val="FFFF00"/>
                </a:solidFill>
              </a:rPr>
              <a:t>DIM : 119-87-61kms</a:t>
            </a:r>
          </a:p>
        </p:txBody>
      </p:sp>
      <p:sp>
        <p:nvSpPr>
          <p:cNvPr id="4" name="Titre 1">
            <a:extLst>
              <a:ext uri="{FF2B5EF4-FFF2-40B4-BE49-F238E27FC236}">
                <a16:creationId xmlns:a16="http://schemas.microsoft.com/office/drawing/2014/main" id="{7068B4D5-82A8-4DED-8B1F-962724D67BDF}"/>
              </a:ext>
            </a:extLst>
          </p:cNvPr>
          <p:cNvSpPr>
            <a:spLocks noGrp="1"/>
          </p:cNvSpPr>
          <p:nvPr>
            <p:ph type="title"/>
          </p:nvPr>
        </p:nvSpPr>
        <p:spPr>
          <a:xfrm>
            <a:off x="770561" y="427286"/>
            <a:ext cx="5020639" cy="1359508"/>
          </a:xfrm>
        </p:spPr>
        <p:txBody>
          <a:bodyPr>
            <a:noAutofit/>
          </a:bodyPr>
          <a:lstStyle/>
          <a:p>
            <a:r>
              <a:rPr lang="fr-FR" sz="7200" b="1" dirty="0">
                <a:solidFill>
                  <a:srgbClr val="FFFF00"/>
                </a:solidFill>
              </a:rPr>
              <a:t>PROMETHEE</a:t>
            </a:r>
          </a:p>
        </p:txBody>
      </p:sp>
    </p:spTree>
    <p:extLst>
      <p:ext uri="{BB962C8B-B14F-4D97-AF65-F5344CB8AC3E}">
        <p14:creationId xmlns:p14="http://schemas.microsoft.com/office/powerpoint/2010/main" val="393383029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7CB2F-0EDE-4A1D-A260-6C90F710B7C4}"/>
              </a:ext>
            </a:extLst>
          </p:cNvPr>
          <p:cNvSpPr>
            <a:spLocks noGrp="1"/>
          </p:cNvSpPr>
          <p:nvPr>
            <p:ph type="title"/>
          </p:nvPr>
        </p:nvSpPr>
        <p:spPr>
          <a:xfrm>
            <a:off x="838200" y="365125"/>
            <a:ext cx="3980380" cy="1325563"/>
          </a:xfrm>
        </p:spPr>
        <p:txBody>
          <a:bodyPr>
            <a:normAutofit/>
          </a:bodyPr>
          <a:lstStyle/>
          <a:p>
            <a:r>
              <a:rPr lang="fr-FR" sz="7200" b="1" dirty="0">
                <a:solidFill>
                  <a:srgbClr val="FFFF00"/>
                </a:solidFill>
              </a:rPr>
              <a:t>PANDORA</a:t>
            </a:r>
          </a:p>
        </p:txBody>
      </p:sp>
      <p:sp>
        <p:nvSpPr>
          <p:cNvPr id="3" name="Espace réservé du contenu 2">
            <a:extLst>
              <a:ext uri="{FF2B5EF4-FFF2-40B4-BE49-F238E27FC236}">
                <a16:creationId xmlns:a16="http://schemas.microsoft.com/office/drawing/2014/main" id="{26894A00-2899-49E3-B079-C8B284D3E5DD}"/>
              </a:ext>
            </a:extLst>
          </p:cNvPr>
          <p:cNvSpPr>
            <a:spLocks noGrp="1"/>
          </p:cNvSpPr>
          <p:nvPr>
            <p:ph idx="1"/>
          </p:nvPr>
        </p:nvSpPr>
        <p:spPr>
          <a:xfrm>
            <a:off x="6452171" y="5029200"/>
            <a:ext cx="4901629" cy="785974"/>
          </a:xfrm>
        </p:spPr>
        <p:txBody>
          <a:bodyPr>
            <a:normAutofit/>
          </a:bodyPr>
          <a:lstStyle/>
          <a:p>
            <a:pPr marL="0" indent="0">
              <a:buNone/>
            </a:pPr>
            <a:r>
              <a:rPr lang="fr-FR" sz="4400" dirty="0">
                <a:solidFill>
                  <a:srgbClr val="FFFF00"/>
                </a:solidFill>
              </a:rPr>
              <a:t>DIM : 103-79-64kms</a:t>
            </a:r>
          </a:p>
        </p:txBody>
      </p:sp>
      <p:pic>
        <p:nvPicPr>
          <p:cNvPr id="22530" name="Picture 2" descr="undefined">
            <a:extLst>
              <a:ext uri="{FF2B5EF4-FFF2-40B4-BE49-F238E27FC236}">
                <a16:creationId xmlns:a16="http://schemas.microsoft.com/office/drawing/2014/main" id="{242EB673-A85D-40A3-90EA-7B6F33422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828800"/>
            <a:ext cx="39052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7589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apage.noos.fr/promethee.online/images/Saturne.jpg">
            <a:extLst>
              <a:ext uri="{FF2B5EF4-FFF2-40B4-BE49-F238E27FC236}">
                <a16:creationId xmlns:a16="http://schemas.microsoft.com/office/drawing/2014/main" id="{106DD7DF-7428-4195-83B2-80E1FCD1D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9130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planet-terre.ens-lyon.fr/planetterre/objets/Images/ombres-Saturne/ombres-Saturne-anneaux-satellites-17.jpg">
            <a:extLst>
              <a:ext uri="{FF2B5EF4-FFF2-40B4-BE49-F238E27FC236}">
                <a16:creationId xmlns:a16="http://schemas.microsoft.com/office/drawing/2014/main" id="{F3637567-FC06-4441-BE44-44EDE1DD9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7" y="875872"/>
            <a:ext cx="12157753" cy="510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52715"/>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ordano Bruno — Wikipédia">
            <a:extLst>
              <a:ext uri="{FF2B5EF4-FFF2-40B4-BE49-F238E27FC236}">
                <a16:creationId xmlns:a16="http://schemas.microsoft.com/office/drawing/2014/main" id="{846B0DDA-D5BE-487F-82B7-1E7344FA9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837" y="585815"/>
            <a:ext cx="3119704" cy="56863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ordano Bruno: why was the monk-philosopher burnt at the stake?">
            <a:extLst>
              <a:ext uri="{FF2B5EF4-FFF2-40B4-BE49-F238E27FC236}">
                <a16:creationId xmlns:a16="http://schemas.microsoft.com/office/drawing/2014/main" id="{44F2AEAC-9F4B-47BA-A994-EDB2979DE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4" y="2807225"/>
            <a:ext cx="6929920" cy="3464960"/>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1C04CEBF-C16F-4291-AA8A-EC33F87585E7}"/>
              </a:ext>
            </a:extLst>
          </p:cNvPr>
          <p:cNvSpPr>
            <a:spLocks noGrp="1"/>
          </p:cNvSpPr>
          <p:nvPr>
            <p:ph type="title"/>
          </p:nvPr>
        </p:nvSpPr>
        <p:spPr>
          <a:xfrm>
            <a:off x="580805" y="707266"/>
            <a:ext cx="5515195" cy="857861"/>
          </a:xfrm>
        </p:spPr>
        <p:txBody>
          <a:bodyPr>
            <a:normAutofit fontScale="90000"/>
          </a:bodyPr>
          <a:lstStyle/>
          <a:p>
            <a:pPr algn="ctr"/>
            <a:r>
              <a:rPr lang="fr-FR" sz="6600" b="1" dirty="0">
                <a:solidFill>
                  <a:srgbClr val="FFFF00"/>
                </a:solidFill>
              </a:rPr>
              <a:t>Giordano BRUNO</a:t>
            </a:r>
            <a:endParaRPr lang="fr-FR" sz="6600" dirty="0">
              <a:solidFill>
                <a:srgbClr val="FFFF00"/>
              </a:solidFill>
            </a:endParaRPr>
          </a:p>
        </p:txBody>
      </p:sp>
      <p:sp>
        <p:nvSpPr>
          <p:cNvPr id="7" name="Titre 1">
            <a:extLst>
              <a:ext uri="{FF2B5EF4-FFF2-40B4-BE49-F238E27FC236}">
                <a16:creationId xmlns:a16="http://schemas.microsoft.com/office/drawing/2014/main" id="{40CC1AA1-CDAF-472F-8278-3256F3BC3CB8}"/>
              </a:ext>
            </a:extLst>
          </p:cNvPr>
          <p:cNvSpPr txBox="1">
            <a:spLocks/>
          </p:cNvSpPr>
          <p:nvPr/>
        </p:nvSpPr>
        <p:spPr>
          <a:xfrm>
            <a:off x="771204" y="1565127"/>
            <a:ext cx="2886723" cy="8578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t>1548-1600</a:t>
            </a:r>
          </a:p>
        </p:txBody>
      </p:sp>
    </p:spTree>
    <p:extLst>
      <p:ext uri="{BB962C8B-B14F-4D97-AF65-F5344CB8AC3E}">
        <p14:creationId xmlns:p14="http://schemas.microsoft.com/office/powerpoint/2010/main" val="1839221572"/>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lanet-terre.ens-lyon.fr/planetterre/objets/Images/Saturne-2004/SAT-11Epimethee.jpg">
            <a:extLst>
              <a:ext uri="{FF2B5EF4-FFF2-40B4-BE49-F238E27FC236}">
                <a16:creationId xmlns:a16="http://schemas.microsoft.com/office/drawing/2014/main" id="{2584F556-5ED3-4239-AEAE-DEC70F136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581" y="880581"/>
            <a:ext cx="5096838" cy="509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5928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anneau F est déformé par de toutes petites lunes circulant très près ou à l'intérieur de l'anneau.">
            <a:extLst>
              <a:ext uri="{FF2B5EF4-FFF2-40B4-BE49-F238E27FC236}">
                <a16:creationId xmlns:a16="http://schemas.microsoft.com/office/drawing/2014/main" id="{2A467F8E-85E9-4BBE-B9E2-2F5C821E88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42653"/>
            <a:ext cx="12172972" cy="497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575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112031F0-6486-497D-821E-EEFBF0F0B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624" y="290539"/>
            <a:ext cx="5416751" cy="627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406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planet-terre.ens-lyon.fr/planetterre/objets/Images/ombres-Saturne/ombres-Saturne-anneaux-satellites-20.jpg">
            <a:extLst>
              <a:ext uri="{FF2B5EF4-FFF2-40B4-BE49-F238E27FC236}">
                <a16:creationId xmlns:a16="http://schemas.microsoft.com/office/drawing/2014/main" id="{3DC688B9-B712-4064-BC92-75961B282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93" y="506445"/>
            <a:ext cx="8691613" cy="58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63475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0DFB2-E7E1-4249-9ACF-C67D5C9D76EA}"/>
              </a:ext>
            </a:extLst>
          </p:cNvPr>
          <p:cNvSpPr txBox="1">
            <a:spLocks/>
          </p:cNvSpPr>
          <p:nvPr/>
        </p:nvSpPr>
        <p:spPr>
          <a:xfrm>
            <a:off x="916491" y="971554"/>
            <a:ext cx="5179509" cy="990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6000" b="1" dirty="0">
                <a:solidFill>
                  <a:srgbClr val="FFFF00"/>
                </a:solidFill>
              </a:rPr>
              <a:t>LUNES GLACEES</a:t>
            </a:r>
          </a:p>
        </p:txBody>
      </p:sp>
      <p:sp>
        <p:nvSpPr>
          <p:cNvPr id="3" name="Titre 1">
            <a:extLst>
              <a:ext uri="{FF2B5EF4-FFF2-40B4-BE49-F238E27FC236}">
                <a16:creationId xmlns:a16="http://schemas.microsoft.com/office/drawing/2014/main" id="{E112D1C6-97D4-4112-9A7F-3F01CD736F45}"/>
              </a:ext>
            </a:extLst>
          </p:cNvPr>
          <p:cNvSpPr txBox="1">
            <a:spLocks/>
          </p:cNvSpPr>
          <p:nvPr/>
        </p:nvSpPr>
        <p:spPr>
          <a:xfrm>
            <a:off x="7153571" y="1797978"/>
            <a:ext cx="3397990" cy="422267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6000" dirty="0">
                <a:solidFill>
                  <a:srgbClr val="FFFF00"/>
                </a:solidFill>
              </a:rPr>
              <a:t>ENCELADE</a:t>
            </a:r>
          </a:p>
          <a:p>
            <a:r>
              <a:rPr lang="fr-FR" sz="6000" dirty="0">
                <a:solidFill>
                  <a:srgbClr val="FFFF00"/>
                </a:solidFill>
              </a:rPr>
              <a:t>MIMAS</a:t>
            </a:r>
          </a:p>
          <a:p>
            <a:r>
              <a:rPr lang="fr-FR" sz="6000" dirty="0">
                <a:solidFill>
                  <a:srgbClr val="FFFF00"/>
                </a:solidFill>
              </a:rPr>
              <a:t>THETYS</a:t>
            </a:r>
          </a:p>
          <a:p>
            <a:r>
              <a:rPr lang="fr-FR" sz="6000" dirty="0">
                <a:solidFill>
                  <a:srgbClr val="FFFF00"/>
                </a:solidFill>
              </a:rPr>
              <a:t>DIONE</a:t>
            </a:r>
          </a:p>
          <a:p>
            <a:r>
              <a:rPr lang="fr-FR" sz="6000" dirty="0">
                <a:solidFill>
                  <a:srgbClr val="FFFF00"/>
                </a:solidFill>
              </a:rPr>
              <a:t>RHEA…</a:t>
            </a:r>
          </a:p>
        </p:txBody>
      </p:sp>
    </p:spTree>
    <p:extLst>
      <p:ext uri="{BB962C8B-B14F-4D97-AF65-F5344CB8AC3E}">
        <p14:creationId xmlns:p14="http://schemas.microsoft.com/office/powerpoint/2010/main" val="385744637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A71E-CD55-4AB7-8B34-B5404C0C21F2}"/>
              </a:ext>
            </a:extLst>
          </p:cNvPr>
          <p:cNvSpPr>
            <a:spLocks noGrp="1"/>
          </p:cNvSpPr>
          <p:nvPr>
            <p:ph type="ctrTitle"/>
          </p:nvPr>
        </p:nvSpPr>
        <p:spPr>
          <a:xfrm>
            <a:off x="8270697" y="1865405"/>
            <a:ext cx="2631518" cy="1004820"/>
          </a:xfrm>
        </p:spPr>
        <p:txBody>
          <a:bodyPr>
            <a:normAutofit/>
          </a:bodyPr>
          <a:lstStyle/>
          <a:p>
            <a:pPr algn="r"/>
            <a:r>
              <a:rPr lang="fr-FR" b="1" dirty="0">
                <a:solidFill>
                  <a:srgbClr val="FFFF00"/>
                </a:solidFill>
              </a:rPr>
              <a:t>MIMAS</a:t>
            </a:r>
          </a:p>
        </p:txBody>
      </p:sp>
      <p:sp>
        <p:nvSpPr>
          <p:cNvPr id="3" name="Sous-titre 2">
            <a:extLst>
              <a:ext uri="{FF2B5EF4-FFF2-40B4-BE49-F238E27FC236}">
                <a16:creationId xmlns:a16="http://schemas.microsoft.com/office/drawing/2014/main" id="{F85BBDEA-2239-4157-8D3F-70DC5F07D392}"/>
              </a:ext>
            </a:extLst>
          </p:cNvPr>
          <p:cNvSpPr>
            <a:spLocks noGrp="1"/>
          </p:cNvSpPr>
          <p:nvPr>
            <p:ph type="subTitle" idx="1"/>
          </p:nvPr>
        </p:nvSpPr>
        <p:spPr>
          <a:xfrm>
            <a:off x="6852863" y="3428999"/>
            <a:ext cx="4049352" cy="1004819"/>
          </a:xfrm>
        </p:spPr>
        <p:txBody>
          <a:bodyPr>
            <a:normAutofit/>
          </a:bodyPr>
          <a:lstStyle/>
          <a:p>
            <a:pPr algn="r"/>
            <a:r>
              <a:rPr lang="fr-FR" sz="3600" dirty="0">
                <a:solidFill>
                  <a:srgbClr val="FFFF00"/>
                </a:solidFill>
              </a:rPr>
              <a:t>DIAMETRE : 400 KM</a:t>
            </a:r>
          </a:p>
        </p:txBody>
      </p:sp>
      <p:pic>
        <p:nvPicPr>
          <p:cNvPr id="2050" name="Picture 2" descr="Mimas — Wiktionnaire, le dictionnaire libre">
            <a:extLst>
              <a:ext uri="{FF2B5EF4-FFF2-40B4-BE49-F238E27FC236}">
                <a16:creationId xmlns:a16="http://schemas.microsoft.com/office/drawing/2014/main" id="{356F1135-C729-46BB-BF4B-79DD04617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785" y="1199147"/>
            <a:ext cx="4899259" cy="489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8505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vant sa destruction, la sonde Cassini nous envoie les images les plus  détaillées et les plus proches des anneaux de Saturne !">
            <a:extLst>
              <a:ext uri="{FF2B5EF4-FFF2-40B4-BE49-F238E27FC236}">
                <a16:creationId xmlns:a16="http://schemas.microsoft.com/office/drawing/2014/main" id="{4034E67D-0021-4FEB-8A98-9690BB8F1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87757"/>
            <a:ext cx="12192000" cy="625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57829"/>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anus, Pandora et Mimas : trois lunes de Saturne">
            <a:extLst>
              <a:ext uri="{FF2B5EF4-FFF2-40B4-BE49-F238E27FC236}">
                <a16:creationId xmlns:a16="http://schemas.microsoft.com/office/drawing/2014/main" id="{7A32F995-E04C-4953-B8D3-DF3B0A016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56543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ombre de Mimas sur les anneaux de Saturne - Photos Futura">
            <a:extLst>
              <a:ext uri="{FF2B5EF4-FFF2-40B4-BE49-F238E27FC236}">
                <a16:creationId xmlns:a16="http://schemas.microsoft.com/office/drawing/2014/main" id="{28286E91-1404-45D7-98FA-D4C209AD6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18" y="489453"/>
            <a:ext cx="10273364" cy="587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3538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lanet-terre.ens-lyon.fr/planetterre/objets/Images/ombres-Saturne/ombres-Saturne-anneaux-satellites-15.jpg">
            <a:extLst>
              <a:ext uri="{FF2B5EF4-FFF2-40B4-BE49-F238E27FC236}">
                <a16:creationId xmlns:a16="http://schemas.microsoft.com/office/drawing/2014/main" id="{A4FB05C5-67F2-463A-B820-3A917319E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11" y="0"/>
            <a:ext cx="106195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7365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5391" y="0"/>
            <a:ext cx="8952020" cy="6863210"/>
          </a:xfrm>
          <a:prstGeom prst="rect">
            <a:avLst/>
          </a:prstGeom>
        </p:spPr>
      </p:pic>
    </p:spTree>
    <p:extLst>
      <p:ext uri="{BB962C8B-B14F-4D97-AF65-F5344CB8AC3E}">
        <p14:creationId xmlns:p14="http://schemas.microsoft.com/office/powerpoint/2010/main" val="182636997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and l'anneau B de Saturne se fait plus gros qu'il n'y parait -  GuruMeditation">
            <a:extLst>
              <a:ext uri="{FF2B5EF4-FFF2-40B4-BE49-F238E27FC236}">
                <a16:creationId xmlns:a16="http://schemas.microsoft.com/office/drawing/2014/main" id="{777A1B2E-8D3E-4380-8C77-E60E742D3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68" y="0"/>
            <a:ext cx="6852863" cy="68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77464"/>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B5F7D-98DA-4B54-91F0-6CA6D8A43642}"/>
              </a:ext>
            </a:extLst>
          </p:cNvPr>
          <p:cNvSpPr>
            <a:spLocks noGrp="1"/>
          </p:cNvSpPr>
          <p:nvPr>
            <p:ph type="title"/>
          </p:nvPr>
        </p:nvSpPr>
        <p:spPr>
          <a:xfrm>
            <a:off x="4387305" y="2385964"/>
            <a:ext cx="3417390" cy="1148346"/>
          </a:xfrm>
        </p:spPr>
        <p:txBody>
          <a:bodyPr>
            <a:noAutofit/>
          </a:bodyPr>
          <a:lstStyle/>
          <a:p>
            <a:r>
              <a:rPr lang="fr-FR" sz="7200" b="1" dirty="0">
                <a:solidFill>
                  <a:srgbClr val="FFFF00"/>
                </a:solidFill>
              </a:rPr>
              <a:t>DAPHNE</a:t>
            </a:r>
          </a:p>
        </p:txBody>
      </p:sp>
      <p:sp>
        <p:nvSpPr>
          <p:cNvPr id="3" name="Sous-titre 2">
            <a:extLst>
              <a:ext uri="{FF2B5EF4-FFF2-40B4-BE49-F238E27FC236}">
                <a16:creationId xmlns:a16="http://schemas.microsoft.com/office/drawing/2014/main" id="{416B420A-4633-4147-B75D-8D96E5414F5E}"/>
              </a:ext>
            </a:extLst>
          </p:cNvPr>
          <p:cNvSpPr txBox="1">
            <a:spLocks/>
          </p:cNvSpPr>
          <p:nvPr/>
        </p:nvSpPr>
        <p:spPr>
          <a:xfrm>
            <a:off x="7346022" y="4620802"/>
            <a:ext cx="3587015" cy="1019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600" b="1" dirty="0">
                <a:solidFill>
                  <a:srgbClr val="FFFF00"/>
                </a:solidFill>
              </a:rPr>
              <a:t>DIAMETRE : 8 KM</a:t>
            </a:r>
          </a:p>
        </p:txBody>
      </p:sp>
    </p:spTree>
    <p:extLst>
      <p:ext uri="{BB962C8B-B14F-4D97-AF65-F5344CB8AC3E}">
        <p14:creationId xmlns:p14="http://schemas.microsoft.com/office/powerpoint/2010/main" val="139714190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6/6d/PIA21056cropsharpen.jpg/220px-PIA21056cropsharpen.jpg">
            <a:extLst>
              <a:ext uri="{FF2B5EF4-FFF2-40B4-BE49-F238E27FC236}">
                <a16:creationId xmlns:a16="http://schemas.microsoft.com/office/drawing/2014/main" id="{3046B8D6-E88B-4AE3-ACAC-0838BB392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317" y="0"/>
            <a:ext cx="64753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2369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F67DC-52B9-4BD1-99C3-971DEBC96A7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9327C33B-DDA1-452B-839D-99C49D4F198F}"/>
              </a:ext>
            </a:extLst>
          </p:cNvPr>
          <p:cNvSpPr>
            <a:spLocks noGrp="1"/>
          </p:cNvSpPr>
          <p:nvPr>
            <p:ph type="subTitle" idx="1"/>
          </p:nvPr>
        </p:nvSpPr>
        <p:spPr/>
        <p:txBody>
          <a:bodyPr/>
          <a:lstStyle/>
          <a:p>
            <a:endParaRPr lang="fr-FR" dirty="0"/>
          </a:p>
        </p:txBody>
      </p:sp>
      <p:pic>
        <p:nvPicPr>
          <p:cNvPr id="6146" name="Picture 2" descr="Voici la photo la plus proche d'un petit satellite naturel caché dans les  anneaux de Saturne">
            <a:extLst>
              <a:ext uri="{FF2B5EF4-FFF2-40B4-BE49-F238E27FC236}">
                <a16:creationId xmlns:a16="http://schemas.microsoft.com/office/drawing/2014/main" id="{861477D3-B13B-438D-AF29-98119CDA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642938"/>
            <a:ext cx="9915525"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80531"/>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Vagues » verticales provoquées par Daphnis projetant leurs ombres dans les anneaux de Saturne.">
            <a:extLst>
              <a:ext uri="{FF2B5EF4-FFF2-40B4-BE49-F238E27FC236}">
                <a16:creationId xmlns:a16="http://schemas.microsoft.com/office/drawing/2014/main" id="{0FD71B17-E990-46D1-819D-245292806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538"/>
            <a:ext cx="12192000" cy="6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775767"/>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lanet-terre.ens-lyon.fr/planetterre/objets/Images/ombres-Saturne/ombres-Saturne-anneaux-satellites-25.jpg">
            <a:extLst>
              <a:ext uri="{FF2B5EF4-FFF2-40B4-BE49-F238E27FC236}">
                <a16:creationId xmlns:a16="http://schemas.microsoft.com/office/drawing/2014/main" id="{B215CD70-0066-4180-964B-FD34B248D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8" y="547099"/>
            <a:ext cx="12205698" cy="576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55648"/>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eux d'ombres sur Saturne, ses anneaux et ses satellites pendant l'équinoxe  de 2009 — Planet-Terre">
            <a:extLst>
              <a:ext uri="{FF2B5EF4-FFF2-40B4-BE49-F238E27FC236}">
                <a16:creationId xmlns:a16="http://schemas.microsoft.com/office/drawing/2014/main" id="{FFA0B5CC-ADC9-4223-AD0E-64DD66EA59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8390" y="542649"/>
            <a:ext cx="9055219" cy="577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2893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planet-terre.ens-lyon.fr/planetterre/objets/Images/ombres-Saturne/ombres-Saturne-anneaux-satellites-18.jpg">
            <a:extLst>
              <a:ext uri="{FF2B5EF4-FFF2-40B4-BE49-F238E27FC236}">
                <a16:creationId xmlns:a16="http://schemas.microsoft.com/office/drawing/2014/main" id="{CF5A376C-0AD5-4F44-9CB7-A798A5A83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93" y="58051"/>
            <a:ext cx="9605614" cy="674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59713"/>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ropellers, waves, and gaps: Cassini's last looks at Saturn's rings |  Astronomy.com">
            <a:extLst>
              <a:ext uri="{FF2B5EF4-FFF2-40B4-BE49-F238E27FC236}">
                <a16:creationId xmlns:a16="http://schemas.microsoft.com/office/drawing/2014/main" id="{4B914CD5-D23C-4B8F-B9FE-093FDFCD57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8246" y="887182"/>
            <a:ext cx="10235507" cy="508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98210"/>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omprendre Saturne, ses anneaux et ses lunes: La mission Cassini-Huygens |  Le réseau">
            <a:extLst>
              <a:ext uri="{FF2B5EF4-FFF2-40B4-BE49-F238E27FC236}">
                <a16:creationId xmlns:a16="http://schemas.microsoft.com/office/drawing/2014/main" id="{14359156-D4F2-4975-B17E-CBE0E806C4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57834" y="0"/>
            <a:ext cx="6876332" cy="687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15206"/>
      </p:ext>
    </p:extLst>
  </p:cSld>
  <p:clrMapOvr>
    <a:masterClrMapping/>
  </p:clrMapOvr>
  <mc:AlternateContent xmlns:mc="http://schemas.openxmlformats.org/markup-compatibility/2006" xmlns:p14="http://schemas.microsoft.com/office/powerpoint/2010/main">
    <mc:Choice Requires="p14">
      <p:transition spd="slow" p14:dur="3500" advClick="0" advTm="8000"/>
    </mc:Choice>
    <mc:Fallback xmlns="">
      <p:transition spd="slow" advClick="0" advTm="8000"/>
    </mc:Fallback>
  </mc:AlternateContent>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1962</TotalTime>
  <Words>2636</Words>
  <Application>Microsoft Office PowerPoint</Application>
  <PresentationFormat>Grand écran</PresentationFormat>
  <Paragraphs>468</Paragraphs>
  <Slides>130</Slides>
  <Notes>109</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130</vt:i4>
      </vt:variant>
    </vt:vector>
  </HeadingPairs>
  <TitlesOfParts>
    <vt:vector size="135" baseType="lpstr">
      <vt:lpstr>Arial</vt:lpstr>
      <vt:lpstr>Calibri</vt:lpstr>
      <vt:lpstr>Calibri Light</vt:lpstr>
      <vt:lpstr>Cambria Math</vt:lpstr>
      <vt:lpstr>Office Theme</vt:lpstr>
      <vt:lpstr>Présentation PowerPoint</vt:lpstr>
      <vt:lpstr>Vendredi 3 mai 2024</vt:lpstr>
      <vt:lpstr>Au programme ce soir…</vt:lpstr>
      <vt:lpstr>1 – Saturne dans le système solaire 2 – Le Seigneur des anneaux 3 – Mission Cassini ou  Quand un Italo-Français rencontre  un Hollandais 4 – Origine et destin des anneaux ? 5 – D’une lune à l’autre…</vt:lpstr>
      <vt:lpstr>Saturne dans le Système Solaire</vt:lpstr>
      <vt:lpstr>Présentation PowerPoint</vt:lpstr>
      <vt:lpstr>Galileo Galilei (dit Galilée)</vt:lpstr>
      <vt:lpstr>Giordano BRUNO</vt:lpstr>
      <vt:lpstr>Présentation PowerPoint</vt:lpstr>
      <vt:lpstr>Présentation PowerPoint</vt:lpstr>
      <vt:lpstr>Présentation PowerPoint</vt:lpstr>
      <vt:lpstr>Présentation PowerPoint</vt:lpstr>
      <vt:lpstr>Présentation PowerPoint</vt:lpstr>
      <vt:lpstr>Sonde  Cassini-Huygens (1997-2017)</vt:lpstr>
      <vt:lpstr>Présentation PowerPoint</vt:lpstr>
      <vt:lpstr>Présentation PowerPoint</vt:lpstr>
      <vt:lpstr>Présentation PowerPoint</vt:lpstr>
      <vt:lpstr>Découverte de la division, de Jape, Dioné, Téthys, Rhéa…   Publication d’un éphéméride des satellites de Jupiter.</vt:lpstr>
      <vt:lpstr>Christian HUYGENS (1629-1695)</vt:lpstr>
      <vt:lpstr>Présentation PowerPoint</vt:lpstr>
      <vt:lpstr>DATES IMPORTANTES :  1997  Lancement de l’Orbiteur et de l’Atterrisseur  2004  Mise en orbite autour de Saturne 2005  Le module Huygens se pose sur Titan 2008  1ère prolongation de la mission 2010  2ème prolongation de la mission 2017  Plongeon dans Saturne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D’où vient la glace des anneaux ? H²O à plus de 99% !</vt:lpstr>
      <vt:lpstr>Présentation PowerPoint</vt:lpstr>
      <vt:lpstr>Présentation PowerPoint</vt:lpstr>
      <vt:lpstr>Hypothèse 3</vt:lpstr>
      <vt:lpstr>Mais !!!</vt:lpstr>
      <vt:lpstr>Si les hypothèses 2 ou 3 sont exactes…</vt:lpstr>
      <vt:lpstr>Présentation PowerPoint</vt:lpstr>
      <vt:lpstr>Mais 100 millions d’années… c’était hier ! Le système solaire était le même qu’aujourd’hui.  Or, plus aucun gros astéroïde ne fonce sur Saturne !</vt:lpstr>
      <vt:lpstr>Cassini a analysé que des matériaux sombres (carbone) se détachent des anneaux et tombent sur Saturne.  Peut-être existe-t-il un processus de grand nettoyage ? </vt:lpstr>
      <vt:lpstr>Faut-il en déduire que les anneaux sont voués à disparaître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PROMETHEE</vt:lpstr>
      <vt:lpstr>PANDORA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MIMAS</vt:lpstr>
      <vt:lpstr>Présentation PowerPoint</vt:lpstr>
      <vt:lpstr>Présentation PowerPoint</vt:lpstr>
      <vt:lpstr>Présentation PowerPoint</vt:lpstr>
      <vt:lpstr>Présentation PowerPoint</vt:lpstr>
      <vt:lpstr>Présentation PowerPoint</vt:lpstr>
      <vt:lpstr>DAPHNE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SPOKES</vt:lpstr>
      <vt:lpstr>ENCELADE</vt:lpstr>
      <vt:lpstr>Présentation PowerPoint</vt:lpstr>
      <vt:lpstr>Présentation PowerPoint</vt:lpstr>
      <vt:lpstr>Présentation PowerPoint</vt:lpstr>
      <vt:lpstr>Présentation PowerPoint</vt:lpstr>
      <vt:lpstr>Présentation PowerPoint</vt:lpstr>
      <vt:lpstr>DIONE</vt:lpstr>
      <vt:lpstr>Présentation PowerPoint</vt:lpstr>
      <vt:lpstr>Présentation PowerPoint</vt:lpstr>
      <vt:lpstr>Présentation PowerPoint</vt:lpstr>
      <vt:lpstr>TETHYS</vt:lpstr>
      <vt:lpstr>Présentation PowerPoint</vt:lpstr>
      <vt:lpstr>Présentation PowerPoint</vt:lpstr>
      <vt:lpstr>Présentation PowerPoint</vt:lpstr>
      <vt:lpstr>RHEA</vt:lpstr>
      <vt:lpstr>Présentation PowerPoint</vt:lpstr>
      <vt:lpstr>METHONE</vt:lpstr>
      <vt:lpstr>JAPET</vt:lpstr>
      <vt:lpstr>Présentation PowerPoint</vt:lpstr>
      <vt:lpstr>Présentation PowerPoint</vt:lpstr>
      <vt:lpstr>Présentation PowerPoint</vt:lpstr>
      <vt:lpstr>Présentation PowerPoint</vt:lpstr>
      <vt:lpstr>Anneau F situé sur la limite de Roche d’où les énormes contorsions : chaos</vt:lpstr>
      <vt:lpstr>Edouard ROCHE ( 1820-1883 )</vt:lpstr>
      <vt:lpstr>Présentation PowerPoint</vt:lpstr>
      <vt:lpstr>Présentation PowerPoint</vt:lpstr>
      <vt:lpstr>Présentation PowerPoint</vt:lpstr>
      <vt:lpstr>Contrairement à ce que l’on entend souvent, le système solaire est donc toujours… en formation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mystère des anneaux de Saturne</dc:title>
  <dc:creator>Renaud Martellino</dc:creator>
  <cp:lastModifiedBy>Renaud Martellino</cp:lastModifiedBy>
  <cp:revision>677</cp:revision>
  <dcterms:created xsi:type="dcterms:W3CDTF">2023-11-16T12:18:02Z</dcterms:created>
  <dcterms:modified xsi:type="dcterms:W3CDTF">2024-05-03T19:34:13Z</dcterms:modified>
</cp:coreProperties>
</file>