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67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74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63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3.xml" ContentType="application/vnd.openxmlformats-officedocument.presentationml.notesSlide+xml"/>
  <Default Extension="png" ContentType="image/png"/>
  <Override PartName="/ppt/notesSlides/notesSlide68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75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71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60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Default Extension="gif" ContentType="image/gif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69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76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5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72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66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73.xml" ContentType="application/vnd.openxmlformats-officedocument.presentationml.notesSlide+xml"/>
  <Override PartName="/ppt/slides/slide20.xml" ContentType="application/vnd.openxmlformats-officedocument.presentationml.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9"/>
  </p:notesMasterIdLst>
  <p:sldIdLst>
    <p:sldId id="256" r:id="rId2"/>
    <p:sldId id="260" r:id="rId3"/>
    <p:sldId id="257" r:id="rId4"/>
    <p:sldId id="263" r:id="rId5"/>
    <p:sldId id="262" r:id="rId6"/>
    <p:sldId id="264" r:id="rId7"/>
    <p:sldId id="266" r:id="rId8"/>
    <p:sldId id="265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341" r:id="rId20"/>
    <p:sldId id="277" r:id="rId21"/>
    <p:sldId id="278" r:id="rId22"/>
    <p:sldId id="279" r:id="rId23"/>
    <p:sldId id="280" r:id="rId24"/>
    <p:sldId id="286" r:id="rId25"/>
    <p:sldId id="287" r:id="rId26"/>
    <p:sldId id="284" r:id="rId27"/>
    <p:sldId id="285" r:id="rId28"/>
    <p:sldId id="330" r:id="rId29"/>
    <p:sldId id="332" r:id="rId30"/>
    <p:sldId id="331" r:id="rId31"/>
    <p:sldId id="336" r:id="rId32"/>
    <p:sldId id="333" r:id="rId33"/>
    <p:sldId id="334" r:id="rId34"/>
    <p:sldId id="335" r:id="rId35"/>
    <p:sldId id="281" r:id="rId36"/>
    <p:sldId id="288" r:id="rId37"/>
    <p:sldId id="293" r:id="rId38"/>
    <p:sldId id="289" r:id="rId39"/>
    <p:sldId id="292" r:id="rId40"/>
    <p:sldId id="290" r:id="rId41"/>
    <p:sldId id="291" r:id="rId42"/>
    <p:sldId id="294" r:id="rId43"/>
    <p:sldId id="299" r:id="rId44"/>
    <p:sldId id="295" r:id="rId45"/>
    <p:sldId id="296" r:id="rId46"/>
    <p:sldId id="297" r:id="rId47"/>
    <p:sldId id="298" r:id="rId48"/>
    <p:sldId id="300" r:id="rId49"/>
    <p:sldId id="301" r:id="rId50"/>
    <p:sldId id="302" r:id="rId51"/>
    <p:sldId id="303" r:id="rId52"/>
    <p:sldId id="304" r:id="rId53"/>
    <p:sldId id="342" r:id="rId54"/>
    <p:sldId id="315" r:id="rId55"/>
    <p:sldId id="308" r:id="rId56"/>
    <p:sldId id="306" r:id="rId57"/>
    <p:sldId id="305" r:id="rId58"/>
    <p:sldId id="327" r:id="rId59"/>
    <p:sldId id="328" r:id="rId60"/>
    <p:sldId id="329" r:id="rId61"/>
    <p:sldId id="309" r:id="rId62"/>
    <p:sldId id="314" r:id="rId63"/>
    <p:sldId id="310" r:id="rId64"/>
    <p:sldId id="311" r:id="rId65"/>
    <p:sldId id="312" r:id="rId66"/>
    <p:sldId id="320" r:id="rId67"/>
    <p:sldId id="318" r:id="rId68"/>
    <p:sldId id="316" r:id="rId69"/>
    <p:sldId id="324" r:id="rId70"/>
    <p:sldId id="321" r:id="rId71"/>
    <p:sldId id="325" r:id="rId72"/>
    <p:sldId id="323" r:id="rId73"/>
    <p:sldId id="307" r:id="rId74"/>
    <p:sldId id="313" r:id="rId75"/>
    <p:sldId id="319" r:id="rId76"/>
    <p:sldId id="317" r:id="rId77"/>
    <p:sldId id="322" r:id="rId78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26" autoAdjust="0"/>
    <p:restoredTop sz="94616" autoAdjust="0"/>
  </p:normalViewPr>
  <p:slideViewPr>
    <p:cSldViewPr>
      <p:cViewPr varScale="1">
        <p:scale>
          <a:sx n="111" d="100"/>
          <a:sy n="111" d="100"/>
        </p:scale>
        <p:origin x="-161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61086C-6D76-4E82-AC7C-F96B5061DA84}" type="datetimeFigureOut">
              <a:rPr lang="fr-FR" smtClean="0"/>
              <a:pPr/>
              <a:t>08/02/2024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5994FC-9D35-4AC1-9F7F-DF189BB9CA2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sz="1200" b="1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5994FC-9D35-4AC1-9F7F-DF189BB9CA28}" type="slidenum">
              <a:rPr lang="fr-FR" smtClean="0"/>
              <a:pPr/>
              <a:t>2</a:t>
            </a:fld>
            <a:endParaRPr lang="fr-F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sz="1200" b="1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5994FC-9D35-4AC1-9F7F-DF189BB9CA28}" type="slidenum">
              <a:rPr lang="fr-FR" smtClean="0"/>
              <a:pPr/>
              <a:t>11</a:t>
            </a:fld>
            <a:endParaRPr lang="fr-F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sz="1200" b="1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5994FC-9D35-4AC1-9F7F-DF189BB9CA28}" type="slidenum">
              <a:rPr lang="fr-FR" smtClean="0"/>
              <a:pPr/>
              <a:t>12</a:t>
            </a:fld>
            <a:endParaRPr lang="fr-F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sz="1200" b="1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5994FC-9D35-4AC1-9F7F-DF189BB9CA28}" type="slidenum">
              <a:rPr lang="fr-FR" smtClean="0"/>
              <a:pPr/>
              <a:t>13</a:t>
            </a:fld>
            <a:endParaRPr lang="fr-F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sz="1200" b="1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5994FC-9D35-4AC1-9F7F-DF189BB9CA28}" type="slidenum">
              <a:rPr lang="fr-FR" smtClean="0"/>
              <a:pPr/>
              <a:t>14</a:t>
            </a:fld>
            <a:endParaRPr lang="fr-F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sz="1200" b="1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5994FC-9D35-4AC1-9F7F-DF189BB9CA28}" type="slidenum">
              <a:rPr lang="fr-FR" smtClean="0"/>
              <a:pPr/>
              <a:t>15</a:t>
            </a:fld>
            <a:endParaRPr lang="fr-FR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sz="1200" b="1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5994FC-9D35-4AC1-9F7F-DF189BB9CA28}" type="slidenum">
              <a:rPr lang="fr-FR" smtClean="0"/>
              <a:pPr/>
              <a:t>16</a:t>
            </a:fld>
            <a:endParaRPr lang="fr-FR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sz="1200" b="1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5994FC-9D35-4AC1-9F7F-DF189BB9CA28}" type="slidenum">
              <a:rPr lang="fr-FR" smtClean="0"/>
              <a:pPr/>
              <a:t>17</a:t>
            </a:fld>
            <a:endParaRPr lang="fr-FR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sz="1200" b="1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5994FC-9D35-4AC1-9F7F-DF189BB9CA28}" type="slidenum">
              <a:rPr lang="fr-FR" smtClean="0"/>
              <a:pPr/>
              <a:t>18</a:t>
            </a:fld>
            <a:endParaRPr lang="fr-FR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sz="1200" b="1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5994FC-9D35-4AC1-9F7F-DF189BB9CA28}" type="slidenum">
              <a:rPr lang="fr-FR" smtClean="0"/>
              <a:pPr/>
              <a:t>19</a:t>
            </a:fld>
            <a:endParaRPr lang="fr-FR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sz="1200" b="1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5994FC-9D35-4AC1-9F7F-DF189BB9CA28}" type="slidenum">
              <a:rPr lang="fr-FR" smtClean="0"/>
              <a:pPr/>
              <a:t>20</a:t>
            </a:fld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sz="1200" b="1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5994FC-9D35-4AC1-9F7F-DF189BB9CA28}" type="slidenum">
              <a:rPr lang="fr-FR" smtClean="0"/>
              <a:pPr/>
              <a:t>3</a:t>
            </a:fld>
            <a:endParaRPr lang="fr-FR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sz="1200" b="1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5994FC-9D35-4AC1-9F7F-DF189BB9CA28}" type="slidenum">
              <a:rPr lang="fr-FR" smtClean="0"/>
              <a:pPr/>
              <a:t>21</a:t>
            </a:fld>
            <a:endParaRPr lang="fr-FR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sz="1200" b="1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5994FC-9D35-4AC1-9F7F-DF189BB9CA28}" type="slidenum">
              <a:rPr lang="fr-FR" smtClean="0"/>
              <a:pPr/>
              <a:t>22</a:t>
            </a:fld>
            <a:endParaRPr lang="fr-FR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sz="1200" b="1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5994FC-9D35-4AC1-9F7F-DF189BB9CA28}" type="slidenum">
              <a:rPr lang="fr-FR" smtClean="0"/>
              <a:pPr/>
              <a:t>23</a:t>
            </a:fld>
            <a:endParaRPr lang="fr-FR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sz="1200" b="1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5994FC-9D35-4AC1-9F7F-DF189BB9CA28}" type="slidenum">
              <a:rPr lang="fr-FR" smtClean="0"/>
              <a:pPr/>
              <a:t>24</a:t>
            </a:fld>
            <a:endParaRPr lang="fr-FR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sz="1200" b="1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5994FC-9D35-4AC1-9F7F-DF189BB9CA28}" type="slidenum">
              <a:rPr lang="fr-FR" smtClean="0"/>
              <a:pPr/>
              <a:t>25</a:t>
            </a:fld>
            <a:endParaRPr lang="fr-FR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sz="1200" b="1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5994FC-9D35-4AC1-9F7F-DF189BB9CA28}" type="slidenum">
              <a:rPr lang="fr-FR" smtClean="0"/>
              <a:pPr/>
              <a:t>26</a:t>
            </a:fld>
            <a:endParaRPr lang="fr-FR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sz="1200" b="1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5994FC-9D35-4AC1-9F7F-DF189BB9CA28}" type="slidenum">
              <a:rPr lang="fr-FR" smtClean="0"/>
              <a:pPr/>
              <a:t>27</a:t>
            </a:fld>
            <a:endParaRPr lang="fr-FR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sz="1200" b="1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5994FC-9D35-4AC1-9F7F-DF189BB9CA28}" type="slidenum">
              <a:rPr lang="fr-FR" smtClean="0"/>
              <a:pPr/>
              <a:t>28</a:t>
            </a:fld>
            <a:endParaRPr lang="fr-FR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sz="1200" b="1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5994FC-9D35-4AC1-9F7F-DF189BB9CA28}" type="slidenum">
              <a:rPr lang="fr-FR" smtClean="0"/>
              <a:pPr/>
              <a:t>29</a:t>
            </a:fld>
            <a:endParaRPr lang="fr-FR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sz="1200" b="1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5994FC-9D35-4AC1-9F7F-DF189BB9CA28}" type="slidenum">
              <a:rPr lang="fr-FR" smtClean="0"/>
              <a:pPr/>
              <a:t>30</a:t>
            </a:fld>
            <a:endParaRPr lang="fr-F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sz="1200" b="1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5994FC-9D35-4AC1-9F7F-DF189BB9CA28}" type="slidenum">
              <a:rPr lang="fr-FR" smtClean="0"/>
              <a:pPr/>
              <a:t>4</a:t>
            </a:fld>
            <a:endParaRPr lang="fr-FR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sz="1200" b="1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5994FC-9D35-4AC1-9F7F-DF189BB9CA28}" type="slidenum">
              <a:rPr lang="fr-FR" smtClean="0"/>
              <a:pPr/>
              <a:t>31</a:t>
            </a:fld>
            <a:endParaRPr lang="fr-FR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sz="1200" b="1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5994FC-9D35-4AC1-9F7F-DF189BB9CA28}" type="slidenum">
              <a:rPr lang="fr-FR" smtClean="0"/>
              <a:pPr/>
              <a:t>32</a:t>
            </a:fld>
            <a:endParaRPr lang="fr-FR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sz="1200" b="1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5994FC-9D35-4AC1-9F7F-DF189BB9CA28}" type="slidenum">
              <a:rPr lang="fr-FR" smtClean="0"/>
              <a:pPr/>
              <a:t>33</a:t>
            </a:fld>
            <a:endParaRPr lang="fr-FR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sz="1200" b="1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5994FC-9D35-4AC1-9F7F-DF189BB9CA28}" type="slidenum">
              <a:rPr lang="fr-FR" smtClean="0"/>
              <a:pPr/>
              <a:t>34</a:t>
            </a:fld>
            <a:endParaRPr lang="fr-FR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sz="1200" b="1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5994FC-9D35-4AC1-9F7F-DF189BB9CA28}" type="slidenum">
              <a:rPr lang="fr-FR" smtClean="0"/>
              <a:pPr/>
              <a:t>35</a:t>
            </a:fld>
            <a:endParaRPr lang="fr-FR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sz="1200" b="1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5994FC-9D35-4AC1-9F7F-DF189BB9CA28}" type="slidenum">
              <a:rPr lang="fr-FR" smtClean="0"/>
              <a:pPr/>
              <a:t>36</a:t>
            </a:fld>
            <a:endParaRPr lang="fr-FR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sz="1200" b="1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5994FC-9D35-4AC1-9F7F-DF189BB9CA28}" type="slidenum">
              <a:rPr lang="fr-FR" smtClean="0"/>
              <a:pPr/>
              <a:t>37</a:t>
            </a:fld>
            <a:endParaRPr lang="fr-FR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sz="1200" b="1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5994FC-9D35-4AC1-9F7F-DF189BB9CA28}" type="slidenum">
              <a:rPr lang="fr-FR" smtClean="0"/>
              <a:pPr/>
              <a:t>38</a:t>
            </a:fld>
            <a:endParaRPr lang="fr-FR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sz="1200" b="1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5994FC-9D35-4AC1-9F7F-DF189BB9CA28}" type="slidenum">
              <a:rPr lang="fr-FR" smtClean="0"/>
              <a:pPr/>
              <a:t>39</a:t>
            </a:fld>
            <a:endParaRPr lang="fr-FR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sz="1200" b="1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5994FC-9D35-4AC1-9F7F-DF189BB9CA28}" type="slidenum">
              <a:rPr lang="fr-FR" smtClean="0"/>
              <a:pPr/>
              <a:t>40</a:t>
            </a:fld>
            <a:endParaRPr lang="fr-F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sz="1200" b="1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5994FC-9D35-4AC1-9F7F-DF189BB9CA28}" type="slidenum">
              <a:rPr lang="fr-FR" smtClean="0"/>
              <a:pPr/>
              <a:t>5</a:t>
            </a:fld>
            <a:endParaRPr lang="fr-FR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sz="1200" b="1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5994FC-9D35-4AC1-9F7F-DF189BB9CA28}" type="slidenum">
              <a:rPr lang="fr-FR" smtClean="0"/>
              <a:pPr/>
              <a:t>41</a:t>
            </a:fld>
            <a:endParaRPr lang="fr-FR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sz="1200" b="1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5994FC-9D35-4AC1-9F7F-DF189BB9CA28}" type="slidenum">
              <a:rPr lang="fr-FR" smtClean="0"/>
              <a:pPr/>
              <a:t>42</a:t>
            </a:fld>
            <a:endParaRPr lang="fr-FR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sz="1200" b="1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5994FC-9D35-4AC1-9F7F-DF189BB9CA28}" type="slidenum">
              <a:rPr lang="fr-FR" smtClean="0"/>
              <a:pPr/>
              <a:t>43</a:t>
            </a:fld>
            <a:endParaRPr lang="fr-FR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sz="1200" b="1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5994FC-9D35-4AC1-9F7F-DF189BB9CA28}" type="slidenum">
              <a:rPr lang="fr-FR" smtClean="0"/>
              <a:pPr/>
              <a:t>44</a:t>
            </a:fld>
            <a:endParaRPr lang="fr-FR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sz="1200" b="1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5994FC-9D35-4AC1-9F7F-DF189BB9CA28}" type="slidenum">
              <a:rPr lang="fr-FR" smtClean="0"/>
              <a:pPr/>
              <a:t>45</a:t>
            </a:fld>
            <a:endParaRPr lang="fr-FR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sz="1200" b="1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5994FC-9D35-4AC1-9F7F-DF189BB9CA28}" type="slidenum">
              <a:rPr lang="fr-FR" smtClean="0"/>
              <a:pPr/>
              <a:t>46</a:t>
            </a:fld>
            <a:endParaRPr lang="fr-FR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sz="1200" b="1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5994FC-9D35-4AC1-9F7F-DF189BB9CA28}" type="slidenum">
              <a:rPr lang="fr-FR" smtClean="0"/>
              <a:pPr/>
              <a:t>47</a:t>
            </a:fld>
            <a:endParaRPr lang="fr-FR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sz="1200" b="1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5994FC-9D35-4AC1-9F7F-DF189BB9CA28}" type="slidenum">
              <a:rPr lang="fr-FR" smtClean="0"/>
              <a:pPr/>
              <a:t>48</a:t>
            </a:fld>
            <a:endParaRPr lang="fr-FR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sz="1200" b="1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5994FC-9D35-4AC1-9F7F-DF189BB9CA28}" type="slidenum">
              <a:rPr lang="fr-FR" smtClean="0"/>
              <a:pPr/>
              <a:t>49</a:t>
            </a:fld>
            <a:endParaRPr lang="fr-FR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sz="1200" b="1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5994FC-9D35-4AC1-9F7F-DF189BB9CA28}" type="slidenum">
              <a:rPr lang="fr-FR" smtClean="0"/>
              <a:pPr/>
              <a:t>50</a:t>
            </a:fld>
            <a:endParaRPr lang="fr-F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sz="1200" b="1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5994FC-9D35-4AC1-9F7F-DF189BB9CA28}" type="slidenum">
              <a:rPr lang="fr-FR" smtClean="0"/>
              <a:pPr/>
              <a:t>6</a:t>
            </a:fld>
            <a:endParaRPr lang="fr-FR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sz="1200" b="1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5994FC-9D35-4AC1-9F7F-DF189BB9CA28}" type="slidenum">
              <a:rPr lang="fr-FR" smtClean="0"/>
              <a:pPr/>
              <a:t>51</a:t>
            </a:fld>
            <a:endParaRPr lang="fr-FR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sz="1200" b="1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5994FC-9D35-4AC1-9F7F-DF189BB9CA28}" type="slidenum">
              <a:rPr lang="fr-FR" smtClean="0"/>
              <a:pPr/>
              <a:t>52</a:t>
            </a:fld>
            <a:endParaRPr lang="fr-FR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sz="1200" b="1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5994FC-9D35-4AC1-9F7F-DF189BB9CA28}" type="slidenum">
              <a:rPr lang="fr-FR" smtClean="0"/>
              <a:pPr/>
              <a:t>53</a:t>
            </a:fld>
            <a:endParaRPr lang="fr-FR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sz="1200" b="1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5994FC-9D35-4AC1-9F7F-DF189BB9CA28}" type="slidenum">
              <a:rPr lang="fr-FR" smtClean="0"/>
              <a:pPr/>
              <a:t>54</a:t>
            </a:fld>
            <a:endParaRPr lang="fr-FR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sz="1200" b="1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5994FC-9D35-4AC1-9F7F-DF189BB9CA28}" type="slidenum">
              <a:rPr lang="fr-FR" smtClean="0"/>
              <a:pPr/>
              <a:t>55</a:t>
            </a:fld>
            <a:endParaRPr lang="fr-FR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sz="1200" b="1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5994FC-9D35-4AC1-9F7F-DF189BB9CA28}" type="slidenum">
              <a:rPr lang="fr-FR" smtClean="0"/>
              <a:pPr/>
              <a:t>56</a:t>
            </a:fld>
            <a:endParaRPr lang="fr-FR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sz="1200" b="1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5994FC-9D35-4AC1-9F7F-DF189BB9CA28}" type="slidenum">
              <a:rPr lang="fr-FR" smtClean="0"/>
              <a:pPr/>
              <a:t>57</a:t>
            </a:fld>
            <a:endParaRPr lang="fr-FR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sz="1200" b="1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5994FC-9D35-4AC1-9F7F-DF189BB9CA28}" type="slidenum">
              <a:rPr lang="fr-FR" smtClean="0"/>
              <a:pPr/>
              <a:t>58</a:t>
            </a:fld>
            <a:endParaRPr lang="fr-FR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sz="1200" b="1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5994FC-9D35-4AC1-9F7F-DF189BB9CA28}" type="slidenum">
              <a:rPr lang="fr-FR" smtClean="0"/>
              <a:pPr/>
              <a:t>59</a:t>
            </a:fld>
            <a:endParaRPr lang="fr-FR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sz="1200" b="1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5994FC-9D35-4AC1-9F7F-DF189BB9CA28}" type="slidenum">
              <a:rPr lang="fr-FR" smtClean="0"/>
              <a:pPr/>
              <a:t>60</a:t>
            </a:fld>
            <a:endParaRPr lang="fr-F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sz="1200" b="1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5994FC-9D35-4AC1-9F7F-DF189BB9CA28}" type="slidenum">
              <a:rPr lang="fr-FR" smtClean="0"/>
              <a:pPr/>
              <a:t>7</a:t>
            </a:fld>
            <a:endParaRPr lang="fr-FR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sz="1200" b="1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5994FC-9D35-4AC1-9F7F-DF189BB9CA28}" type="slidenum">
              <a:rPr lang="fr-FR" smtClean="0"/>
              <a:pPr/>
              <a:t>61</a:t>
            </a:fld>
            <a:endParaRPr lang="fr-FR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sz="1200" b="1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5994FC-9D35-4AC1-9F7F-DF189BB9CA28}" type="slidenum">
              <a:rPr lang="fr-FR" smtClean="0"/>
              <a:pPr/>
              <a:t>62</a:t>
            </a:fld>
            <a:endParaRPr lang="fr-FR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sz="1200" b="1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5994FC-9D35-4AC1-9F7F-DF189BB9CA28}" type="slidenum">
              <a:rPr lang="fr-FR" smtClean="0"/>
              <a:pPr/>
              <a:t>63</a:t>
            </a:fld>
            <a:endParaRPr lang="fr-FR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sz="1200" b="1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5994FC-9D35-4AC1-9F7F-DF189BB9CA28}" type="slidenum">
              <a:rPr lang="fr-FR" smtClean="0"/>
              <a:pPr/>
              <a:t>64</a:t>
            </a:fld>
            <a:endParaRPr lang="fr-FR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sz="1200" b="1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5994FC-9D35-4AC1-9F7F-DF189BB9CA28}" type="slidenum">
              <a:rPr lang="fr-FR" smtClean="0"/>
              <a:pPr/>
              <a:t>65</a:t>
            </a:fld>
            <a:endParaRPr lang="fr-FR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sz="1200" b="1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5994FC-9D35-4AC1-9F7F-DF189BB9CA28}" type="slidenum">
              <a:rPr lang="fr-FR" smtClean="0"/>
              <a:pPr/>
              <a:t>66</a:t>
            </a:fld>
            <a:endParaRPr lang="fr-FR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sz="1200" b="1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5994FC-9D35-4AC1-9F7F-DF189BB9CA28}" type="slidenum">
              <a:rPr lang="fr-FR" smtClean="0"/>
              <a:pPr/>
              <a:t>67</a:t>
            </a:fld>
            <a:endParaRPr lang="fr-FR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sz="1200" b="1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5994FC-9D35-4AC1-9F7F-DF189BB9CA28}" type="slidenum">
              <a:rPr lang="fr-FR" smtClean="0"/>
              <a:pPr/>
              <a:t>68</a:t>
            </a:fld>
            <a:endParaRPr lang="fr-FR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sz="1200" b="1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5994FC-9D35-4AC1-9F7F-DF189BB9CA28}" type="slidenum">
              <a:rPr lang="fr-FR" smtClean="0"/>
              <a:pPr/>
              <a:t>69</a:t>
            </a:fld>
            <a:endParaRPr lang="fr-FR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sz="1200" b="1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5994FC-9D35-4AC1-9F7F-DF189BB9CA28}" type="slidenum">
              <a:rPr lang="fr-FR" smtClean="0"/>
              <a:pPr/>
              <a:t>70</a:t>
            </a:fld>
            <a:endParaRPr lang="fr-F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sz="1200" b="1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5994FC-9D35-4AC1-9F7F-DF189BB9CA28}" type="slidenum">
              <a:rPr lang="fr-FR" smtClean="0"/>
              <a:pPr/>
              <a:t>8</a:t>
            </a:fld>
            <a:endParaRPr lang="fr-FR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sz="1200" b="1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5994FC-9D35-4AC1-9F7F-DF189BB9CA28}" type="slidenum">
              <a:rPr lang="fr-FR" smtClean="0"/>
              <a:pPr/>
              <a:t>71</a:t>
            </a:fld>
            <a:endParaRPr lang="fr-FR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sz="1200" b="1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5994FC-9D35-4AC1-9F7F-DF189BB9CA28}" type="slidenum">
              <a:rPr lang="fr-FR" smtClean="0"/>
              <a:pPr/>
              <a:t>72</a:t>
            </a:fld>
            <a:endParaRPr lang="fr-FR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sz="1200" b="1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5994FC-9D35-4AC1-9F7F-DF189BB9CA28}" type="slidenum">
              <a:rPr lang="fr-FR" smtClean="0"/>
              <a:pPr/>
              <a:t>73</a:t>
            </a:fld>
            <a:endParaRPr lang="fr-FR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sz="1200" b="1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5994FC-9D35-4AC1-9F7F-DF189BB9CA28}" type="slidenum">
              <a:rPr lang="fr-FR" smtClean="0"/>
              <a:pPr/>
              <a:t>74</a:t>
            </a:fld>
            <a:endParaRPr lang="fr-FR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sz="1200" b="1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5994FC-9D35-4AC1-9F7F-DF189BB9CA28}" type="slidenum">
              <a:rPr lang="fr-FR" smtClean="0"/>
              <a:pPr/>
              <a:t>75</a:t>
            </a:fld>
            <a:endParaRPr lang="fr-FR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sz="1200" b="1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5994FC-9D35-4AC1-9F7F-DF189BB9CA28}" type="slidenum">
              <a:rPr lang="fr-FR" smtClean="0"/>
              <a:pPr/>
              <a:t>76</a:t>
            </a:fld>
            <a:endParaRPr lang="fr-FR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sz="1200" b="1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5994FC-9D35-4AC1-9F7F-DF189BB9CA28}" type="slidenum">
              <a:rPr lang="fr-FR" smtClean="0"/>
              <a:pPr/>
              <a:t>77</a:t>
            </a:fld>
            <a:endParaRPr lang="fr-F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sz="1200" b="1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5994FC-9D35-4AC1-9F7F-DF189BB9CA28}" type="slidenum">
              <a:rPr lang="fr-FR" smtClean="0"/>
              <a:pPr/>
              <a:t>9</a:t>
            </a:fld>
            <a:endParaRPr lang="fr-F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sz="1200" b="1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5994FC-9D35-4AC1-9F7F-DF189BB9CA28}" type="slidenum">
              <a:rPr lang="fr-FR" smtClean="0"/>
              <a:pPr/>
              <a:t>10</a:t>
            </a:fld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47850-E5E9-4495-83B3-3FA8BA6D4002}" type="datetimeFigureOut">
              <a:rPr lang="fr-FR" smtClean="0"/>
              <a:pPr/>
              <a:t>08/02/2024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DD435-01EE-438C-B39B-D919531AEB9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47850-E5E9-4495-83B3-3FA8BA6D4002}" type="datetimeFigureOut">
              <a:rPr lang="fr-FR" smtClean="0"/>
              <a:pPr/>
              <a:t>08/02/2024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DD435-01EE-438C-B39B-D919531AEB9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47850-E5E9-4495-83B3-3FA8BA6D4002}" type="datetimeFigureOut">
              <a:rPr lang="fr-FR" smtClean="0"/>
              <a:pPr/>
              <a:t>08/02/2024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DD435-01EE-438C-B39B-D919531AEB9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47850-E5E9-4495-83B3-3FA8BA6D4002}" type="datetimeFigureOut">
              <a:rPr lang="fr-FR" smtClean="0"/>
              <a:pPr/>
              <a:t>08/02/2024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DD435-01EE-438C-B39B-D919531AEB9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47850-E5E9-4495-83B3-3FA8BA6D4002}" type="datetimeFigureOut">
              <a:rPr lang="fr-FR" smtClean="0"/>
              <a:pPr/>
              <a:t>08/02/2024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DD435-01EE-438C-B39B-D919531AEB9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47850-E5E9-4495-83B3-3FA8BA6D4002}" type="datetimeFigureOut">
              <a:rPr lang="fr-FR" smtClean="0"/>
              <a:pPr/>
              <a:t>08/02/2024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DD435-01EE-438C-B39B-D919531AEB9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47850-E5E9-4495-83B3-3FA8BA6D4002}" type="datetimeFigureOut">
              <a:rPr lang="fr-FR" smtClean="0"/>
              <a:pPr/>
              <a:t>08/02/2024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DD435-01EE-438C-B39B-D919531AEB9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47850-E5E9-4495-83B3-3FA8BA6D4002}" type="datetimeFigureOut">
              <a:rPr lang="fr-FR" smtClean="0"/>
              <a:pPr/>
              <a:t>08/02/2024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DD435-01EE-438C-B39B-D919531AEB9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47850-E5E9-4495-83B3-3FA8BA6D4002}" type="datetimeFigureOut">
              <a:rPr lang="fr-FR" smtClean="0"/>
              <a:pPr/>
              <a:t>08/02/2024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DD435-01EE-438C-B39B-D919531AEB9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47850-E5E9-4495-83B3-3FA8BA6D4002}" type="datetimeFigureOut">
              <a:rPr lang="fr-FR" smtClean="0"/>
              <a:pPr/>
              <a:t>08/02/2024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DD435-01EE-438C-B39B-D919531AEB9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47850-E5E9-4495-83B3-3FA8BA6D4002}" type="datetimeFigureOut">
              <a:rPr lang="fr-FR" smtClean="0"/>
              <a:pPr/>
              <a:t>08/02/2024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DD435-01EE-438C-B39B-D919531AEB9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647850-E5E9-4495-83B3-3FA8BA6D4002}" type="datetimeFigureOut">
              <a:rPr lang="fr-FR" smtClean="0"/>
              <a:pPr/>
              <a:t>08/02/2024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5DD435-01EE-438C-B39B-D919531AEB9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5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1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gi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OCTAN\Exposés\Météores v2\SOS Météor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44624"/>
            <a:ext cx="4968552" cy="6798694"/>
          </a:xfrm>
          <a:prstGeom prst="rect">
            <a:avLst/>
          </a:prstGeom>
          <a:noFill/>
        </p:spPr>
      </p:pic>
      <p:sp>
        <p:nvSpPr>
          <p:cNvPr id="5" name="ZoneTexte 10"/>
          <p:cNvSpPr txBox="1">
            <a:spLocks noChangeArrowheads="1"/>
          </p:cNvSpPr>
          <p:nvPr/>
        </p:nvSpPr>
        <p:spPr bwMode="auto">
          <a:xfrm>
            <a:off x="7164288" y="3522494"/>
            <a:ext cx="190770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fr-FR" altLang="fr-FR" sz="1600" b="1" dirty="0" smtClean="0">
                <a:solidFill>
                  <a:srgbClr val="C00000"/>
                </a:solidFill>
                <a:latin typeface="Calibri" pitchFamily="34" charset="0"/>
              </a:rPr>
              <a:t>Pascal Chassang</a:t>
            </a:r>
            <a:endParaRPr lang="fr-FR" altLang="fr-FR" b="1" dirty="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6" name="ZoneTexte 10"/>
          <p:cNvSpPr txBox="1">
            <a:spLocks noChangeArrowheads="1"/>
          </p:cNvSpPr>
          <p:nvPr/>
        </p:nvSpPr>
        <p:spPr bwMode="auto">
          <a:xfrm>
            <a:off x="0" y="3789040"/>
            <a:ext cx="21237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fr-FR" altLang="fr-FR" sz="2400" b="1" dirty="0" smtClean="0">
                <a:solidFill>
                  <a:srgbClr val="C00000"/>
                </a:solidFill>
                <a:latin typeface="Calibri" pitchFamily="34" charset="0"/>
              </a:rPr>
              <a:t>Février 2024</a:t>
            </a:r>
            <a:endParaRPr lang="fr-FR" altLang="fr-FR" sz="2400" b="1" dirty="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7" name="ZoneTexte 10"/>
          <p:cNvSpPr txBox="1">
            <a:spLocks noChangeArrowheads="1"/>
          </p:cNvSpPr>
          <p:nvPr/>
        </p:nvSpPr>
        <p:spPr bwMode="auto">
          <a:xfrm>
            <a:off x="0" y="2803575"/>
            <a:ext cx="2123728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fr-FR" altLang="fr-FR" sz="4400" b="1" dirty="0" smtClean="0">
                <a:solidFill>
                  <a:srgbClr val="C00000"/>
                </a:solidFill>
                <a:latin typeface="Calibri" pitchFamily="34" charset="0"/>
              </a:rPr>
              <a:t>OCTAN</a:t>
            </a:r>
            <a:endParaRPr lang="fr-FR" altLang="fr-FR" sz="4400" b="1" dirty="0">
              <a:solidFill>
                <a:srgbClr val="C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23528" y="323945"/>
            <a:ext cx="8496944" cy="584775"/>
          </a:xfr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fr-FR" sz="3200" b="1" dirty="0" smtClean="0">
                <a:solidFill>
                  <a:srgbClr val="FF0000"/>
                </a:solidFill>
              </a:rPr>
              <a:t>Trainées de </a:t>
            </a:r>
            <a:r>
              <a:rPr lang="fr-FR" sz="3200" b="1" dirty="0" err="1" smtClean="0">
                <a:solidFill>
                  <a:srgbClr val="FF0000"/>
                </a:solidFill>
              </a:rPr>
              <a:t>consensation</a:t>
            </a:r>
            <a:endParaRPr lang="fr-FR" sz="3200" b="1" dirty="0">
              <a:solidFill>
                <a:srgbClr val="FF0000"/>
              </a:solidFill>
            </a:endParaRPr>
          </a:p>
        </p:txBody>
      </p:sp>
      <p:sp>
        <p:nvSpPr>
          <p:cNvPr id="4" name="ZoneTexte 10"/>
          <p:cNvSpPr txBox="1">
            <a:spLocks noChangeArrowheads="1"/>
          </p:cNvSpPr>
          <p:nvPr/>
        </p:nvSpPr>
        <p:spPr bwMode="auto">
          <a:xfrm>
            <a:off x="6804248" y="6525344"/>
            <a:ext cx="227059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fr-FR" altLang="fr-FR" sz="1000" dirty="0">
                <a:solidFill>
                  <a:srgbClr val="FF0000"/>
                </a:solidFill>
                <a:latin typeface="Calibri" pitchFamily="34" charset="0"/>
              </a:rPr>
              <a:t>OCTAN - </a:t>
            </a:r>
            <a:r>
              <a:rPr lang="fr-FR" altLang="fr-FR" sz="1000" dirty="0" smtClean="0">
                <a:solidFill>
                  <a:srgbClr val="FF0000"/>
                </a:solidFill>
                <a:latin typeface="Calibri" pitchFamily="34" charset="0"/>
              </a:rPr>
              <a:t>Février </a:t>
            </a:r>
            <a:r>
              <a:rPr lang="fr-FR" altLang="fr-FR" sz="1000" dirty="0" smtClean="0">
                <a:solidFill>
                  <a:srgbClr val="FF0000"/>
                </a:solidFill>
                <a:latin typeface="Calibri" pitchFamily="34" charset="0"/>
              </a:rPr>
              <a:t>2024</a:t>
            </a:r>
            <a:endParaRPr lang="fr-FR" altLang="fr-FR" sz="1000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3074" name="Picture 2" descr="D:\OCTAN\Exposés\Météores v2\800px-Chemtrail-1-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980728"/>
            <a:ext cx="7344816" cy="55086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23528" y="323945"/>
            <a:ext cx="8496944" cy="584775"/>
          </a:xfr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fr-FR" sz="3200" b="1" dirty="0" smtClean="0">
                <a:solidFill>
                  <a:srgbClr val="FF0000"/>
                </a:solidFill>
              </a:rPr>
              <a:t>Nimbostratus</a:t>
            </a:r>
            <a:endParaRPr lang="fr-FR" sz="3200" b="1" dirty="0">
              <a:solidFill>
                <a:srgbClr val="FF0000"/>
              </a:solidFill>
            </a:endParaRPr>
          </a:p>
        </p:txBody>
      </p:sp>
      <p:sp>
        <p:nvSpPr>
          <p:cNvPr id="4" name="ZoneTexte 10"/>
          <p:cNvSpPr txBox="1">
            <a:spLocks noChangeArrowheads="1"/>
          </p:cNvSpPr>
          <p:nvPr/>
        </p:nvSpPr>
        <p:spPr bwMode="auto">
          <a:xfrm>
            <a:off x="6804248" y="6525344"/>
            <a:ext cx="227059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fr-FR" altLang="fr-FR" sz="1000" dirty="0">
                <a:solidFill>
                  <a:srgbClr val="FF0000"/>
                </a:solidFill>
                <a:latin typeface="Calibri" pitchFamily="34" charset="0"/>
              </a:rPr>
              <a:t>OCTAN - </a:t>
            </a:r>
            <a:r>
              <a:rPr lang="fr-FR" altLang="fr-FR" sz="1000" dirty="0" smtClean="0">
                <a:solidFill>
                  <a:srgbClr val="FF0000"/>
                </a:solidFill>
                <a:latin typeface="Calibri" pitchFamily="34" charset="0"/>
              </a:rPr>
              <a:t>Février </a:t>
            </a:r>
            <a:r>
              <a:rPr lang="fr-FR" altLang="fr-FR" sz="1000" dirty="0" smtClean="0">
                <a:solidFill>
                  <a:srgbClr val="FF0000"/>
                </a:solidFill>
                <a:latin typeface="Calibri" pitchFamily="34" charset="0"/>
              </a:rPr>
              <a:t>2024</a:t>
            </a:r>
            <a:endParaRPr lang="fr-FR" altLang="fr-FR" sz="1000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5122" name="Picture 2" descr="D:\OCTAN\Exposés\Météores v2\800px-Ns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738" y="980728"/>
            <a:ext cx="7392821" cy="55446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23528" y="323945"/>
            <a:ext cx="8496944" cy="584775"/>
          </a:xfr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fr-FR" sz="3200" b="1" dirty="0" smtClean="0">
                <a:solidFill>
                  <a:srgbClr val="FF0000"/>
                </a:solidFill>
              </a:rPr>
              <a:t>Cumulus</a:t>
            </a:r>
            <a:endParaRPr lang="fr-FR" sz="3200" b="1" dirty="0">
              <a:solidFill>
                <a:srgbClr val="FF0000"/>
              </a:solidFill>
            </a:endParaRPr>
          </a:p>
        </p:txBody>
      </p:sp>
      <p:sp>
        <p:nvSpPr>
          <p:cNvPr id="4" name="ZoneTexte 10"/>
          <p:cNvSpPr txBox="1">
            <a:spLocks noChangeArrowheads="1"/>
          </p:cNvSpPr>
          <p:nvPr/>
        </p:nvSpPr>
        <p:spPr bwMode="auto">
          <a:xfrm>
            <a:off x="6804248" y="6525344"/>
            <a:ext cx="227059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fr-FR" altLang="fr-FR" sz="1000" dirty="0">
                <a:solidFill>
                  <a:srgbClr val="FF0000"/>
                </a:solidFill>
                <a:latin typeface="Calibri" pitchFamily="34" charset="0"/>
              </a:rPr>
              <a:t>OCTAN - </a:t>
            </a:r>
            <a:r>
              <a:rPr lang="fr-FR" altLang="fr-FR" sz="1000" dirty="0" smtClean="0">
                <a:solidFill>
                  <a:srgbClr val="FF0000"/>
                </a:solidFill>
                <a:latin typeface="Calibri" pitchFamily="34" charset="0"/>
              </a:rPr>
              <a:t>Février </a:t>
            </a:r>
            <a:r>
              <a:rPr lang="fr-FR" altLang="fr-FR" sz="1000" dirty="0" smtClean="0">
                <a:solidFill>
                  <a:srgbClr val="FF0000"/>
                </a:solidFill>
                <a:latin typeface="Calibri" pitchFamily="34" charset="0"/>
              </a:rPr>
              <a:t>2024</a:t>
            </a:r>
            <a:endParaRPr lang="fr-FR" altLang="fr-FR" sz="1000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4098" name="Picture 2" descr="D:\OCTAN\Exposés\Météores v2\Cumulus_clouds_in_fair_weather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980728"/>
            <a:ext cx="7331969" cy="54989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23528" y="323945"/>
            <a:ext cx="8496944" cy="584775"/>
          </a:xfr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fr-FR" sz="3200" b="1" dirty="0" smtClean="0">
                <a:solidFill>
                  <a:srgbClr val="FF0000"/>
                </a:solidFill>
              </a:rPr>
              <a:t>Cumulonimbus</a:t>
            </a:r>
            <a:endParaRPr lang="fr-FR" sz="3200" b="1" dirty="0">
              <a:solidFill>
                <a:srgbClr val="FF0000"/>
              </a:solidFill>
            </a:endParaRPr>
          </a:p>
        </p:txBody>
      </p:sp>
      <p:sp>
        <p:nvSpPr>
          <p:cNvPr id="4" name="ZoneTexte 10"/>
          <p:cNvSpPr txBox="1">
            <a:spLocks noChangeArrowheads="1"/>
          </p:cNvSpPr>
          <p:nvPr/>
        </p:nvSpPr>
        <p:spPr bwMode="auto">
          <a:xfrm>
            <a:off x="6804248" y="6525344"/>
            <a:ext cx="227059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fr-FR" altLang="fr-FR" sz="1000" dirty="0">
                <a:solidFill>
                  <a:srgbClr val="FF0000"/>
                </a:solidFill>
                <a:latin typeface="Calibri" pitchFamily="34" charset="0"/>
              </a:rPr>
              <a:t>OCTAN - </a:t>
            </a:r>
            <a:r>
              <a:rPr lang="fr-FR" altLang="fr-FR" sz="1000" dirty="0" smtClean="0">
                <a:solidFill>
                  <a:srgbClr val="FF0000"/>
                </a:solidFill>
                <a:latin typeface="Calibri" pitchFamily="34" charset="0"/>
              </a:rPr>
              <a:t>Février </a:t>
            </a:r>
            <a:r>
              <a:rPr lang="fr-FR" altLang="fr-FR" sz="1000" dirty="0" smtClean="0">
                <a:solidFill>
                  <a:srgbClr val="FF0000"/>
                </a:solidFill>
                <a:latin typeface="Calibri" pitchFamily="34" charset="0"/>
              </a:rPr>
              <a:t>2024</a:t>
            </a:r>
            <a:endParaRPr lang="fr-FR" altLang="fr-FR" sz="1000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3074" name="Picture 2" descr="D:\OCTAN\Exposés\Météores v2\Images\cumulonimbu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980728"/>
            <a:ext cx="7416824" cy="556261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23528" y="323945"/>
            <a:ext cx="8496944" cy="584775"/>
          </a:xfr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fr-FR" sz="3200" b="1" dirty="0" err="1" smtClean="0">
                <a:solidFill>
                  <a:srgbClr val="FF0000"/>
                </a:solidFill>
              </a:rPr>
              <a:t>Pyrocumulus</a:t>
            </a:r>
            <a:endParaRPr lang="fr-FR" sz="3200" b="1" dirty="0">
              <a:solidFill>
                <a:srgbClr val="FF0000"/>
              </a:solidFill>
            </a:endParaRPr>
          </a:p>
        </p:txBody>
      </p:sp>
      <p:sp>
        <p:nvSpPr>
          <p:cNvPr id="4" name="ZoneTexte 10"/>
          <p:cNvSpPr txBox="1">
            <a:spLocks noChangeArrowheads="1"/>
          </p:cNvSpPr>
          <p:nvPr/>
        </p:nvSpPr>
        <p:spPr bwMode="auto">
          <a:xfrm>
            <a:off x="6804248" y="6525344"/>
            <a:ext cx="227059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fr-FR" altLang="fr-FR" sz="1000" dirty="0">
                <a:solidFill>
                  <a:srgbClr val="FF0000"/>
                </a:solidFill>
                <a:latin typeface="Calibri" pitchFamily="34" charset="0"/>
              </a:rPr>
              <a:t>OCTAN - </a:t>
            </a:r>
            <a:r>
              <a:rPr lang="fr-FR" altLang="fr-FR" sz="1000" dirty="0" smtClean="0">
                <a:solidFill>
                  <a:srgbClr val="FF0000"/>
                </a:solidFill>
                <a:latin typeface="Calibri" pitchFamily="34" charset="0"/>
              </a:rPr>
              <a:t>Février </a:t>
            </a:r>
            <a:r>
              <a:rPr lang="fr-FR" altLang="fr-FR" sz="1000" dirty="0" smtClean="0">
                <a:solidFill>
                  <a:srgbClr val="FF0000"/>
                </a:solidFill>
                <a:latin typeface="Calibri" pitchFamily="34" charset="0"/>
              </a:rPr>
              <a:t>2024</a:t>
            </a:r>
            <a:endParaRPr lang="fr-FR" altLang="fr-FR" sz="1000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7170" name="Picture 2" descr="D:\OCTAN\Exposés\Météores v2\Images\230425171205-01-fire-weather-xp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340768"/>
            <a:ext cx="8451548" cy="4752528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>
            <a:off x="6732240" y="1484784"/>
            <a:ext cx="19442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solidFill>
                  <a:srgbClr val="002060"/>
                </a:solidFill>
              </a:rPr>
              <a:t>Californie juillet 2018</a:t>
            </a:r>
          </a:p>
          <a:p>
            <a:endParaRPr lang="fr-FR" sz="2400" dirty="0" smtClean="0">
              <a:solidFill>
                <a:srgbClr val="002060"/>
              </a:solidFill>
            </a:endParaRPr>
          </a:p>
          <a:p>
            <a:endParaRPr lang="fr-FR" sz="24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23528" y="323945"/>
            <a:ext cx="8496944" cy="584775"/>
          </a:xfr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fr-FR" sz="3200" b="1" dirty="0" smtClean="0">
                <a:solidFill>
                  <a:srgbClr val="FF0000"/>
                </a:solidFill>
              </a:rPr>
              <a:t>Nuages lenticulaires</a:t>
            </a:r>
            <a:endParaRPr lang="fr-FR" sz="3200" b="1" dirty="0">
              <a:solidFill>
                <a:srgbClr val="FF0000"/>
              </a:solidFill>
            </a:endParaRPr>
          </a:p>
        </p:txBody>
      </p:sp>
      <p:sp>
        <p:nvSpPr>
          <p:cNvPr id="4" name="ZoneTexte 10"/>
          <p:cNvSpPr txBox="1">
            <a:spLocks noChangeArrowheads="1"/>
          </p:cNvSpPr>
          <p:nvPr/>
        </p:nvSpPr>
        <p:spPr bwMode="auto">
          <a:xfrm>
            <a:off x="6804248" y="6525344"/>
            <a:ext cx="227059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fr-FR" altLang="fr-FR" sz="1000" dirty="0">
                <a:solidFill>
                  <a:srgbClr val="FF0000"/>
                </a:solidFill>
                <a:latin typeface="Calibri" pitchFamily="34" charset="0"/>
              </a:rPr>
              <a:t>OCTAN - </a:t>
            </a:r>
            <a:r>
              <a:rPr lang="fr-FR" altLang="fr-FR" sz="1000" dirty="0" smtClean="0">
                <a:solidFill>
                  <a:srgbClr val="FF0000"/>
                </a:solidFill>
                <a:latin typeface="Calibri" pitchFamily="34" charset="0"/>
              </a:rPr>
              <a:t>Février </a:t>
            </a:r>
            <a:r>
              <a:rPr lang="fr-FR" altLang="fr-FR" sz="1000" dirty="0" smtClean="0">
                <a:solidFill>
                  <a:srgbClr val="FF0000"/>
                </a:solidFill>
                <a:latin typeface="Calibri" pitchFamily="34" charset="0"/>
              </a:rPr>
              <a:t>2024</a:t>
            </a:r>
            <a:endParaRPr lang="fr-FR" altLang="fr-FR" sz="1000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8194" name="Picture 2" descr="D:\OCTAN\Exposés\Météores v2\lenticular_hawai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1016496"/>
            <a:ext cx="6735497" cy="3564632"/>
          </a:xfrm>
          <a:prstGeom prst="rect">
            <a:avLst/>
          </a:prstGeom>
          <a:noFill/>
        </p:spPr>
      </p:pic>
      <p:pic>
        <p:nvPicPr>
          <p:cNvPr id="8195" name="Picture 3" descr="D:\OCTAN\Exposés\Météores v2\lenticulaires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624" y="4725144"/>
            <a:ext cx="2438400" cy="1731962"/>
          </a:xfrm>
          <a:prstGeom prst="rect">
            <a:avLst/>
          </a:prstGeom>
          <a:noFill/>
        </p:spPr>
      </p:pic>
      <p:pic>
        <p:nvPicPr>
          <p:cNvPr id="8196" name="Picture 4" descr="D:\OCTAN\Exposés\Météores v2\Nuages d'onde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64359" y="4725144"/>
            <a:ext cx="4264025" cy="16668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23528" y="323945"/>
            <a:ext cx="8496944" cy="584775"/>
          </a:xfr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fr-FR" sz="3200" b="1" dirty="0" smtClean="0">
                <a:solidFill>
                  <a:srgbClr val="FF0000"/>
                </a:solidFill>
              </a:rPr>
              <a:t>Nuages lenticulaires</a:t>
            </a:r>
            <a:endParaRPr lang="fr-FR" sz="3200" b="1" dirty="0">
              <a:solidFill>
                <a:srgbClr val="FF0000"/>
              </a:solidFill>
            </a:endParaRPr>
          </a:p>
        </p:txBody>
      </p:sp>
      <p:sp>
        <p:nvSpPr>
          <p:cNvPr id="4" name="ZoneTexte 10"/>
          <p:cNvSpPr txBox="1">
            <a:spLocks noChangeArrowheads="1"/>
          </p:cNvSpPr>
          <p:nvPr/>
        </p:nvSpPr>
        <p:spPr bwMode="auto">
          <a:xfrm>
            <a:off x="6804248" y="6525344"/>
            <a:ext cx="227059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fr-FR" altLang="fr-FR" sz="1000" dirty="0">
                <a:solidFill>
                  <a:srgbClr val="FF0000"/>
                </a:solidFill>
                <a:latin typeface="Calibri" pitchFamily="34" charset="0"/>
              </a:rPr>
              <a:t>OCTAN - </a:t>
            </a:r>
            <a:r>
              <a:rPr lang="fr-FR" altLang="fr-FR" sz="1000" dirty="0" smtClean="0">
                <a:solidFill>
                  <a:srgbClr val="FF0000"/>
                </a:solidFill>
                <a:latin typeface="Calibri" pitchFamily="34" charset="0"/>
              </a:rPr>
              <a:t>Février </a:t>
            </a:r>
            <a:r>
              <a:rPr lang="fr-FR" altLang="fr-FR" sz="1000" dirty="0" smtClean="0">
                <a:solidFill>
                  <a:srgbClr val="FF0000"/>
                </a:solidFill>
                <a:latin typeface="Calibri" pitchFamily="34" charset="0"/>
              </a:rPr>
              <a:t>2024</a:t>
            </a:r>
            <a:endParaRPr lang="fr-FR" altLang="fr-FR" sz="1000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9218" name="Picture 2" descr="D:\OCTAN\Exposés\Météores v2\1200x680_ermwbb7xaaexry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268760"/>
            <a:ext cx="8513888" cy="4824536"/>
          </a:xfrm>
          <a:prstGeom prst="rect">
            <a:avLst/>
          </a:prstGeom>
          <a:noFill/>
        </p:spPr>
      </p:pic>
      <p:sp>
        <p:nvSpPr>
          <p:cNvPr id="7" name="ZoneTexte 6"/>
          <p:cNvSpPr txBox="1"/>
          <p:nvPr/>
        </p:nvSpPr>
        <p:spPr>
          <a:xfrm>
            <a:off x="6228184" y="1424970"/>
            <a:ext cx="25202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solidFill>
                  <a:srgbClr val="002060"/>
                </a:solidFill>
              </a:rPr>
              <a:t>Carcassonne, janvier 2021</a:t>
            </a:r>
            <a:endParaRPr lang="fr-FR" sz="2400" dirty="0" smtClean="0">
              <a:solidFill>
                <a:srgbClr val="002060"/>
              </a:solidFill>
            </a:endParaRPr>
          </a:p>
          <a:p>
            <a:endParaRPr lang="fr-FR" sz="24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23528" y="323945"/>
            <a:ext cx="8496944" cy="584775"/>
          </a:xfr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fr-FR" sz="3200" b="1" dirty="0" err="1" smtClean="0">
                <a:solidFill>
                  <a:srgbClr val="FF0000"/>
                </a:solidFill>
              </a:rPr>
              <a:t>Mammatus</a:t>
            </a:r>
            <a:endParaRPr lang="fr-FR" sz="3200" b="1" dirty="0">
              <a:solidFill>
                <a:srgbClr val="FF0000"/>
              </a:solidFill>
            </a:endParaRPr>
          </a:p>
        </p:txBody>
      </p:sp>
      <p:sp>
        <p:nvSpPr>
          <p:cNvPr id="4" name="ZoneTexte 10"/>
          <p:cNvSpPr txBox="1">
            <a:spLocks noChangeArrowheads="1"/>
          </p:cNvSpPr>
          <p:nvPr/>
        </p:nvSpPr>
        <p:spPr bwMode="auto">
          <a:xfrm>
            <a:off x="6804248" y="6525344"/>
            <a:ext cx="227059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fr-FR" altLang="fr-FR" sz="1000" dirty="0">
                <a:solidFill>
                  <a:srgbClr val="FF0000"/>
                </a:solidFill>
                <a:latin typeface="Calibri" pitchFamily="34" charset="0"/>
              </a:rPr>
              <a:t>OCTAN - </a:t>
            </a:r>
            <a:r>
              <a:rPr lang="fr-FR" altLang="fr-FR" sz="1000" dirty="0" smtClean="0">
                <a:solidFill>
                  <a:srgbClr val="FF0000"/>
                </a:solidFill>
                <a:latin typeface="Calibri" pitchFamily="34" charset="0"/>
              </a:rPr>
              <a:t>Février </a:t>
            </a:r>
            <a:r>
              <a:rPr lang="fr-FR" altLang="fr-FR" sz="1000" dirty="0" smtClean="0">
                <a:solidFill>
                  <a:srgbClr val="FF0000"/>
                </a:solidFill>
                <a:latin typeface="Calibri" pitchFamily="34" charset="0"/>
              </a:rPr>
              <a:t>2024</a:t>
            </a:r>
            <a:endParaRPr lang="fr-FR" altLang="fr-FR" sz="1000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10242" name="Picture 2" descr="D:\OCTAN\Exposés\Météores v2\283022756_5326871714025651_888158133863971505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7744" y="980728"/>
            <a:ext cx="4464496" cy="5580620"/>
          </a:xfrm>
          <a:prstGeom prst="rect">
            <a:avLst/>
          </a:prstGeom>
          <a:noFill/>
        </p:spPr>
      </p:pic>
      <p:sp>
        <p:nvSpPr>
          <p:cNvPr id="8" name="ZoneTexte 7"/>
          <p:cNvSpPr txBox="1"/>
          <p:nvPr/>
        </p:nvSpPr>
        <p:spPr>
          <a:xfrm>
            <a:off x="2339752" y="6021288"/>
            <a:ext cx="12241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solidFill>
                  <a:srgbClr val="002060"/>
                </a:solidFill>
              </a:rPr>
              <a:t>Oklahoma</a:t>
            </a:r>
            <a:endParaRPr lang="fr-FR" sz="2400" dirty="0" smtClean="0">
              <a:solidFill>
                <a:srgbClr val="002060"/>
              </a:solidFill>
            </a:endParaRPr>
          </a:p>
          <a:p>
            <a:endParaRPr lang="fr-FR" sz="24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23528" y="370111"/>
            <a:ext cx="8496944" cy="492443"/>
          </a:xfr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fr-FR" sz="2600" b="1" dirty="0" smtClean="0">
                <a:solidFill>
                  <a:srgbClr val="FF0000"/>
                </a:solidFill>
              </a:rPr>
              <a:t>Nuages </a:t>
            </a:r>
            <a:r>
              <a:rPr lang="fr-FR" sz="2600" b="1" dirty="0" err="1" smtClean="0">
                <a:solidFill>
                  <a:srgbClr val="FF0000"/>
                </a:solidFill>
              </a:rPr>
              <a:t>noctulescents</a:t>
            </a:r>
            <a:r>
              <a:rPr lang="fr-FR" sz="2600" b="1" dirty="0" smtClean="0">
                <a:solidFill>
                  <a:srgbClr val="FF0000"/>
                </a:solidFill>
              </a:rPr>
              <a:t> = nuages polaires mésosphériques</a:t>
            </a:r>
            <a:endParaRPr lang="fr-FR" sz="2600" b="1" dirty="0">
              <a:solidFill>
                <a:srgbClr val="FF0000"/>
              </a:solidFill>
            </a:endParaRPr>
          </a:p>
        </p:txBody>
      </p:sp>
      <p:sp>
        <p:nvSpPr>
          <p:cNvPr id="4" name="ZoneTexte 10"/>
          <p:cNvSpPr txBox="1">
            <a:spLocks noChangeArrowheads="1"/>
          </p:cNvSpPr>
          <p:nvPr/>
        </p:nvSpPr>
        <p:spPr bwMode="auto">
          <a:xfrm>
            <a:off x="6804248" y="6525344"/>
            <a:ext cx="227059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fr-FR" altLang="fr-FR" sz="1000" dirty="0">
                <a:solidFill>
                  <a:srgbClr val="FF0000"/>
                </a:solidFill>
                <a:latin typeface="Calibri" pitchFamily="34" charset="0"/>
              </a:rPr>
              <a:t>OCTAN - </a:t>
            </a:r>
            <a:r>
              <a:rPr lang="fr-FR" altLang="fr-FR" sz="1000" dirty="0" smtClean="0">
                <a:solidFill>
                  <a:srgbClr val="FF0000"/>
                </a:solidFill>
                <a:latin typeface="Calibri" pitchFamily="34" charset="0"/>
              </a:rPr>
              <a:t>Février </a:t>
            </a:r>
            <a:r>
              <a:rPr lang="fr-FR" altLang="fr-FR" sz="1000" dirty="0" smtClean="0">
                <a:solidFill>
                  <a:srgbClr val="FF0000"/>
                </a:solidFill>
                <a:latin typeface="Calibri" pitchFamily="34" charset="0"/>
              </a:rPr>
              <a:t>2024</a:t>
            </a:r>
            <a:endParaRPr lang="fr-FR" altLang="fr-FR" sz="1000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2050" name="Picture 2" descr="D:\OCTAN\Exposés\Météores v2\Images\NLC_Adrien_Mauduit_article_astrospace_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954186"/>
            <a:ext cx="8496944" cy="56182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23528" y="323945"/>
            <a:ext cx="8496944" cy="584775"/>
          </a:xfr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fr-FR" sz="3200" b="1" dirty="0" smtClean="0">
                <a:solidFill>
                  <a:srgbClr val="FF0000"/>
                </a:solidFill>
              </a:rPr>
              <a:t>L’anneau de Bishop</a:t>
            </a:r>
            <a:endParaRPr lang="fr-FR" sz="3200" b="1" dirty="0">
              <a:solidFill>
                <a:srgbClr val="FF0000"/>
              </a:solidFill>
            </a:endParaRPr>
          </a:p>
        </p:txBody>
      </p:sp>
      <p:sp>
        <p:nvSpPr>
          <p:cNvPr id="4" name="ZoneTexte 10"/>
          <p:cNvSpPr txBox="1">
            <a:spLocks noChangeArrowheads="1"/>
          </p:cNvSpPr>
          <p:nvPr/>
        </p:nvSpPr>
        <p:spPr bwMode="auto">
          <a:xfrm>
            <a:off x="6804248" y="6525344"/>
            <a:ext cx="227059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fr-FR" altLang="fr-FR" sz="1000" dirty="0">
                <a:solidFill>
                  <a:srgbClr val="FF0000"/>
                </a:solidFill>
                <a:latin typeface="Calibri" pitchFamily="34" charset="0"/>
              </a:rPr>
              <a:t>OCTAN - </a:t>
            </a:r>
            <a:r>
              <a:rPr lang="fr-FR" altLang="fr-FR" sz="1000" dirty="0" smtClean="0">
                <a:solidFill>
                  <a:srgbClr val="FF0000"/>
                </a:solidFill>
                <a:latin typeface="Calibri" pitchFamily="34" charset="0"/>
              </a:rPr>
              <a:t>Février </a:t>
            </a:r>
            <a:r>
              <a:rPr lang="fr-FR" altLang="fr-FR" sz="1000" dirty="0" smtClean="0">
                <a:solidFill>
                  <a:srgbClr val="FF0000"/>
                </a:solidFill>
                <a:latin typeface="Calibri" pitchFamily="34" charset="0"/>
              </a:rPr>
              <a:t>2024</a:t>
            </a:r>
            <a:endParaRPr lang="fr-FR" altLang="fr-FR" sz="1000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54274" name="Picture 2" descr="D:\OCTAN\Exposés\Météores v2\Images\bishop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7744" y="980727"/>
            <a:ext cx="4680520" cy="568742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548680"/>
            <a:ext cx="7772400" cy="147002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r>
              <a:rPr lang="fr-FR" b="1" dirty="0" smtClean="0">
                <a:solidFill>
                  <a:srgbClr val="FF0000"/>
                </a:solidFill>
              </a:rPr>
              <a:t>S.O.S Météores !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683568" y="2348880"/>
            <a:ext cx="7776864" cy="3960440"/>
          </a:xfrm>
          <a:solidFill>
            <a:schemeClr val="accent6">
              <a:lumMod val="40000"/>
              <a:lumOff val="60000"/>
            </a:schemeClr>
          </a:solidFill>
        </p:spPr>
        <p:txBody>
          <a:bodyPr lIns="360000" tIns="360000" rIns="360000" bIns="360000">
            <a:normAutofit fontScale="40000" lnSpcReduction="20000"/>
          </a:bodyPr>
          <a:lstStyle/>
          <a:p>
            <a:r>
              <a:rPr lang="fr-FR" sz="6000" b="1" dirty="0" smtClean="0">
                <a:solidFill>
                  <a:srgbClr val="002060"/>
                </a:solidFill>
              </a:rPr>
              <a:t>Qu’est-ce qu’un météore ?</a:t>
            </a:r>
          </a:p>
          <a:p>
            <a:pPr algn="just"/>
            <a:endParaRPr lang="fr-FR" dirty="0" smtClean="0">
              <a:solidFill>
                <a:srgbClr val="002060"/>
              </a:solidFill>
            </a:endParaRPr>
          </a:p>
          <a:p>
            <a:pPr algn="just"/>
            <a:r>
              <a:rPr lang="fr-FR" dirty="0" smtClean="0">
                <a:solidFill>
                  <a:srgbClr val="002060"/>
                </a:solidFill>
              </a:rPr>
              <a:t> </a:t>
            </a:r>
            <a:r>
              <a:rPr lang="fr-FR" i="1" dirty="0" err="1" smtClean="0">
                <a:solidFill>
                  <a:srgbClr val="002060"/>
                </a:solidFill>
              </a:rPr>
              <a:t>meteôra</a:t>
            </a:r>
            <a:r>
              <a:rPr lang="fr-FR" dirty="0" smtClean="0">
                <a:solidFill>
                  <a:srgbClr val="002060"/>
                </a:solidFill>
              </a:rPr>
              <a:t> = « choses élevées dans les airs »</a:t>
            </a:r>
          </a:p>
          <a:p>
            <a:pPr algn="just"/>
            <a:endParaRPr lang="fr-FR" dirty="0" smtClean="0">
              <a:solidFill>
                <a:srgbClr val="002060"/>
              </a:solidFill>
            </a:endParaRPr>
          </a:p>
          <a:p>
            <a:pPr algn="just"/>
            <a:r>
              <a:rPr lang="fr-FR" sz="4000" u="sng" dirty="0" smtClean="0">
                <a:solidFill>
                  <a:srgbClr val="002060"/>
                </a:solidFill>
              </a:rPr>
              <a:t>DÉFINITION</a:t>
            </a:r>
            <a:r>
              <a:rPr lang="fr-FR" sz="4000" dirty="0" smtClean="0">
                <a:solidFill>
                  <a:srgbClr val="002060"/>
                </a:solidFill>
              </a:rPr>
              <a:t> : </a:t>
            </a:r>
            <a:r>
              <a:rPr lang="fr-FR" sz="4000" b="1" dirty="0" smtClean="0">
                <a:solidFill>
                  <a:srgbClr val="002060"/>
                </a:solidFill>
              </a:rPr>
              <a:t>tout phénomène qui a lieu dans l’atmosphère</a:t>
            </a:r>
          </a:p>
          <a:p>
            <a:pPr algn="just"/>
            <a:endParaRPr lang="fr-FR" dirty="0" smtClean="0">
              <a:solidFill>
                <a:srgbClr val="002060"/>
              </a:solidFill>
            </a:endParaRPr>
          </a:p>
          <a:p>
            <a:pPr algn="just"/>
            <a:r>
              <a:rPr lang="fr-FR" dirty="0" smtClean="0">
                <a:solidFill>
                  <a:srgbClr val="002060"/>
                </a:solidFill>
              </a:rPr>
              <a:t>Un </a:t>
            </a:r>
            <a:r>
              <a:rPr lang="fr-FR" u="sng" dirty="0" smtClean="0">
                <a:solidFill>
                  <a:srgbClr val="FF0000"/>
                </a:solidFill>
              </a:rPr>
              <a:t>météor</a:t>
            </a:r>
            <a:r>
              <a:rPr lang="fr-FR" dirty="0" smtClean="0">
                <a:solidFill>
                  <a:srgbClr val="002060"/>
                </a:solidFill>
              </a:rPr>
              <a:t>e est un phénomène atmosphérique, qu'étudie la </a:t>
            </a:r>
            <a:r>
              <a:rPr lang="fr-FR" u="sng" dirty="0" smtClean="0">
                <a:solidFill>
                  <a:srgbClr val="FF0000"/>
                </a:solidFill>
              </a:rPr>
              <a:t>météor</a:t>
            </a:r>
            <a:r>
              <a:rPr lang="fr-FR" dirty="0" smtClean="0">
                <a:solidFill>
                  <a:srgbClr val="002060"/>
                </a:solidFill>
              </a:rPr>
              <a:t>ologie.</a:t>
            </a:r>
          </a:p>
          <a:p>
            <a:pPr algn="just"/>
            <a:endParaRPr lang="fr-FR" dirty="0" smtClean="0">
              <a:solidFill>
                <a:srgbClr val="002060"/>
              </a:solidFill>
            </a:endParaRPr>
          </a:p>
          <a:p>
            <a:pPr algn="just"/>
            <a:r>
              <a:rPr lang="fr-FR" i="1" dirty="0" smtClean="0">
                <a:solidFill>
                  <a:srgbClr val="002060"/>
                </a:solidFill>
              </a:rPr>
              <a:t>Au sens large, cela comprend </a:t>
            </a:r>
            <a:r>
              <a:rPr lang="fr-FR" dirty="0" smtClean="0">
                <a:solidFill>
                  <a:srgbClr val="002060"/>
                </a:solidFill>
              </a:rPr>
              <a:t>:</a:t>
            </a:r>
          </a:p>
          <a:p>
            <a:pPr lvl="1" algn="just"/>
            <a:r>
              <a:rPr lang="fr-FR" sz="3500" dirty="0" smtClean="0">
                <a:solidFill>
                  <a:srgbClr val="002060"/>
                </a:solidFill>
              </a:rPr>
              <a:t>1- les précipitations</a:t>
            </a:r>
          </a:p>
          <a:p>
            <a:pPr lvl="1" algn="just"/>
            <a:r>
              <a:rPr lang="fr-FR" sz="3500" dirty="0" smtClean="0">
                <a:solidFill>
                  <a:srgbClr val="002060"/>
                </a:solidFill>
              </a:rPr>
              <a:t>2- les nuages</a:t>
            </a:r>
          </a:p>
          <a:p>
            <a:pPr lvl="1" algn="just"/>
            <a:r>
              <a:rPr lang="fr-FR" sz="3500" dirty="0" smtClean="0">
                <a:solidFill>
                  <a:srgbClr val="002060"/>
                </a:solidFill>
              </a:rPr>
              <a:t>3- le vent</a:t>
            </a:r>
          </a:p>
          <a:p>
            <a:pPr lvl="1" algn="just"/>
            <a:r>
              <a:rPr lang="fr-FR" sz="3500" dirty="0" smtClean="0">
                <a:solidFill>
                  <a:srgbClr val="002060"/>
                </a:solidFill>
              </a:rPr>
              <a:t>4- les phénomènes électriques (foudre, aurore </a:t>
            </a:r>
            <a:r>
              <a:rPr lang="fr-FR" sz="3500" dirty="0" smtClean="0">
                <a:solidFill>
                  <a:srgbClr val="002060"/>
                </a:solidFill>
              </a:rPr>
              <a:t>polaire…)</a:t>
            </a:r>
            <a:endParaRPr lang="fr-FR" sz="3500" dirty="0" smtClean="0">
              <a:solidFill>
                <a:srgbClr val="002060"/>
              </a:solidFill>
            </a:endParaRPr>
          </a:p>
          <a:p>
            <a:pPr lvl="1" algn="just"/>
            <a:r>
              <a:rPr lang="fr-FR" sz="3500" dirty="0" smtClean="0">
                <a:solidFill>
                  <a:srgbClr val="002060"/>
                </a:solidFill>
              </a:rPr>
              <a:t>5- les phénomènes optiques (arc-en-ciel, halo,...)</a:t>
            </a:r>
          </a:p>
          <a:p>
            <a:pPr lvl="1" algn="just"/>
            <a:r>
              <a:rPr lang="fr-FR" sz="3500" dirty="0" smtClean="0">
                <a:solidFill>
                  <a:srgbClr val="002060"/>
                </a:solidFill>
              </a:rPr>
              <a:t>6- les étoiles filantes : </a:t>
            </a:r>
            <a:r>
              <a:rPr lang="fr-FR" sz="3300" i="1" dirty="0" smtClean="0">
                <a:solidFill>
                  <a:srgbClr val="002060"/>
                </a:solidFill>
              </a:rPr>
              <a:t>au sens étroit</a:t>
            </a:r>
          </a:p>
        </p:txBody>
      </p:sp>
      <p:sp>
        <p:nvSpPr>
          <p:cNvPr id="4" name="ZoneTexte 10"/>
          <p:cNvSpPr txBox="1">
            <a:spLocks noChangeArrowheads="1"/>
          </p:cNvSpPr>
          <p:nvPr/>
        </p:nvSpPr>
        <p:spPr bwMode="auto">
          <a:xfrm>
            <a:off x="6804248" y="6525344"/>
            <a:ext cx="227059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fr-FR" altLang="fr-FR" sz="1000" dirty="0">
                <a:solidFill>
                  <a:srgbClr val="FF0000"/>
                </a:solidFill>
                <a:latin typeface="Calibri" pitchFamily="34" charset="0"/>
              </a:rPr>
              <a:t>OCTAN </a:t>
            </a:r>
            <a:r>
              <a:rPr lang="fr-FR" altLang="fr-FR" sz="1000" dirty="0" smtClean="0">
                <a:solidFill>
                  <a:srgbClr val="FF0000"/>
                </a:solidFill>
                <a:latin typeface="Calibri" pitchFamily="34" charset="0"/>
              </a:rPr>
              <a:t>- Pascal Chassang - Février </a:t>
            </a:r>
            <a:r>
              <a:rPr lang="fr-FR" altLang="fr-FR" sz="1000" dirty="0" smtClean="0">
                <a:solidFill>
                  <a:srgbClr val="FF0000"/>
                </a:solidFill>
                <a:latin typeface="Calibri" pitchFamily="34" charset="0"/>
              </a:rPr>
              <a:t>2024</a:t>
            </a:r>
            <a:endParaRPr lang="fr-FR" altLang="fr-FR" sz="1000" dirty="0">
              <a:solidFill>
                <a:srgbClr val="FF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23528" y="323945"/>
            <a:ext cx="8496944" cy="584775"/>
          </a:xfr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fr-FR" sz="3200" b="1" dirty="0" smtClean="0">
                <a:solidFill>
                  <a:srgbClr val="FF0000"/>
                </a:solidFill>
              </a:rPr>
              <a:t>3- Le vent et les tornades</a:t>
            </a:r>
            <a:endParaRPr lang="fr-FR" sz="3200" b="1" dirty="0">
              <a:solidFill>
                <a:srgbClr val="FF0000"/>
              </a:solidFill>
            </a:endParaRPr>
          </a:p>
        </p:txBody>
      </p:sp>
      <p:sp>
        <p:nvSpPr>
          <p:cNvPr id="4" name="ZoneTexte 10"/>
          <p:cNvSpPr txBox="1">
            <a:spLocks noChangeArrowheads="1"/>
          </p:cNvSpPr>
          <p:nvPr/>
        </p:nvSpPr>
        <p:spPr bwMode="auto">
          <a:xfrm>
            <a:off x="6804248" y="6525344"/>
            <a:ext cx="227059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fr-FR" altLang="fr-FR" sz="1000" dirty="0">
                <a:solidFill>
                  <a:srgbClr val="FF0000"/>
                </a:solidFill>
                <a:latin typeface="Calibri" pitchFamily="34" charset="0"/>
              </a:rPr>
              <a:t>OCTAN - </a:t>
            </a:r>
            <a:r>
              <a:rPr lang="fr-FR" altLang="fr-FR" sz="1000" dirty="0" smtClean="0">
                <a:solidFill>
                  <a:srgbClr val="FF0000"/>
                </a:solidFill>
                <a:latin typeface="Calibri" pitchFamily="34" charset="0"/>
              </a:rPr>
              <a:t>Février </a:t>
            </a:r>
            <a:r>
              <a:rPr lang="fr-FR" altLang="fr-FR" sz="1000" dirty="0" smtClean="0">
                <a:solidFill>
                  <a:srgbClr val="FF0000"/>
                </a:solidFill>
                <a:latin typeface="Calibri" pitchFamily="34" charset="0"/>
              </a:rPr>
              <a:t>2024</a:t>
            </a:r>
            <a:endParaRPr lang="fr-FR" altLang="fr-FR" sz="1000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1026" name="Picture 2" descr="D:\OCTAN\Exposés\Météores v2\Images\tornades_couvertur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3726457"/>
            <a:ext cx="4319557" cy="2294831"/>
          </a:xfrm>
          <a:prstGeom prst="rect">
            <a:avLst/>
          </a:prstGeom>
          <a:noFill/>
        </p:spPr>
      </p:pic>
      <p:pic>
        <p:nvPicPr>
          <p:cNvPr id="1027" name="Picture 3" descr="D:\OCTAN\Exposés\Météores v2\Images\vent-dautan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1052736"/>
            <a:ext cx="4322467" cy="2448272"/>
          </a:xfrm>
          <a:prstGeom prst="rect">
            <a:avLst/>
          </a:prstGeom>
          <a:noFill/>
        </p:spPr>
      </p:pic>
      <p:pic>
        <p:nvPicPr>
          <p:cNvPr id="1029" name="Picture 5" descr="D:\OCTAN\Exposés\Météores v2\Images\istockphoto-1200230659-612x61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1052736"/>
            <a:ext cx="3600400" cy="2399246"/>
          </a:xfrm>
          <a:prstGeom prst="rect">
            <a:avLst/>
          </a:prstGeom>
          <a:noFill/>
        </p:spPr>
      </p:pic>
      <p:pic>
        <p:nvPicPr>
          <p:cNvPr id="1031" name="Picture 7" descr="D:\OCTAN\Exposés\Météores v2\Images\F5_tornado_Elie_Manitoba_200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529" y="3645025"/>
            <a:ext cx="4032447" cy="302433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23528" y="385501"/>
            <a:ext cx="8496944" cy="461665"/>
          </a:xfr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fr-FR" sz="2400" b="1" dirty="0" smtClean="0">
                <a:solidFill>
                  <a:srgbClr val="FF0000"/>
                </a:solidFill>
              </a:rPr>
              <a:t>4- Les phénomènes électriques (foudre, </a:t>
            </a:r>
            <a:r>
              <a:rPr lang="fr-FR" sz="2400" b="1" dirty="0" smtClean="0">
                <a:solidFill>
                  <a:srgbClr val="FF0000"/>
                </a:solidFill>
              </a:rPr>
              <a:t>tonnerre, aurores…)</a:t>
            </a:r>
            <a:endParaRPr lang="fr-FR" sz="2400" b="1" dirty="0">
              <a:solidFill>
                <a:srgbClr val="FF0000"/>
              </a:solidFill>
            </a:endParaRPr>
          </a:p>
        </p:txBody>
      </p:sp>
      <p:sp>
        <p:nvSpPr>
          <p:cNvPr id="4" name="ZoneTexte 10"/>
          <p:cNvSpPr txBox="1">
            <a:spLocks noChangeArrowheads="1"/>
          </p:cNvSpPr>
          <p:nvPr/>
        </p:nvSpPr>
        <p:spPr bwMode="auto">
          <a:xfrm>
            <a:off x="6804248" y="6525344"/>
            <a:ext cx="227059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fr-FR" altLang="fr-FR" sz="1000" dirty="0">
                <a:solidFill>
                  <a:srgbClr val="FF0000"/>
                </a:solidFill>
                <a:latin typeface="Calibri" pitchFamily="34" charset="0"/>
              </a:rPr>
              <a:t>OCTAN - </a:t>
            </a:r>
            <a:r>
              <a:rPr lang="fr-FR" altLang="fr-FR" sz="1000" dirty="0" smtClean="0">
                <a:solidFill>
                  <a:srgbClr val="FF0000"/>
                </a:solidFill>
                <a:latin typeface="Calibri" pitchFamily="34" charset="0"/>
              </a:rPr>
              <a:t>Février </a:t>
            </a:r>
            <a:r>
              <a:rPr lang="fr-FR" altLang="fr-FR" sz="1000" dirty="0" smtClean="0">
                <a:solidFill>
                  <a:srgbClr val="FF0000"/>
                </a:solidFill>
                <a:latin typeface="Calibri" pitchFamily="34" charset="0"/>
              </a:rPr>
              <a:t>2024</a:t>
            </a:r>
            <a:endParaRPr lang="fr-FR" altLang="fr-FR" sz="1000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4098" name="Picture 2" descr="D:\OCTAN\Exposés\Météores v2\654px-Foudr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61331" y="980728"/>
            <a:ext cx="5962997" cy="56166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23528" y="323945"/>
            <a:ext cx="8496944" cy="584775"/>
          </a:xfr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fr-FR" sz="3200" b="1" dirty="0" smtClean="0">
                <a:solidFill>
                  <a:srgbClr val="FF0000"/>
                </a:solidFill>
              </a:rPr>
              <a:t>La foudre</a:t>
            </a:r>
            <a:endParaRPr lang="fr-FR" sz="3200" b="1" dirty="0">
              <a:solidFill>
                <a:srgbClr val="FF0000"/>
              </a:solidFill>
            </a:endParaRPr>
          </a:p>
        </p:txBody>
      </p:sp>
      <p:sp>
        <p:nvSpPr>
          <p:cNvPr id="4" name="ZoneTexte 10"/>
          <p:cNvSpPr txBox="1">
            <a:spLocks noChangeArrowheads="1"/>
          </p:cNvSpPr>
          <p:nvPr/>
        </p:nvSpPr>
        <p:spPr bwMode="auto">
          <a:xfrm>
            <a:off x="6804248" y="6525344"/>
            <a:ext cx="227059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fr-FR" altLang="fr-FR" sz="1000" dirty="0">
                <a:solidFill>
                  <a:srgbClr val="FF0000"/>
                </a:solidFill>
                <a:latin typeface="Calibri" pitchFamily="34" charset="0"/>
              </a:rPr>
              <a:t>OCTAN - </a:t>
            </a:r>
            <a:r>
              <a:rPr lang="fr-FR" altLang="fr-FR" sz="1000" dirty="0" smtClean="0">
                <a:solidFill>
                  <a:srgbClr val="FF0000"/>
                </a:solidFill>
                <a:latin typeface="Calibri" pitchFamily="34" charset="0"/>
              </a:rPr>
              <a:t>Février </a:t>
            </a:r>
            <a:r>
              <a:rPr lang="fr-FR" altLang="fr-FR" sz="1000" dirty="0" smtClean="0">
                <a:solidFill>
                  <a:srgbClr val="FF0000"/>
                </a:solidFill>
                <a:latin typeface="Calibri" pitchFamily="34" charset="0"/>
              </a:rPr>
              <a:t>2024</a:t>
            </a:r>
            <a:endParaRPr lang="fr-FR" altLang="fr-FR" sz="1000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5122" name="Picture 2" descr="D:\OCTAN\Exposés\Météores v2\Boules de crista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9844" y="1988840"/>
            <a:ext cx="8308620" cy="28377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23528" y="323945"/>
            <a:ext cx="8496944" cy="584775"/>
          </a:xfr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fr-FR" sz="3200" b="1" dirty="0" smtClean="0">
                <a:solidFill>
                  <a:srgbClr val="FF0000"/>
                </a:solidFill>
              </a:rPr>
              <a:t>Les feux de la Saint-Elme</a:t>
            </a:r>
            <a:endParaRPr lang="fr-FR" sz="3200" b="1" dirty="0">
              <a:solidFill>
                <a:srgbClr val="FF0000"/>
              </a:solidFill>
            </a:endParaRPr>
          </a:p>
        </p:txBody>
      </p:sp>
      <p:sp>
        <p:nvSpPr>
          <p:cNvPr id="4" name="ZoneTexte 10"/>
          <p:cNvSpPr txBox="1">
            <a:spLocks noChangeArrowheads="1"/>
          </p:cNvSpPr>
          <p:nvPr/>
        </p:nvSpPr>
        <p:spPr bwMode="auto">
          <a:xfrm>
            <a:off x="6804248" y="6525344"/>
            <a:ext cx="227059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fr-FR" altLang="fr-FR" sz="1000" dirty="0">
                <a:solidFill>
                  <a:srgbClr val="FF0000"/>
                </a:solidFill>
                <a:latin typeface="Calibri" pitchFamily="34" charset="0"/>
              </a:rPr>
              <a:t>OCTAN - </a:t>
            </a:r>
            <a:r>
              <a:rPr lang="fr-FR" altLang="fr-FR" sz="1000" dirty="0" smtClean="0">
                <a:solidFill>
                  <a:srgbClr val="FF0000"/>
                </a:solidFill>
                <a:latin typeface="Calibri" pitchFamily="34" charset="0"/>
              </a:rPr>
              <a:t>Février </a:t>
            </a:r>
            <a:r>
              <a:rPr lang="fr-FR" altLang="fr-FR" sz="1000" dirty="0" smtClean="0">
                <a:solidFill>
                  <a:srgbClr val="FF0000"/>
                </a:solidFill>
                <a:latin typeface="Calibri" pitchFamily="34" charset="0"/>
              </a:rPr>
              <a:t>2024</a:t>
            </a:r>
            <a:endParaRPr lang="fr-FR" altLang="fr-FR" sz="1000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6146" name="Picture 2" descr="D:\OCTAN\Exposés\Météores v2\467px-Elmo's_fir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9" y="1052736"/>
            <a:ext cx="2304256" cy="2959313"/>
          </a:xfrm>
          <a:prstGeom prst="rect">
            <a:avLst/>
          </a:prstGeom>
          <a:noFill/>
        </p:spPr>
      </p:pic>
      <p:pic>
        <p:nvPicPr>
          <p:cNvPr id="6147" name="Picture 3" descr="D:\OCTAN\Exposés\Météores v2\Images\corona_discharg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6" y="1052736"/>
            <a:ext cx="4403774" cy="2927614"/>
          </a:xfrm>
          <a:prstGeom prst="rect">
            <a:avLst/>
          </a:prstGeom>
          <a:noFill/>
        </p:spPr>
      </p:pic>
      <p:pic>
        <p:nvPicPr>
          <p:cNvPr id="6148" name="Picture 4" descr="D:\OCTAN\Exposés\Météores v2\Images\Capture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36096" y="4221088"/>
            <a:ext cx="3291594" cy="2261003"/>
          </a:xfrm>
          <a:prstGeom prst="rect">
            <a:avLst/>
          </a:prstGeom>
          <a:noFill/>
        </p:spPr>
      </p:pic>
      <p:pic>
        <p:nvPicPr>
          <p:cNvPr id="6149" name="Picture 5" descr="D:\OCTAN\Exposés\Météores v2\Images\168688866765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4221088"/>
            <a:ext cx="5076056" cy="234133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23528" y="323945"/>
            <a:ext cx="8496944" cy="584775"/>
          </a:xfr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fr-FR" sz="3200" b="1" dirty="0" smtClean="0">
                <a:solidFill>
                  <a:srgbClr val="FF0000"/>
                </a:solidFill>
              </a:rPr>
              <a:t>Les aurores polaires</a:t>
            </a:r>
            <a:endParaRPr lang="fr-FR" sz="3200" b="1" dirty="0">
              <a:solidFill>
                <a:srgbClr val="FF0000"/>
              </a:solidFill>
            </a:endParaRPr>
          </a:p>
        </p:txBody>
      </p:sp>
      <p:sp>
        <p:nvSpPr>
          <p:cNvPr id="4" name="ZoneTexte 10"/>
          <p:cNvSpPr txBox="1">
            <a:spLocks noChangeArrowheads="1"/>
          </p:cNvSpPr>
          <p:nvPr/>
        </p:nvSpPr>
        <p:spPr bwMode="auto">
          <a:xfrm>
            <a:off x="6804248" y="6525344"/>
            <a:ext cx="227059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fr-FR" altLang="fr-FR" sz="1000" dirty="0">
                <a:solidFill>
                  <a:srgbClr val="FF0000"/>
                </a:solidFill>
                <a:latin typeface="Calibri" pitchFamily="34" charset="0"/>
              </a:rPr>
              <a:t>OCTAN - </a:t>
            </a:r>
            <a:r>
              <a:rPr lang="fr-FR" altLang="fr-FR" sz="1000" dirty="0" smtClean="0">
                <a:solidFill>
                  <a:srgbClr val="FF0000"/>
                </a:solidFill>
                <a:latin typeface="Calibri" pitchFamily="34" charset="0"/>
              </a:rPr>
              <a:t>Février </a:t>
            </a:r>
            <a:r>
              <a:rPr lang="fr-FR" altLang="fr-FR" sz="1000" dirty="0" smtClean="0">
                <a:solidFill>
                  <a:srgbClr val="FF0000"/>
                </a:solidFill>
                <a:latin typeface="Calibri" pitchFamily="34" charset="0"/>
              </a:rPr>
              <a:t>2024</a:t>
            </a:r>
            <a:endParaRPr lang="fr-FR" altLang="fr-FR" sz="1000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4098" name="Picture 2" descr="D:\OCTAN\Exposés\Météores v2\Images\auror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5" y="980728"/>
            <a:ext cx="8389061" cy="55860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23528" y="323945"/>
            <a:ext cx="8496944" cy="584775"/>
          </a:xfr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fr-FR" sz="3200" b="1" dirty="0" smtClean="0">
                <a:solidFill>
                  <a:srgbClr val="FF0000"/>
                </a:solidFill>
              </a:rPr>
              <a:t>Les aurores polaires</a:t>
            </a:r>
            <a:endParaRPr lang="fr-FR" sz="3200" b="1" dirty="0">
              <a:solidFill>
                <a:srgbClr val="FF0000"/>
              </a:solidFill>
            </a:endParaRPr>
          </a:p>
        </p:txBody>
      </p:sp>
      <p:sp>
        <p:nvSpPr>
          <p:cNvPr id="4" name="ZoneTexte 10"/>
          <p:cNvSpPr txBox="1">
            <a:spLocks noChangeArrowheads="1"/>
          </p:cNvSpPr>
          <p:nvPr/>
        </p:nvSpPr>
        <p:spPr bwMode="auto">
          <a:xfrm>
            <a:off x="6804248" y="6525344"/>
            <a:ext cx="227059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fr-FR" altLang="fr-FR" sz="1000" dirty="0">
                <a:solidFill>
                  <a:srgbClr val="FF0000"/>
                </a:solidFill>
                <a:latin typeface="Calibri" pitchFamily="34" charset="0"/>
              </a:rPr>
              <a:t>OCTAN - </a:t>
            </a:r>
            <a:r>
              <a:rPr lang="fr-FR" altLang="fr-FR" sz="1000" dirty="0" smtClean="0">
                <a:solidFill>
                  <a:srgbClr val="FF0000"/>
                </a:solidFill>
                <a:latin typeface="Calibri" pitchFamily="34" charset="0"/>
              </a:rPr>
              <a:t>Février </a:t>
            </a:r>
            <a:r>
              <a:rPr lang="fr-FR" altLang="fr-FR" sz="1000" dirty="0" smtClean="0">
                <a:solidFill>
                  <a:srgbClr val="FF0000"/>
                </a:solidFill>
                <a:latin typeface="Calibri" pitchFamily="34" charset="0"/>
              </a:rPr>
              <a:t>2024</a:t>
            </a:r>
            <a:endParaRPr lang="fr-FR" altLang="fr-FR" sz="1000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3074" name="Picture 2" descr="D:\OCTAN\Exposés\Météores v2\Images\aurore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0566" y="962316"/>
            <a:ext cx="7739866" cy="55630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23528" y="323945"/>
            <a:ext cx="8496944" cy="584775"/>
          </a:xfr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fr-FR" sz="3200" b="1" dirty="0" smtClean="0">
                <a:solidFill>
                  <a:srgbClr val="FF0000"/>
                </a:solidFill>
              </a:rPr>
              <a:t>Les aurores polaires</a:t>
            </a:r>
            <a:endParaRPr lang="fr-FR" sz="3200" b="1" dirty="0">
              <a:solidFill>
                <a:srgbClr val="FF0000"/>
              </a:solidFill>
            </a:endParaRPr>
          </a:p>
        </p:txBody>
      </p:sp>
      <p:sp>
        <p:nvSpPr>
          <p:cNvPr id="4" name="ZoneTexte 10"/>
          <p:cNvSpPr txBox="1">
            <a:spLocks noChangeArrowheads="1"/>
          </p:cNvSpPr>
          <p:nvPr/>
        </p:nvSpPr>
        <p:spPr bwMode="auto">
          <a:xfrm>
            <a:off x="6804248" y="6525344"/>
            <a:ext cx="227059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fr-FR" altLang="fr-FR" sz="1000" dirty="0">
                <a:solidFill>
                  <a:srgbClr val="FF0000"/>
                </a:solidFill>
                <a:latin typeface="Calibri" pitchFamily="34" charset="0"/>
              </a:rPr>
              <a:t>OCTAN - </a:t>
            </a:r>
            <a:r>
              <a:rPr lang="fr-FR" altLang="fr-FR" sz="1000" dirty="0" smtClean="0">
                <a:solidFill>
                  <a:srgbClr val="FF0000"/>
                </a:solidFill>
                <a:latin typeface="Calibri" pitchFamily="34" charset="0"/>
              </a:rPr>
              <a:t>Février </a:t>
            </a:r>
            <a:r>
              <a:rPr lang="fr-FR" altLang="fr-FR" sz="1000" dirty="0" smtClean="0">
                <a:solidFill>
                  <a:srgbClr val="FF0000"/>
                </a:solidFill>
                <a:latin typeface="Calibri" pitchFamily="34" charset="0"/>
              </a:rPr>
              <a:t>2024</a:t>
            </a:r>
            <a:endParaRPr lang="fr-FR" altLang="fr-FR" sz="1000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1026" name="Picture 2" descr="D:\OCTAN\Exposés\Météores v2\aurore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984058"/>
            <a:ext cx="8352928" cy="556513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23528" y="323945"/>
            <a:ext cx="8496944" cy="584775"/>
          </a:xfr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fr-FR" sz="3200" b="1" dirty="0" smtClean="0">
                <a:solidFill>
                  <a:srgbClr val="FF0000"/>
                </a:solidFill>
              </a:rPr>
              <a:t>Les aurores polaires</a:t>
            </a:r>
            <a:endParaRPr lang="fr-FR" sz="3200" b="1" dirty="0">
              <a:solidFill>
                <a:srgbClr val="FF0000"/>
              </a:solidFill>
            </a:endParaRPr>
          </a:p>
        </p:txBody>
      </p:sp>
      <p:sp>
        <p:nvSpPr>
          <p:cNvPr id="4" name="ZoneTexte 10"/>
          <p:cNvSpPr txBox="1">
            <a:spLocks noChangeArrowheads="1"/>
          </p:cNvSpPr>
          <p:nvPr/>
        </p:nvSpPr>
        <p:spPr bwMode="auto">
          <a:xfrm>
            <a:off x="6804248" y="6525344"/>
            <a:ext cx="227059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fr-FR" altLang="fr-FR" sz="1000" dirty="0">
                <a:solidFill>
                  <a:srgbClr val="FF0000"/>
                </a:solidFill>
                <a:latin typeface="Calibri" pitchFamily="34" charset="0"/>
              </a:rPr>
              <a:t>OCTAN - </a:t>
            </a:r>
            <a:r>
              <a:rPr lang="fr-FR" altLang="fr-FR" sz="1000" dirty="0" smtClean="0">
                <a:solidFill>
                  <a:srgbClr val="FF0000"/>
                </a:solidFill>
                <a:latin typeface="Calibri" pitchFamily="34" charset="0"/>
              </a:rPr>
              <a:t>Février </a:t>
            </a:r>
            <a:r>
              <a:rPr lang="fr-FR" altLang="fr-FR" sz="1000" dirty="0" smtClean="0">
                <a:solidFill>
                  <a:srgbClr val="FF0000"/>
                </a:solidFill>
                <a:latin typeface="Calibri" pitchFamily="34" charset="0"/>
              </a:rPr>
              <a:t>2024</a:t>
            </a:r>
            <a:endParaRPr lang="fr-FR" altLang="fr-FR" sz="1000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2050" name="Picture 2" descr="D:\OCTAN\Exposés\Météores v2\antarctiqu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04764" y="949796"/>
            <a:ext cx="5647556" cy="56475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23528" y="323945"/>
            <a:ext cx="8496944" cy="584775"/>
          </a:xfr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fr-FR" sz="3200" b="1" dirty="0" smtClean="0">
                <a:solidFill>
                  <a:srgbClr val="FF0000"/>
                </a:solidFill>
              </a:rPr>
              <a:t>Les TLE : phénomènes lumineux transitoires</a:t>
            </a:r>
            <a:endParaRPr lang="fr-FR" sz="3200" b="1" dirty="0">
              <a:solidFill>
                <a:srgbClr val="FF0000"/>
              </a:solidFill>
            </a:endParaRPr>
          </a:p>
        </p:txBody>
      </p:sp>
      <p:sp>
        <p:nvSpPr>
          <p:cNvPr id="4" name="ZoneTexte 10"/>
          <p:cNvSpPr txBox="1">
            <a:spLocks noChangeArrowheads="1"/>
          </p:cNvSpPr>
          <p:nvPr/>
        </p:nvSpPr>
        <p:spPr bwMode="auto">
          <a:xfrm>
            <a:off x="6804248" y="6525344"/>
            <a:ext cx="227059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fr-FR" altLang="fr-FR" sz="1000" dirty="0">
                <a:solidFill>
                  <a:srgbClr val="FF0000"/>
                </a:solidFill>
                <a:latin typeface="Calibri" pitchFamily="34" charset="0"/>
              </a:rPr>
              <a:t>OCTAN - </a:t>
            </a:r>
            <a:r>
              <a:rPr lang="fr-FR" altLang="fr-FR" sz="1000" dirty="0" smtClean="0">
                <a:solidFill>
                  <a:srgbClr val="FF0000"/>
                </a:solidFill>
                <a:latin typeface="Calibri" pitchFamily="34" charset="0"/>
              </a:rPr>
              <a:t>Février </a:t>
            </a:r>
            <a:r>
              <a:rPr lang="fr-FR" altLang="fr-FR" sz="1000" dirty="0" smtClean="0">
                <a:solidFill>
                  <a:srgbClr val="FF0000"/>
                </a:solidFill>
                <a:latin typeface="Calibri" pitchFamily="34" charset="0"/>
              </a:rPr>
              <a:t>2024</a:t>
            </a:r>
            <a:endParaRPr lang="fr-FR" altLang="fr-FR" sz="1000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47106" name="Picture 2" descr="D:\OCTAN\Exposés\Météores v2\ionosphere-jet-sprite-elf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941649"/>
            <a:ext cx="8280919" cy="559049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23528" y="323945"/>
            <a:ext cx="8496944" cy="584775"/>
          </a:xfr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fr-FR" sz="3200" b="1" dirty="0" smtClean="0">
                <a:solidFill>
                  <a:srgbClr val="FF0000"/>
                </a:solidFill>
              </a:rPr>
              <a:t>Farfadets</a:t>
            </a:r>
            <a:endParaRPr lang="fr-FR" sz="3200" b="1" dirty="0">
              <a:solidFill>
                <a:srgbClr val="FF0000"/>
              </a:solidFill>
            </a:endParaRPr>
          </a:p>
        </p:txBody>
      </p:sp>
      <p:sp>
        <p:nvSpPr>
          <p:cNvPr id="4" name="ZoneTexte 10"/>
          <p:cNvSpPr txBox="1">
            <a:spLocks noChangeArrowheads="1"/>
          </p:cNvSpPr>
          <p:nvPr/>
        </p:nvSpPr>
        <p:spPr bwMode="auto">
          <a:xfrm>
            <a:off x="6804248" y="6525344"/>
            <a:ext cx="227059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fr-FR" altLang="fr-FR" sz="1000" dirty="0">
                <a:solidFill>
                  <a:srgbClr val="FF0000"/>
                </a:solidFill>
                <a:latin typeface="Calibri" pitchFamily="34" charset="0"/>
              </a:rPr>
              <a:t>OCTAN - </a:t>
            </a:r>
            <a:r>
              <a:rPr lang="fr-FR" altLang="fr-FR" sz="1000" dirty="0" smtClean="0">
                <a:solidFill>
                  <a:srgbClr val="FF0000"/>
                </a:solidFill>
                <a:latin typeface="Calibri" pitchFamily="34" charset="0"/>
              </a:rPr>
              <a:t>Février </a:t>
            </a:r>
            <a:r>
              <a:rPr lang="fr-FR" altLang="fr-FR" sz="1000" dirty="0" smtClean="0">
                <a:solidFill>
                  <a:srgbClr val="FF0000"/>
                </a:solidFill>
                <a:latin typeface="Calibri" pitchFamily="34" charset="0"/>
              </a:rPr>
              <a:t>2024</a:t>
            </a:r>
            <a:endParaRPr lang="fr-FR" altLang="fr-FR" sz="1000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49154" name="Picture 2" descr="D:\OCTAN\Exposés\Météores v2\sprites-31jul2017-vett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1534" y="1412777"/>
            <a:ext cx="8448938" cy="475252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23528" y="323945"/>
            <a:ext cx="8496944" cy="584775"/>
          </a:xfr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fr-FR" sz="3200" b="1" dirty="0" smtClean="0">
                <a:solidFill>
                  <a:srgbClr val="FF0000"/>
                </a:solidFill>
              </a:rPr>
              <a:t>1- Les précipitations</a:t>
            </a:r>
            <a:endParaRPr lang="fr-FR" sz="3200" b="1" dirty="0">
              <a:solidFill>
                <a:srgbClr val="FF0000"/>
              </a:solidFill>
            </a:endParaRPr>
          </a:p>
        </p:txBody>
      </p:sp>
      <p:sp>
        <p:nvSpPr>
          <p:cNvPr id="4" name="ZoneTexte 10"/>
          <p:cNvSpPr txBox="1">
            <a:spLocks noChangeArrowheads="1"/>
          </p:cNvSpPr>
          <p:nvPr/>
        </p:nvSpPr>
        <p:spPr bwMode="auto">
          <a:xfrm>
            <a:off x="6804248" y="6525344"/>
            <a:ext cx="227059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fr-FR" altLang="fr-FR" sz="1000" dirty="0">
                <a:solidFill>
                  <a:srgbClr val="FF0000"/>
                </a:solidFill>
                <a:latin typeface="Calibri" pitchFamily="34" charset="0"/>
              </a:rPr>
              <a:t>OCTAN - </a:t>
            </a:r>
            <a:r>
              <a:rPr lang="fr-FR" altLang="fr-FR" sz="1000" dirty="0" smtClean="0">
                <a:solidFill>
                  <a:srgbClr val="FF0000"/>
                </a:solidFill>
                <a:latin typeface="Calibri" pitchFamily="34" charset="0"/>
              </a:rPr>
              <a:t>Février </a:t>
            </a:r>
            <a:r>
              <a:rPr lang="fr-FR" altLang="fr-FR" sz="1000" dirty="0" smtClean="0">
                <a:solidFill>
                  <a:srgbClr val="FF0000"/>
                </a:solidFill>
                <a:latin typeface="Calibri" pitchFamily="34" charset="0"/>
              </a:rPr>
              <a:t>2024</a:t>
            </a:r>
            <a:endParaRPr lang="fr-FR" altLang="fr-FR" sz="1000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1026" name="Picture 2" descr="D:\OCTAN\Exposés\Météores v2\Pluie - Regnbyg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1124744"/>
            <a:ext cx="7632848" cy="533105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23528" y="323945"/>
            <a:ext cx="8496944" cy="584775"/>
          </a:xfr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fr-FR" sz="3200" b="1" dirty="0" smtClean="0">
                <a:solidFill>
                  <a:srgbClr val="FF0000"/>
                </a:solidFill>
              </a:rPr>
              <a:t>Farfadets</a:t>
            </a:r>
            <a:endParaRPr lang="fr-FR" sz="3200" b="1" dirty="0">
              <a:solidFill>
                <a:srgbClr val="FF0000"/>
              </a:solidFill>
            </a:endParaRPr>
          </a:p>
        </p:txBody>
      </p:sp>
      <p:sp>
        <p:nvSpPr>
          <p:cNvPr id="4" name="ZoneTexte 10"/>
          <p:cNvSpPr txBox="1">
            <a:spLocks noChangeArrowheads="1"/>
          </p:cNvSpPr>
          <p:nvPr/>
        </p:nvSpPr>
        <p:spPr bwMode="auto">
          <a:xfrm>
            <a:off x="6804248" y="6525344"/>
            <a:ext cx="227059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fr-FR" altLang="fr-FR" sz="1000" dirty="0">
                <a:solidFill>
                  <a:srgbClr val="FF0000"/>
                </a:solidFill>
                <a:latin typeface="Calibri" pitchFamily="34" charset="0"/>
              </a:rPr>
              <a:t>OCTAN - </a:t>
            </a:r>
            <a:r>
              <a:rPr lang="fr-FR" altLang="fr-FR" sz="1000" dirty="0" smtClean="0">
                <a:solidFill>
                  <a:srgbClr val="FF0000"/>
                </a:solidFill>
                <a:latin typeface="Calibri" pitchFamily="34" charset="0"/>
              </a:rPr>
              <a:t>Février </a:t>
            </a:r>
            <a:r>
              <a:rPr lang="fr-FR" altLang="fr-FR" sz="1000" dirty="0" smtClean="0">
                <a:solidFill>
                  <a:srgbClr val="FF0000"/>
                </a:solidFill>
                <a:latin typeface="Calibri" pitchFamily="34" charset="0"/>
              </a:rPr>
              <a:t>2024</a:t>
            </a:r>
            <a:endParaRPr lang="fr-FR" altLang="fr-FR" sz="1000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48130" name="Picture 2" descr="D:\OCTAN\Exposés\Météores v2\118241993_1727507530739586_5808991749357134094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688" y="980728"/>
            <a:ext cx="5544617" cy="563561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23528" y="323945"/>
            <a:ext cx="8496944" cy="584775"/>
          </a:xfr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fr-FR" sz="3200" b="1" dirty="0" smtClean="0">
                <a:solidFill>
                  <a:srgbClr val="FF0000"/>
                </a:solidFill>
              </a:rPr>
              <a:t>Elfe (Halo)</a:t>
            </a:r>
            <a:endParaRPr lang="fr-FR" sz="3200" b="1" dirty="0">
              <a:solidFill>
                <a:srgbClr val="FF0000"/>
              </a:solidFill>
            </a:endParaRPr>
          </a:p>
        </p:txBody>
      </p:sp>
      <p:sp>
        <p:nvSpPr>
          <p:cNvPr id="4" name="ZoneTexte 10"/>
          <p:cNvSpPr txBox="1">
            <a:spLocks noChangeArrowheads="1"/>
          </p:cNvSpPr>
          <p:nvPr/>
        </p:nvSpPr>
        <p:spPr bwMode="auto">
          <a:xfrm>
            <a:off x="6804248" y="6525344"/>
            <a:ext cx="227059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fr-FR" altLang="fr-FR" sz="1000" dirty="0">
                <a:solidFill>
                  <a:srgbClr val="FF0000"/>
                </a:solidFill>
                <a:latin typeface="Calibri" pitchFamily="34" charset="0"/>
              </a:rPr>
              <a:t>OCTAN - </a:t>
            </a:r>
            <a:r>
              <a:rPr lang="fr-FR" altLang="fr-FR" sz="1000" dirty="0" smtClean="0">
                <a:solidFill>
                  <a:srgbClr val="FF0000"/>
                </a:solidFill>
                <a:latin typeface="Calibri" pitchFamily="34" charset="0"/>
              </a:rPr>
              <a:t>Février </a:t>
            </a:r>
            <a:r>
              <a:rPr lang="fr-FR" altLang="fr-FR" sz="1000" dirty="0" smtClean="0">
                <a:solidFill>
                  <a:srgbClr val="FF0000"/>
                </a:solidFill>
                <a:latin typeface="Calibri" pitchFamily="34" charset="0"/>
              </a:rPr>
              <a:t>2024</a:t>
            </a:r>
            <a:endParaRPr lang="fr-FR" altLang="fr-FR" sz="1000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53251" name="Picture 3" descr="D:\OCTAN\Exposés\Météores v2\Images\elf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4215" y="1412776"/>
            <a:ext cx="8598265" cy="478879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23528" y="323945"/>
            <a:ext cx="8496944" cy="584775"/>
          </a:xfr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fr-FR" sz="3200" b="1" dirty="0" smtClean="0">
                <a:solidFill>
                  <a:srgbClr val="FF0000"/>
                </a:solidFill>
              </a:rPr>
              <a:t>Jet bleu</a:t>
            </a:r>
            <a:endParaRPr lang="fr-FR" sz="3200" b="1" dirty="0">
              <a:solidFill>
                <a:srgbClr val="FF0000"/>
              </a:solidFill>
            </a:endParaRPr>
          </a:p>
        </p:txBody>
      </p:sp>
      <p:sp>
        <p:nvSpPr>
          <p:cNvPr id="4" name="ZoneTexte 10"/>
          <p:cNvSpPr txBox="1">
            <a:spLocks noChangeArrowheads="1"/>
          </p:cNvSpPr>
          <p:nvPr/>
        </p:nvSpPr>
        <p:spPr bwMode="auto">
          <a:xfrm>
            <a:off x="6804248" y="6525344"/>
            <a:ext cx="227059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fr-FR" altLang="fr-FR" sz="1000" dirty="0">
                <a:solidFill>
                  <a:srgbClr val="FF0000"/>
                </a:solidFill>
                <a:latin typeface="Calibri" pitchFamily="34" charset="0"/>
              </a:rPr>
              <a:t>OCTAN - </a:t>
            </a:r>
            <a:r>
              <a:rPr lang="fr-FR" altLang="fr-FR" sz="1000" dirty="0" smtClean="0">
                <a:solidFill>
                  <a:srgbClr val="FF0000"/>
                </a:solidFill>
                <a:latin typeface="Calibri" pitchFamily="34" charset="0"/>
              </a:rPr>
              <a:t>Février </a:t>
            </a:r>
            <a:r>
              <a:rPr lang="fr-FR" altLang="fr-FR" sz="1000" dirty="0" smtClean="0">
                <a:solidFill>
                  <a:srgbClr val="FF0000"/>
                </a:solidFill>
                <a:latin typeface="Calibri" pitchFamily="34" charset="0"/>
              </a:rPr>
              <a:t>2024</a:t>
            </a:r>
            <a:endParaRPr lang="fr-FR" altLang="fr-FR" sz="1000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50178" name="Picture 2" descr="D:\OCTAN\Exposés\Météores v2\d48c446446_50192239_jet-bleu-nuage-orag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028733"/>
            <a:ext cx="8352928" cy="556861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23528" y="323945"/>
            <a:ext cx="8496944" cy="584775"/>
          </a:xfr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fr-FR" sz="3200" b="1" dirty="0" smtClean="0">
                <a:solidFill>
                  <a:srgbClr val="FF0000"/>
                </a:solidFill>
              </a:rPr>
              <a:t>Jet bleu</a:t>
            </a:r>
            <a:endParaRPr lang="fr-FR" sz="3200" b="1" dirty="0">
              <a:solidFill>
                <a:srgbClr val="FF0000"/>
              </a:solidFill>
            </a:endParaRPr>
          </a:p>
        </p:txBody>
      </p:sp>
      <p:sp>
        <p:nvSpPr>
          <p:cNvPr id="4" name="ZoneTexte 10"/>
          <p:cNvSpPr txBox="1">
            <a:spLocks noChangeArrowheads="1"/>
          </p:cNvSpPr>
          <p:nvPr/>
        </p:nvSpPr>
        <p:spPr bwMode="auto">
          <a:xfrm>
            <a:off x="6804248" y="6525344"/>
            <a:ext cx="227059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fr-FR" altLang="fr-FR" sz="1000" dirty="0">
                <a:solidFill>
                  <a:srgbClr val="FF0000"/>
                </a:solidFill>
                <a:latin typeface="Calibri" pitchFamily="34" charset="0"/>
              </a:rPr>
              <a:t>OCTAN - </a:t>
            </a:r>
            <a:r>
              <a:rPr lang="fr-FR" altLang="fr-FR" sz="1000" dirty="0" smtClean="0">
                <a:solidFill>
                  <a:srgbClr val="FF0000"/>
                </a:solidFill>
                <a:latin typeface="Calibri" pitchFamily="34" charset="0"/>
              </a:rPr>
              <a:t>Février </a:t>
            </a:r>
            <a:r>
              <a:rPr lang="fr-FR" altLang="fr-FR" sz="1000" dirty="0" smtClean="0">
                <a:solidFill>
                  <a:srgbClr val="FF0000"/>
                </a:solidFill>
                <a:latin typeface="Calibri" pitchFamily="34" charset="0"/>
              </a:rPr>
              <a:t>2024</a:t>
            </a:r>
            <a:endParaRPr lang="fr-FR" altLang="fr-FR" sz="1000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51202" name="Picture 2" descr="D:\OCTAN\Exposés\Météores v2\D-aO46mXUAIIpt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784" y="980728"/>
            <a:ext cx="3912514" cy="56886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23528" y="323945"/>
            <a:ext cx="8496944" cy="584775"/>
          </a:xfr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fr-FR" sz="3200" b="1" dirty="0" smtClean="0">
                <a:solidFill>
                  <a:srgbClr val="FF0000"/>
                </a:solidFill>
              </a:rPr>
              <a:t>Jet bleu</a:t>
            </a:r>
            <a:endParaRPr lang="fr-FR" sz="3200" b="1" dirty="0">
              <a:solidFill>
                <a:srgbClr val="FF0000"/>
              </a:solidFill>
            </a:endParaRPr>
          </a:p>
        </p:txBody>
      </p:sp>
      <p:sp>
        <p:nvSpPr>
          <p:cNvPr id="4" name="ZoneTexte 10"/>
          <p:cNvSpPr txBox="1">
            <a:spLocks noChangeArrowheads="1"/>
          </p:cNvSpPr>
          <p:nvPr/>
        </p:nvSpPr>
        <p:spPr bwMode="auto">
          <a:xfrm>
            <a:off x="6804248" y="6525344"/>
            <a:ext cx="227059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fr-FR" altLang="fr-FR" sz="1000" dirty="0">
                <a:solidFill>
                  <a:srgbClr val="FF0000"/>
                </a:solidFill>
                <a:latin typeface="Calibri" pitchFamily="34" charset="0"/>
              </a:rPr>
              <a:t>OCTAN - </a:t>
            </a:r>
            <a:r>
              <a:rPr lang="fr-FR" altLang="fr-FR" sz="1000" dirty="0" smtClean="0">
                <a:solidFill>
                  <a:srgbClr val="FF0000"/>
                </a:solidFill>
                <a:latin typeface="Calibri" pitchFamily="34" charset="0"/>
              </a:rPr>
              <a:t>Février </a:t>
            </a:r>
            <a:r>
              <a:rPr lang="fr-FR" altLang="fr-FR" sz="1000" dirty="0" smtClean="0">
                <a:solidFill>
                  <a:srgbClr val="FF0000"/>
                </a:solidFill>
                <a:latin typeface="Calibri" pitchFamily="34" charset="0"/>
              </a:rPr>
              <a:t>2024</a:t>
            </a:r>
            <a:endParaRPr lang="fr-FR" altLang="fr-FR" sz="1000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52226" name="Picture 2" descr="D:\OCTAN\Exposés\Météores v2\etonnants-sprites-rouges-bleus-photographies-simultanement-ciel-hawaii-cou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980728"/>
            <a:ext cx="8489107" cy="5483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"/>
          <p:cNvSpPr txBox="1">
            <a:spLocks/>
          </p:cNvSpPr>
          <p:nvPr/>
        </p:nvSpPr>
        <p:spPr>
          <a:xfrm>
            <a:off x="1619672" y="1196753"/>
            <a:ext cx="5904656" cy="50405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wrap="square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23528" y="323945"/>
            <a:ext cx="8496944" cy="584775"/>
          </a:xfr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fr-FR" sz="3200" b="1" dirty="0" smtClean="0">
                <a:solidFill>
                  <a:srgbClr val="FF0000"/>
                </a:solidFill>
              </a:rPr>
              <a:t>5- Les phénomènes optiques</a:t>
            </a:r>
            <a:endParaRPr lang="fr-FR" sz="3200" b="1" dirty="0">
              <a:solidFill>
                <a:srgbClr val="FF0000"/>
              </a:solidFill>
            </a:endParaRPr>
          </a:p>
        </p:txBody>
      </p:sp>
      <p:sp>
        <p:nvSpPr>
          <p:cNvPr id="4" name="ZoneTexte 10"/>
          <p:cNvSpPr txBox="1">
            <a:spLocks noChangeArrowheads="1"/>
          </p:cNvSpPr>
          <p:nvPr/>
        </p:nvSpPr>
        <p:spPr bwMode="auto">
          <a:xfrm>
            <a:off x="6804248" y="6525344"/>
            <a:ext cx="227059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fr-FR" altLang="fr-FR" sz="1000" dirty="0">
                <a:solidFill>
                  <a:srgbClr val="FF0000"/>
                </a:solidFill>
                <a:latin typeface="Calibri" pitchFamily="34" charset="0"/>
              </a:rPr>
              <a:t>OCTAN - </a:t>
            </a:r>
            <a:r>
              <a:rPr lang="fr-FR" altLang="fr-FR" sz="1000" dirty="0" smtClean="0">
                <a:solidFill>
                  <a:srgbClr val="FF0000"/>
                </a:solidFill>
                <a:latin typeface="Calibri" pitchFamily="34" charset="0"/>
              </a:rPr>
              <a:t>Février </a:t>
            </a:r>
            <a:r>
              <a:rPr lang="fr-FR" altLang="fr-FR" sz="1000" dirty="0" smtClean="0">
                <a:solidFill>
                  <a:srgbClr val="FF0000"/>
                </a:solidFill>
                <a:latin typeface="Calibri" pitchFamily="34" charset="0"/>
              </a:rPr>
              <a:t>2024</a:t>
            </a:r>
            <a:endParaRPr lang="fr-FR" altLang="fr-FR" sz="1000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39552" y="1268760"/>
            <a:ext cx="8064896" cy="4896544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fr-FR" dirty="0" smtClean="0">
                <a:solidFill>
                  <a:srgbClr val="002060"/>
                </a:solidFill>
              </a:rPr>
              <a:t>De nombreux phénomènes </a:t>
            </a:r>
            <a:r>
              <a:rPr lang="fr-FR" dirty="0" smtClean="0">
                <a:solidFill>
                  <a:srgbClr val="002060"/>
                </a:solidFill>
              </a:rPr>
              <a:t>différents peuvent </a:t>
            </a:r>
            <a:r>
              <a:rPr lang="fr-FR" dirty="0" smtClean="0">
                <a:solidFill>
                  <a:srgbClr val="002060"/>
                </a:solidFill>
              </a:rPr>
              <a:t>se produire </a:t>
            </a:r>
            <a:r>
              <a:rPr lang="fr-FR" dirty="0" smtClean="0">
                <a:solidFill>
                  <a:srgbClr val="002060"/>
                </a:solidFill>
              </a:rPr>
              <a:t>:</a:t>
            </a:r>
            <a:endParaRPr lang="fr-FR" dirty="0" smtClean="0">
              <a:solidFill>
                <a:srgbClr val="002060"/>
              </a:solidFill>
            </a:endParaRPr>
          </a:p>
        </p:txBody>
      </p:sp>
      <p:pic>
        <p:nvPicPr>
          <p:cNvPr id="5122" name="Picture 2" descr="D:\OCTAN\Exposés\Météores v2\Images\parhelie_p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1860295"/>
            <a:ext cx="7704856" cy="4665049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979984" y="2564904"/>
            <a:ext cx="3520008" cy="3816424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fr-FR" sz="28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Couronnes</a:t>
            </a:r>
            <a:endParaRPr lang="fr-FR" sz="2800" dirty="0" smtClean="0">
              <a:solidFill>
                <a:schemeClr val="accent6">
                  <a:lumMod val="40000"/>
                  <a:lumOff val="60000"/>
                </a:schemeClr>
              </a:solidFill>
            </a:endParaRPr>
          </a:p>
          <a:p>
            <a:pPr lvl="0">
              <a:spcBef>
                <a:spcPct val="0"/>
              </a:spcBef>
              <a:defRPr/>
            </a:pPr>
            <a:r>
              <a:rPr lang="fr-FR" sz="28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Halos</a:t>
            </a:r>
          </a:p>
          <a:p>
            <a:pPr lvl="0">
              <a:spcBef>
                <a:spcPct val="0"/>
              </a:spcBef>
              <a:defRPr/>
            </a:pPr>
            <a:r>
              <a:rPr lang="fr-FR" sz="28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Parhélies</a:t>
            </a:r>
          </a:p>
          <a:p>
            <a:pPr lvl="0">
              <a:spcBef>
                <a:spcPct val="0"/>
              </a:spcBef>
              <a:defRPr/>
            </a:pPr>
            <a:r>
              <a:rPr lang="fr-FR" sz="28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Colonnes solaires</a:t>
            </a:r>
          </a:p>
          <a:p>
            <a:pPr lvl="0">
              <a:spcBef>
                <a:spcPct val="0"/>
              </a:spcBef>
              <a:defRPr/>
            </a:pPr>
            <a:r>
              <a:rPr lang="fr-FR" sz="28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Arcs-en-ciel</a:t>
            </a:r>
          </a:p>
          <a:p>
            <a:pPr lvl="0">
              <a:spcBef>
                <a:spcPct val="0"/>
              </a:spcBef>
              <a:defRPr/>
            </a:pPr>
            <a:r>
              <a:rPr lang="fr-FR" sz="28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Spectre de Brocken</a:t>
            </a:r>
          </a:p>
          <a:p>
            <a:pPr lvl="0">
              <a:spcBef>
                <a:spcPct val="0"/>
              </a:spcBef>
              <a:defRPr/>
            </a:pPr>
            <a:r>
              <a:rPr lang="fr-FR" sz="28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Rayon vert</a:t>
            </a:r>
          </a:p>
          <a:p>
            <a:pPr lvl="0">
              <a:spcBef>
                <a:spcPct val="0"/>
              </a:spcBef>
              <a:defRPr/>
            </a:pPr>
            <a:r>
              <a:rPr lang="fr-FR" sz="28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Mirages</a:t>
            </a:r>
            <a:endParaRPr lang="fr-FR" sz="2800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23528" y="323945"/>
            <a:ext cx="8496944" cy="584775"/>
          </a:xfr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fr-FR" sz="3200" b="1" dirty="0" smtClean="0">
                <a:solidFill>
                  <a:srgbClr val="FF0000"/>
                </a:solidFill>
              </a:rPr>
              <a:t>Les couronnes</a:t>
            </a:r>
            <a:endParaRPr lang="fr-FR" sz="3200" b="1" dirty="0">
              <a:solidFill>
                <a:srgbClr val="FF0000"/>
              </a:solidFill>
            </a:endParaRPr>
          </a:p>
        </p:txBody>
      </p:sp>
      <p:sp>
        <p:nvSpPr>
          <p:cNvPr id="4" name="ZoneTexte 10"/>
          <p:cNvSpPr txBox="1">
            <a:spLocks noChangeArrowheads="1"/>
          </p:cNvSpPr>
          <p:nvPr/>
        </p:nvSpPr>
        <p:spPr bwMode="auto">
          <a:xfrm>
            <a:off x="6804248" y="6525344"/>
            <a:ext cx="227059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fr-FR" altLang="fr-FR" sz="1000" dirty="0">
                <a:solidFill>
                  <a:srgbClr val="FF0000"/>
                </a:solidFill>
                <a:latin typeface="Calibri" pitchFamily="34" charset="0"/>
              </a:rPr>
              <a:t>OCTAN - </a:t>
            </a:r>
            <a:r>
              <a:rPr lang="fr-FR" altLang="fr-FR" sz="1000" dirty="0" smtClean="0">
                <a:solidFill>
                  <a:srgbClr val="FF0000"/>
                </a:solidFill>
                <a:latin typeface="Calibri" pitchFamily="34" charset="0"/>
              </a:rPr>
              <a:t>Février </a:t>
            </a:r>
            <a:r>
              <a:rPr lang="fr-FR" altLang="fr-FR" sz="1000" dirty="0" smtClean="0">
                <a:solidFill>
                  <a:srgbClr val="FF0000"/>
                </a:solidFill>
                <a:latin typeface="Calibri" pitchFamily="34" charset="0"/>
              </a:rPr>
              <a:t>2024</a:t>
            </a:r>
            <a:endParaRPr lang="fr-FR" altLang="fr-FR" sz="1000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6146" name="Picture 2" descr="D:\OCTAN\Exposés\Météores v2\corona-soleil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62972" y="2492896"/>
            <a:ext cx="2857500" cy="2381250"/>
          </a:xfrm>
          <a:prstGeom prst="rect">
            <a:avLst/>
          </a:prstGeom>
          <a:noFill/>
        </p:spPr>
      </p:pic>
      <p:pic>
        <p:nvPicPr>
          <p:cNvPr id="6147" name="Picture 3" descr="D:\OCTAN\Exposés\Météores v2\Images\20101118 couronne lunaire-941-944-948-300-8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9992" y="1844824"/>
            <a:ext cx="5414136" cy="3600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23528" y="323945"/>
            <a:ext cx="8496944" cy="584775"/>
          </a:xfr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fr-FR" sz="3200" b="1" dirty="0" smtClean="0">
                <a:solidFill>
                  <a:srgbClr val="FF0000"/>
                </a:solidFill>
              </a:rPr>
              <a:t>Les halos</a:t>
            </a:r>
            <a:endParaRPr lang="fr-FR" sz="3200" b="1" dirty="0">
              <a:solidFill>
                <a:srgbClr val="FF0000"/>
              </a:solidFill>
            </a:endParaRPr>
          </a:p>
        </p:txBody>
      </p:sp>
      <p:sp>
        <p:nvSpPr>
          <p:cNvPr id="4" name="ZoneTexte 10"/>
          <p:cNvSpPr txBox="1">
            <a:spLocks noChangeArrowheads="1"/>
          </p:cNvSpPr>
          <p:nvPr/>
        </p:nvSpPr>
        <p:spPr bwMode="auto">
          <a:xfrm>
            <a:off x="6804248" y="6525344"/>
            <a:ext cx="227059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fr-FR" altLang="fr-FR" sz="1000" dirty="0">
                <a:solidFill>
                  <a:srgbClr val="FF0000"/>
                </a:solidFill>
                <a:latin typeface="Calibri" pitchFamily="34" charset="0"/>
              </a:rPr>
              <a:t>OCTAN - </a:t>
            </a:r>
            <a:r>
              <a:rPr lang="fr-FR" altLang="fr-FR" sz="1000" dirty="0" smtClean="0">
                <a:solidFill>
                  <a:srgbClr val="FF0000"/>
                </a:solidFill>
                <a:latin typeface="Calibri" pitchFamily="34" charset="0"/>
              </a:rPr>
              <a:t>Février </a:t>
            </a:r>
            <a:r>
              <a:rPr lang="fr-FR" altLang="fr-FR" sz="1000" dirty="0" smtClean="0">
                <a:solidFill>
                  <a:srgbClr val="FF0000"/>
                </a:solidFill>
                <a:latin typeface="Calibri" pitchFamily="34" charset="0"/>
              </a:rPr>
              <a:t>2024</a:t>
            </a:r>
            <a:endParaRPr lang="fr-FR" altLang="fr-FR" sz="1000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11266" name="Picture 2" descr="D:\OCTAN\Exposés\Météores v2\Images\imag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1052736"/>
            <a:ext cx="7272808" cy="545722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23528" y="323945"/>
            <a:ext cx="8496944" cy="584775"/>
          </a:xfr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fr-FR" sz="3200" b="1" dirty="0" smtClean="0">
                <a:solidFill>
                  <a:srgbClr val="FF0000"/>
                </a:solidFill>
              </a:rPr>
              <a:t>Les halos</a:t>
            </a:r>
            <a:endParaRPr lang="fr-FR" sz="3200" b="1" dirty="0">
              <a:solidFill>
                <a:srgbClr val="FF0000"/>
              </a:solidFill>
            </a:endParaRPr>
          </a:p>
        </p:txBody>
      </p:sp>
      <p:sp>
        <p:nvSpPr>
          <p:cNvPr id="4" name="ZoneTexte 10"/>
          <p:cNvSpPr txBox="1">
            <a:spLocks noChangeArrowheads="1"/>
          </p:cNvSpPr>
          <p:nvPr/>
        </p:nvSpPr>
        <p:spPr bwMode="auto">
          <a:xfrm>
            <a:off x="6804248" y="6525344"/>
            <a:ext cx="227059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fr-FR" altLang="fr-FR" sz="1000" dirty="0">
                <a:solidFill>
                  <a:srgbClr val="FF0000"/>
                </a:solidFill>
                <a:latin typeface="Calibri" pitchFamily="34" charset="0"/>
              </a:rPr>
              <a:t>OCTAN - </a:t>
            </a:r>
            <a:r>
              <a:rPr lang="fr-FR" altLang="fr-FR" sz="1000" dirty="0" smtClean="0">
                <a:solidFill>
                  <a:srgbClr val="FF0000"/>
                </a:solidFill>
                <a:latin typeface="Calibri" pitchFamily="34" charset="0"/>
              </a:rPr>
              <a:t>Février </a:t>
            </a:r>
            <a:r>
              <a:rPr lang="fr-FR" altLang="fr-FR" sz="1000" dirty="0" smtClean="0">
                <a:solidFill>
                  <a:srgbClr val="FF0000"/>
                </a:solidFill>
                <a:latin typeface="Calibri" pitchFamily="34" charset="0"/>
              </a:rPr>
              <a:t>2024</a:t>
            </a:r>
            <a:endParaRPr lang="fr-FR" altLang="fr-FR" sz="1000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9218" name="Picture 2" descr="D:\OCTAN\Exposés\Météores v2\Cristal de glac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83820" y="1801813"/>
            <a:ext cx="6446843" cy="378742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23528" y="323945"/>
            <a:ext cx="8496944" cy="584775"/>
          </a:xfr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fr-FR" sz="3200" b="1" dirty="0" smtClean="0">
                <a:solidFill>
                  <a:srgbClr val="FF0000"/>
                </a:solidFill>
              </a:rPr>
              <a:t>Halo solaire</a:t>
            </a:r>
            <a:endParaRPr lang="fr-FR" sz="3200" b="1" dirty="0">
              <a:solidFill>
                <a:srgbClr val="FF0000"/>
              </a:solidFill>
            </a:endParaRPr>
          </a:p>
        </p:txBody>
      </p:sp>
      <p:sp>
        <p:nvSpPr>
          <p:cNvPr id="4" name="ZoneTexte 10"/>
          <p:cNvSpPr txBox="1">
            <a:spLocks noChangeArrowheads="1"/>
          </p:cNvSpPr>
          <p:nvPr/>
        </p:nvSpPr>
        <p:spPr bwMode="auto">
          <a:xfrm>
            <a:off x="6804248" y="6525344"/>
            <a:ext cx="227059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fr-FR" altLang="fr-FR" sz="1000" dirty="0">
                <a:solidFill>
                  <a:srgbClr val="FF0000"/>
                </a:solidFill>
                <a:latin typeface="Calibri" pitchFamily="34" charset="0"/>
              </a:rPr>
              <a:t>OCTAN - </a:t>
            </a:r>
            <a:r>
              <a:rPr lang="fr-FR" altLang="fr-FR" sz="1000" dirty="0" smtClean="0">
                <a:solidFill>
                  <a:srgbClr val="FF0000"/>
                </a:solidFill>
                <a:latin typeface="Calibri" pitchFamily="34" charset="0"/>
              </a:rPr>
              <a:t>Février </a:t>
            </a:r>
            <a:r>
              <a:rPr lang="fr-FR" altLang="fr-FR" sz="1000" dirty="0" smtClean="0">
                <a:solidFill>
                  <a:srgbClr val="FF0000"/>
                </a:solidFill>
                <a:latin typeface="Calibri" pitchFamily="34" charset="0"/>
              </a:rPr>
              <a:t>2024</a:t>
            </a:r>
            <a:endParaRPr lang="fr-FR" altLang="fr-FR" sz="1000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7170" name="Picture 2" descr="D:\OCTAN\Exposés\Météores v2\Hal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013053"/>
            <a:ext cx="3865419" cy="5728315"/>
          </a:xfrm>
          <a:prstGeom prst="rect">
            <a:avLst/>
          </a:prstGeom>
          <a:noFill/>
        </p:spPr>
      </p:pic>
      <p:pic>
        <p:nvPicPr>
          <p:cNvPr id="7171" name="Picture 3" descr="D:\OCTAN\Exposés\Météores v2\Halo-solaire-mai-20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4367" y="1988840"/>
            <a:ext cx="4340828" cy="34563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23528" y="323945"/>
            <a:ext cx="8496944" cy="584775"/>
          </a:xfr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fr-FR" sz="3200" b="1" dirty="0" smtClean="0">
                <a:solidFill>
                  <a:srgbClr val="FF0000"/>
                </a:solidFill>
              </a:rPr>
              <a:t>1- Les précipitations</a:t>
            </a:r>
            <a:endParaRPr lang="fr-FR" sz="3200" b="1" dirty="0">
              <a:solidFill>
                <a:srgbClr val="FF0000"/>
              </a:solidFill>
            </a:endParaRPr>
          </a:p>
        </p:txBody>
      </p:sp>
      <p:sp>
        <p:nvSpPr>
          <p:cNvPr id="4" name="ZoneTexte 10"/>
          <p:cNvSpPr txBox="1">
            <a:spLocks noChangeArrowheads="1"/>
          </p:cNvSpPr>
          <p:nvPr/>
        </p:nvSpPr>
        <p:spPr bwMode="auto">
          <a:xfrm>
            <a:off x="6804248" y="6525344"/>
            <a:ext cx="227059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fr-FR" altLang="fr-FR" sz="1000" dirty="0">
                <a:solidFill>
                  <a:srgbClr val="FF0000"/>
                </a:solidFill>
                <a:latin typeface="Calibri" pitchFamily="34" charset="0"/>
              </a:rPr>
              <a:t>OCTAN - </a:t>
            </a:r>
            <a:r>
              <a:rPr lang="fr-FR" altLang="fr-FR" sz="1000" dirty="0" smtClean="0">
                <a:solidFill>
                  <a:srgbClr val="FF0000"/>
                </a:solidFill>
                <a:latin typeface="Calibri" pitchFamily="34" charset="0"/>
              </a:rPr>
              <a:t>Février </a:t>
            </a:r>
            <a:r>
              <a:rPr lang="fr-FR" altLang="fr-FR" sz="1000" dirty="0" smtClean="0">
                <a:solidFill>
                  <a:srgbClr val="FF0000"/>
                </a:solidFill>
                <a:latin typeface="Calibri" pitchFamily="34" charset="0"/>
              </a:rPr>
              <a:t>2024</a:t>
            </a:r>
            <a:endParaRPr lang="fr-FR" altLang="fr-FR" sz="1000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1026" name="Picture 2" descr="D:\OCTAN\Exposés\Météores v2\Pluie - Regnbyg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1124744"/>
            <a:ext cx="7632848" cy="5331054"/>
          </a:xfrm>
          <a:prstGeom prst="rect">
            <a:avLst/>
          </a:prstGeom>
          <a:noFill/>
        </p:spPr>
      </p:pic>
      <p:sp>
        <p:nvSpPr>
          <p:cNvPr id="6" name="ZoneTexte 5"/>
          <p:cNvSpPr txBox="1"/>
          <p:nvPr/>
        </p:nvSpPr>
        <p:spPr>
          <a:xfrm>
            <a:off x="1331640" y="1412776"/>
            <a:ext cx="66247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>
                <a:solidFill>
                  <a:srgbClr val="FFC000"/>
                </a:solidFill>
              </a:rPr>
              <a:t>Pluie, bruine, brouillard, neige, grésil, grêle</a:t>
            </a:r>
            <a:endParaRPr lang="fr-FR" sz="2800" dirty="0">
              <a:solidFill>
                <a:srgbClr val="FFC000"/>
              </a:solidFill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23528" y="323945"/>
            <a:ext cx="8496944" cy="584775"/>
          </a:xfr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fr-FR" sz="3200" b="1" dirty="0" smtClean="0">
                <a:solidFill>
                  <a:srgbClr val="FF0000"/>
                </a:solidFill>
              </a:rPr>
              <a:t>Halo lunaire</a:t>
            </a:r>
            <a:endParaRPr lang="fr-FR" sz="3200" b="1" dirty="0">
              <a:solidFill>
                <a:srgbClr val="FF0000"/>
              </a:solidFill>
            </a:endParaRPr>
          </a:p>
        </p:txBody>
      </p:sp>
      <p:sp>
        <p:nvSpPr>
          <p:cNvPr id="4" name="ZoneTexte 10"/>
          <p:cNvSpPr txBox="1">
            <a:spLocks noChangeArrowheads="1"/>
          </p:cNvSpPr>
          <p:nvPr/>
        </p:nvSpPr>
        <p:spPr bwMode="auto">
          <a:xfrm>
            <a:off x="6804248" y="6525344"/>
            <a:ext cx="227059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fr-FR" altLang="fr-FR" sz="1000" dirty="0">
                <a:solidFill>
                  <a:srgbClr val="FF0000"/>
                </a:solidFill>
                <a:latin typeface="Calibri" pitchFamily="34" charset="0"/>
              </a:rPr>
              <a:t>OCTAN - </a:t>
            </a:r>
            <a:r>
              <a:rPr lang="fr-FR" altLang="fr-FR" sz="1000" dirty="0" smtClean="0">
                <a:solidFill>
                  <a:srgbClr val="FF0000"/>
                </a:solidFill>
                <a:latin typeface="Calibri" pitchFamily="34" charset="0"/>
              </a:rPr>
              <a:t>Février </a:t>
            </a:r>
            <a:r>
              <a:rPr lang="fr-FR" altLang="fr-FR" sz="1000" dirty="0" smtClean="0">
                <a:solidFill>
                  <a:srgbClr val="FF0000"/>
                </a:solidFill>
                <a:latin typeface="Calibri" pitchFamily="34" charset="0"/>
              </a:rPr>
              <a:t>2024</a:t>
            </a:r>
            <a:endParaRPr lang="fr-FR" altLang="fr-FR" sz="1000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8195" name="Picture 3" descr="D:\OCTAN\Exposés\Météores v2\Images\halo lun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052736"/>
            <a:ext cx="8064896" cy="537876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23528" y="323945"/>
            <a:ext cx="8496944" cy="584775"/>
          </a:xfr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fr-FR" sz="3200" b="1" dirty="0" smtClean="0">
                <a:solidFill>
                  <a:srgbClr val="FF0000"/>
                </a:solidFill>
              </a:rPr>
              <a:t>Halo lunaire</a:t>
            </a:r>
            <a:endParaRPr lang="fr-FR" sz="3200" b="1" dirty="0">
              <a:solidFill>
                <a:srgbClr val="FF0000"/>
              </a:solidFill>
            </a:endParaRPr>
          </a:p>
        </p:txBody>
      </p:sp>
      <p:sp>
        <p:nvSpPr>
          <p:cNvPr id="4" name="ZoneTexte 10"/>
          <p:cNvSpPr txBox="1">
            <a:spLocks noChangeArrowheads="1"/>
          </p:cNvSpPr>
          <p:nvPr/>
        </p:nvSpPr>
        <p:spPr bwMode="auto">
          <a:xfrm>
            <a:off x="6804248" y="6525344"/>
            <a:ext cx="227059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fr-FR" altLang="fr-FR" sz="1000" dirty="0">
                <a:solidFill>
                  <a:srgbClr val="FF0000"/>
                </a:solidFill>
                <a:latin typeface="Calibri" pitchFamily="34" charset="0"/>
              </a:rPr>
              <a:t>OCTAN - </a:t>
            </a:r>
            <a:r>
              <a:rPr lang="fr-FR" altLang="fr-FR" sz="1000" dirty="0" smtClean="0">
                <a:solidFill>
                  <a:srgbClr val="FF0000"/>
                </a:solidFill>
                <a:latin typeface="Calibri" pitchFamily="34" charset="0"/>
              </a:rPr>
              <a:t>Février </a:t>
            </a:r>
            <a:r>
              <a:rPr lang="fr-FR" altLang="fr-FR" sz="1000" dirty="0" smtClean="0">
                <a:solidFill>
                  <a:srgbClr val="FF0000"/>
                </a:solidFill>
                <a:latin typeface="Calibri" pitchFamily="34" charset="0"/>
              </a:rPr>
              <a:t>2024</a:t>
            </a:r>
            <a:endParaRPr lang="fr-FR" altLang="fr-FR" sz="1000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10242" name="Picture 2" descr="D:\OCTAN\Exposés\Météores v2\Images\656470d5cc0e1579608b45c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268759"/>
            <a:ext cx="8496944" cy="477289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23528" y="323945"/>
            <a:ext cx="8496944" cy="584775"/>
          </a:xfr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fr-FR" sz="3200" b="1" dirty="0" smtClean="0">
                <a:solidFill>
                  <a:srgbClr val="FF0000"/>
                </a:solidFill>
              </a:rPr>
              <a:t>Grand halo</a:t>
            </a:r>
            <a:endParaRPr lang="fr-FR" sz="3200" b="1" dirty="0">
              <a:solidFill>
                <a:srgbClr val="FF0000"/>
              </a:solidFill>
            </a:endParaRPr>
          </a:p>
        </p:txBody>
      </p:sp>
      <p:sp>
        <p:nvSpPr>
          <p:cNvPr id="4" name="ZoneTexte 10"/>
          <p:cNvSpPr txBox="1">
            <a:spLocks noChangeArrowheads="1"/>
          </p:cNvSpPr>
          <p:nvPr/>
        </p:nvSpPr>
        <p:spPr bwMode="auto">
          <a:xfrm>
            <a:off x="6804248" y="6525344"/>
            <a:ext cx="227059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fr-FR" altLang="fr-FR" sz="1000" dirty="0">
                <a:solidFill>
                  <a:srgbClr val="FF0000"/>
                </a:solidFill>
                <a:latin typeface="Calibri" pitchFamily="34" charset="0"/>
              </a:rPr>
              <a:t>OCTAN - </a:t>
            </a:r>
            <a:r>
              <a:rPr lang="fr-FR" altLang="fr-FR" sz="1000" dirty="0" smtClean="0">
                <a:solidFill>
                  <a:srgbClr val="FF0000"/>
                </a:solidFill>
                <a:latin typeface="Calibri" pitchFamily="34" charset="0"/>
              </a:rPr>
              <a:t>Février </a:t>
            </a:r>
            <a:r>
              <a:rPr lang="fr-FR" altLang="fr-FR" sz="1000" dirty="0" smtClean="0">
                <a:solidFill>
                  <a:srgbClr val="FF0000"/>
                </a:solidFill>
                <a:latin typeface="Calibri" pitchFamily="34" charset="0"/>
              </a:rPr>
              <a:t>2024</a:t>
            </a:r>
            <a:endParaRPr lang="fr-FR" altLang="fr-FR" sz="1000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12290" name="Picture 2" descr="D:\OCTAN\Exposés\Météores v2\Images\Doble-halo-sola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2499" y="1340768"/>
            <a:ext cx="8385965" cy="45365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23528" y="323945"/>
            <a:ext cx="8496944" cy="584775"/>
          </a:xfr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fr-FR" sz="3200" b="1" dirty="0" smtClean="0">
                <a:solidFill>
                  <a:srgbClr val="FF0000"/>
                </a:solidFill>
              </a:rPr>
              <a:t>Les parhélies</a:t>
            </a:r>
            <a:endParaRPr lang="fr-FR" sz="3200" b="1" dirty="0">
              <a:solidFill>
                <a:srgbClr val="FF0000"/>
              </a:solidFill>
            </a:endParaRPr>
          </a:p>
        </p:txBody>
      </p:sp>
      <p:sp>
        <p:nvSpPr>
          <p:cNvPr id="4" name="ZoneTexte 10"/>
          <p:cNvSpPr txBox="1">
            <a:spLocks noChangeArrowheads="1"/>
          </p:cNvSpPr>
          <p:nvPr/>
        </p:nvSpPr>
        <p:spPr bwMode="auto">
          <a:xfrm>
            <a:off x="6804248" y="6525344"/>
            <a:ext cx="227059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fr-FR" altLang="fr-FR" sz="1000" dirty="0">
                <a:solidFill>
                  <a:srgbClr val="FF0000"/>
                </a:solidFill>
                <a:latin typeface="Calibri" pitchFamily="34" charset="0"/>
              </a:rPr>
              <a:t>OCTAN - </a:t>
            </a:r>
            <a:r>
              <a:rPr lang="fr-FR" altLang="fr-FR" sz="1000" dirty="0" smtClean="0">
                <a:solidFill>
                  <a:srgbClr val="FF0000"/>
                </a:solidFill>
                <a:latin typeface="Calibri" pitchFamily="34" charset="0"/>
              </a:rPr>
              <a:t>Février </a:t>
            </a:r>
            <a:r>
              <a:rPr lang="fr-FR" altLang="fr-FR" sz="1000" dirty="0" smtClean="0">
                <a:solidFill>
                  <a:srgbClr val="FF0000"/>
                </a:solidFill>
                <a:latin typeface="Calibri" pitchFamily="34" charset="0"/>
              </a:rPr>
              <a:t>2024</a:t>
            </a:r>
            <a:endParaRPr lang="fr-FR" altLang="fr-FR" sz="1000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16386" name="Picture 2" descr="D:\OCTAN\Exposés\Météores v2\Images\2012-01-11-parheli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7" y="1268760"/>
            <a:ext cx="8513887" cy="48245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23528" y="323945"/>
            <a:ext cx="8496944" cy="584775"/>
          </a:xfr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fr-FR" sz="3200" b="1" dirty="0" smtClean="0">
                <a:solidFill>
                  <a:srgbClr val="FF0000"/>
                </a:solidFill>
              </a:rPr>
              <a:t>Parhélies</a:t>
            </a:r>
            <a:endParaRPr lang="fr-FR" sz="3200" b="1" dirty="0">
              <a:solidFill>
                <a:srgbClr val="FF0000"/>
              </a:solidFill>
            </a:endParaRPr>
          </a:p>
        </p:txBody>
      </p:sp>
      <p:sp>
        <p:nvSpPr>
          <p:cNvPr id="4" name="ZoneTexte 10"/>
          <p:cNvSpPr txBox="1">
            <a:spLocks noChangeArrowheads="1"/>
          </p:cNvSpPr>
          <p:nvPr/>
        </p:nvSpPr>
        <p:spPr bwMode="auto">
          <a:xfrm>
            <a:off x="6804248" y="6525344"/>
            <a:ext cx="227059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fr-FR" altLang="fr-FR" sz="1000" dirty="0">
                <a:solidFill>
                  <a:srgbClr val="FF0000"/>
                </a:solidFill>
                <a:latin typeface="Calibri" pitchFamily="34" charset="0"/>
              </a:rPr>
              <a:t>OCTAN - </a:t>
            </a:r>
            <a:r>
              <a:rPr lang="fr-FR" altLang="fr-FR" sz="1000" dirty="0" smtClean="0">
                <a:solidFill>
                  <a:srgbClr val="FF0000"/>
                </a:solidFill>
                <a:latin typeface="Calibri" pitchFamily="34" charset="0"/>
              </a:rPr>
              <a:t>Février </a:t>
            </a:r>
            <a:r>
              <a:rPr lang="fr-FR" altLang="fr-FR" sz="1000" dirty="0" smtClean="0">
                <a:solidFill>
                  <a:srgbClr val="FF0000"/>
                </a:solidFill>
                <a:latin typeface="Calibri" pitchFamily="34" charset="0"/>
              </a:rPr>
              <a:t>2024</a:t>
            </a:r>
            <a:endParaRPr lang="fr-FR" altLang="fr-FR" sz="1000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17410" name="Picture 2" descr="D:\OCTAN\Exposés\Météores v2\Images\photo-parheli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4521" y="980728"/>
            <a:ext cx="8353944" cy="556929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23528" y="323945"/>
            <a:ext cx="8496944" cy="584775"/>
          </a:xfr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fr-FR" sz="3200" b="1" dirty="0" smtClean="0">
                <a:solidFill>
                  <a:srgbClr val="FF0000"/>
                </a:solidFill>
              </a:rPr>
              <a:t>Parhélie</a:t>
            </a:r>
            <a:endParaRPr lang="fr-FR" sz="3200" b="1" dirty="0">
              <a:solidFill>
                <a:srgbClr val="FF0000"/>
              </a:solidFill>
            </a:endParaRPr>
          </a:p>
        </p:txBody>
      </p:sp>
      <p:sp>
        <p:nvSpPr>
          <p:cNvPr id="4" name="ZoneTexte 10"/>
          <p:cNvSpPr txBox="1">
            <a:spLocks noChangeArrowheads="1"/>
          </p:cNvSpPr>
          <p:nvPr/>
        </p:nvSpPr>
        <p:spPr bwMode="auto">
          <a:xfrm>
            <a:off x="6804248" y="6525344"/>
            <a:ext cx="227059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fr-FR" altLang="fr-FR" sz="1000" dirty="0">
                <a:solidFill>
                  <a:srgbClr val="FF0000"/>
                </a:solidFill>
                <a:latin typeface="Calibri" pitchFamily="34" charset="0"/>
              </a:rPr>
              <a:t>OCTAN - </a:t>
            </a:r>
            <a:r>
              <a:rPr lang="fr-FR" altLang="fr-FR" sz="1000" dirty="0" smtClean="0">
                <a:solidFill>
                  <a:srgbClr val="FF0000"/>
                </a:solidFill>
                <a:latin typeface="Calibri" pitchFamily="34" charset="0"/>
              </a:rPr>
              <a:t>Février </a:t>
            </a:r>
            <a:r>
              <a:rPr lang="fr-FR" altLang="fr-FR" sz="1000" dirty="0" smtClean="0">
                <a:solidFill>
                  <a:srgbClr val="FF0000"/>
                </a:solidFill>
                <a:latin typeface="Calibri" pitchFamily="34" charset="0"/>
              </a:rPr>
              <a:t>2024</a:t>
            </a:r>
            <a:endParaRPr lang="fr-FR" altLang="fr-FR" sz="1000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13314" name="Picture 2" descr="D:\OCTAN\Exposés\Météores v2\Parhélieh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052735"/>
            <a:ext cx="8212122" cy="547260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23528" y="323945"/>
            <a:ext cx="8496944" cy="584775"/>
          </a:xfr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fr-FR" sz="3200" b="1" dirty="0" smtClean="0">
                <a:solidFill>
                  <a:srgbClr val="FF0000"/>
                </a:solidFill>
              </a:rPr>
              <a:t>Phénomènes dus aux cristaux de glace</a:t>
            </a:r>
            <a:endParaRPr lang="fr-FR" sz="3200" b="1" dirty="0">
              <a:solidFill>
                <a:srgbClr val="FF0000"/>
              </a:solidFill>
            </a:endParaRPr>
          </a:p>
        </p:txBody>
      </p:sp>
      <p:sp>
        <p:nvSpPr>
          <p:cNvPr id="4" name="ZoneTexte 10"/>
          <p:cNvSpPr txBox="1">
            <a:spLocks noChangeArrowheads="1"/>
          </p:cNvSpPr>
          <p:nvPr/>
        </p:nvSpPr>
        <p:spPr bwMode="auto">
          <a:xfrm>
            <a:off x="6804248" y="6525344"/>
            <a:ext cx="227059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fr-FR" altLang="fr-FR" sz="1000" dirty="0">
                <a:solidFill>
                  <a:srgbClr val="FF0000"/>
                </a:solidFill>
                <a:latin typeface="Calibri" pitchFamily="34" charset="0"/>
              </a:rPr>
              <a:t>OCTAN - </a:t>
            </a:r>
            <a:r>
              <a:rPr lang="fr-FR" altLang="fr-FR" sz="1000" dirty="0" smtClean="0">
                <a:solidFill>
                  <a:srgbClr val="FF0000"/>
                </a:solidFill>
                <a:latin typeface="Calibri" pitchFamily="34" charset="0"/>
              </a:rPr>
              <a:t>Février </a:t>
            </a:r>
            <a:r>
              <a:rPr lang="fr-FR" altLang="fr-FR" sz="1000" dirty="0" smtClean="0">
                <a:solidFill>
                  <a:srgbClr val="FF0000"/>
                </a:solidFill>
                <a:latin typeface="Calibri" pitchFamily="34" charset="0"/>
              </a:rPr>
              <a:t>2024</a:t>
            </a:r>
            <a:endParaRPr lang="fr-FR" altLang="fr-FR" sz="1000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14338" name="Picture 2" descr="D:\OCTAN\Exposés\Météores v2\Phénomènes dus aux cristaux de glac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060848"/>
            <a:ext cx="4752528" cy="3191440"/>
          </a:xfrm>
          <a:prstGeom prst="rect">
            <a:avLst/>
          </a:prstGeom>
          <a:noFill/>
        </p:spPr>
      </p:pic>
      <p:pic>
        <p:nvPicPr>
          <p:cNvPr id="14339" name="Picture 3" descr="D:\OCTAN\Exposés\Météores v2\halo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2120" y="4365104"/>
            <a:ext cx="2800350" cy="2143125"/>
          </a:xfrm>
          <a:prstGeom prst="rect">
            <a:avLst/>
          </a:prstGeom>
          <a:noFill/>
        </p:spPr>
      </p:pic>
      <p:pic>
        <p:nvPicPr>
          <p:cNvPr id="14340" name="Picture 4" descr="D:\OCTAN\Exposés\Météores v2\optique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6056" y="1124744"/>
            <a:ext cx="3892302" cy="3103554"/>
          </a:xfrm>
          <a:prstGeom prst="rect">
            <a:avLst/>
          </a:prstGeom>
          <a:noFill/>
        </p:spPr>
      </p:pic>
      <p:sp>
        <p:nvSpPr>
          <p:cNvPr id="7" name="Titre 1"/>
          <p:cNvSpPr txBox="1">
            <a:spLocks/>
          </p:cNvSpPr>
          <p:nvPr/>
        </p:nvSpPr>
        <p:spPr>
          <a:xfrm>
            <a:off x="755576" y="5373216"/>
            <a:ext cx="3664024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wrap="square" lIns="91440" tIns="45720" rIns="91440" bIns="4572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Position des manifestations</a:t>
            </a:r>
            <a:r>
              <a:rPr kumimoji="0" lang="fr-FR" sz="1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lumineuses les plus fréquentes</a:t>
            </a:r>
            <a:endParaRPr kumimoji="0" lang="fr-FR" sz="1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23528" y="323945"/>
            <a:ext cx="8496944" cy="584775"/>
          </a:xfr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fr-FR" sz="3200" b="1" dirty="0" smtClean="0">
                <a:solidFill>
                  <a:srgbClr val="FF0000"/>
                </a:solidFill>
              </a:rPr>
              <a:t>Phénomènes dus aux cristaux de glace</a:t>
            </a:r>
            <a:endParaRPr lang="fr-FR" sz="3200" b="1" dirty="0">
              <a:solidFill>
                <a:srgbClr val="FF0000"/>
              </a:solidFill>
            </a:endParaRPr>
          </a:p>
        </p:txBody>
      </p:sp>
      <p:sp>
        <p:nvSpPr>
          <p:cNvPr id="4" name="ZoneTexte 10"/>
          <p:cNvSpPr txBox="1">
            <a:spLocks noChangeArrowheads="1"/>
          </p:cNvSpPr>
          <p:nvPr/>
        </p:nvSpPr>
        <p:spPr bwMode="auto">
          <a:xfrm>
            <a:off x="6804248" y="6525344"/>
            <a:ext cx="227059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fr-FR" altLang="fr-FR" sz="1000" dirty="0">
                <a:solidFill>
                  <a:srgbClr val="FF0000"/>
                </a:solidFill>
                <a:latin typeface="Calibri" pitchFamily="34" charset="0"/>
              </a:rPr>
              <a:t>OCTAN - </a:t>
            </a:r>
            <a:r>
              <a:rPr lang="fr-FR" altLang="fr-FR" sz="1000" dirty="0" smtClean="0">
                <a:solidFill>
                  <a:srgbClr val="FF0000"/>
                </a:solidFill>
                <a:latin typeface="Calibri" pitchFamily="34" charset="0"/>
              </a:rPr>
              <a:t>Février </a:t>
            </a:r>
            <a:r>
              <a:rPr lang="fr-FR" altLang="fr-FR" sz="1000" dirty="0" smtClean="0">
                <a:solidFill>
                  <a:srgbClr val="FF0000"/>
                </a:solidFill>
                <a:latin typeface="Calibri" pitchFamily="34" charset="0"/>
              </a:rPr>
              <a:t>2024</a:t>
            </a:r>
            <a:endParaRPr lang="fr-FR" altLang="fr-FR" sz="1000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15362" name="Picture 2" descr="D:\OCTAN\Exposés\Météores v2\Sans titre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235809"/>
            <a:ext cx="8496944" cy="478547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23528" y="323945"/>
            <a:ext cx="8496944" cy="584775"/>
          </a:xfr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fr-FR" sz="3200" b="1" dirty="0" err="1" smtClean="0">
                <a:solidFill>
                  <a:srgbClr val="FF0000"/>
                </a:solidFill>
              </a:rPr>
              <a:t>Parsélène</a:t>
            </a:r>
            <a:endParaRPr lang="fr-FR" sz="3200" b="1" dirty="0">
              <a:solidFill>
                <a:srgbClr val="FF0000"/>
              </a:solidFill>
            </a:endParaRPr>
          </a:p>
        </p:txBody>
      </p:sp>
      <p:sp>
        <p:nvSpPr>
          <p:cNvPr id="4" name="ZoneTexte 10"/>
          <p:cNvSpPr txBox="1">
            <a:spLocks noChangeArrowheads="1"/>
          </p:cNvSpPr>
          <p:nvPr/>
        </p:nvSpPr>
        <p:spPr bwMode="auto">
          <a:xfrm>
            <a:off x="6804248" y="6525344"/>
            <a:ext cx="227059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fr-FR" altLang="fr-FR" sz="1000" dirty="0">
                <a:solidFill>
                  <a:srgbClr val="FF0000"/>
                </a:solidFill>
                <a:latin typeface="Calibri" pitchFamily="34" charset="0"/>
              </a:rPr>
              <a:t>OCTAN - </a:t>
            </a:r>
            <a:r>
              <a:rPr lang="fr-FR" altLang="fr-FR" sz="1000" dirty="0" smtClean="0">
                <a:solidFill>
                  <a:srgbClr val="FF0000"/>
                </a:solidFill>
                <a:latin typeface="Calibri" pitchFamily="34" charset="0"/>
              </a:rPr>
              <a:t>Février </a:t>
            </a:r>
            <a:r>
              <a:rPr lang="fr-FR" altLang="fr-FR" sz="1000" dirty="0" smtClean="0">
                <a:solidFill>
                  <a:srgbClr val="FF0000"/>
                </a:solidFill>
                <a:latin typeface="Calibri" pitchFamily="34" charset="0"/>
              </a:rPr>
              <a:t>2024</a:t>
            </a:r>
            <a:endParaRPr lang="fr-FR" altLang="fr-FR" sz="1000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18434" name="Picture 2" descr="D:\OCTAN\Exposés\Météores v2\Pahélie lunair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2753668"/>
            <a:ext cx="2990850" cy="1395412"/>
          </a:xfrm>
          <a:prstGeom prst="rect">
            <a:avLst/>
          </a:prstGeom>
          <a:noFill/>
        </p:spPr>
      </p:pic>
      <p:pic>
        <p:nvPicPr>
          <p:cNvPr id="18435" name="Picture 3" descr="D:\OCTAN\Exposés\Météores v2\Images\parselen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19872" y="1628800"/>
            <a:ext cx="5377903" cy="394761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23528" y="323945"/>
            <a:ext cx="8496944" cy="584775"/>
          </a:xfr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fr-FR" sz="3200" b="1" dirty="0" smtClean="0">
                <a:solidFill>
                  <a:srgbClr val="FF0000"/>
                </a:solidFill>
              </a:rPr>
              <a:t>Colonne solaire ou pilier</a:t>
            </a:r>
            <a:endParaRPr lang="fr-FR" sz="3200" b="1" dirty="0">
              <a:solidFill>
                <a:srgbClr val="FF0000"/>
              </a:solidFill>
            </a:endParaRPr>
          </a:p>
        </p:txBody>
      </p:sp>
      <p:sp>
        <p:nvSpPr>
          <p:cNvPr id="4" name="ZoneTexte 10"/>
          <p:cNvSpPr txBox="1">
            <a:spLocks noChangeArrowheads="1"/>
          </p:cNvSpPr>
          <p:nvPr/>
        </p:nvSpPr>
        <p:spPr bwMode="auto">
          <a:xfrm>
            <a:off x="6804248" y="6525344"/>
            <a:ext cx="227059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fr-FR" altLang="fr-FR" sz="1000" dirty="0">
                <a:solidFill>
                  <a:srgbClr val="FF0000"/>
                </a:solidFill>
                <a:latin typeface="Calibri" pitchFamily="34" charset="0"/>
              </a:rPr>
              <a:t>OCTAN - </a:t>
            </a:r>
            <a:r>
              <a:rPr lang="fr-FR" altLang="fr-FR" sz="1000" dirty="0" smtClean="0">
                <a:solidFill>
                  <a:srgbClr val="FF0000"/>
                </a:solidFill>
                <a:latin typeface="Calibri" pitchFamily="34" charset="0"/>
              </a:rPr>
              <a:t>Février </a:t>
            </a:r>
            <a:r>
              <a:rPr lang="fr-FR" altLang="fr-FR" sz="1000" dirty="0" smtClean="0">
                <a:solidFill>
                  <a:srgbClr val="FF0000"/>
                </a:solidFill>
                <a:latin typeface="Calibri" pitchFamily="34" charset="0"/>
              </a:rPr>
              <a:t>2024</a:t>
            </a:r>
            <a:endParaRPr lang="fr-FR" altLang="fr-FR" sz="1000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19458" name="Picture 2" descr="D:\OCTAN\Exposés\Météores v2\Images\business163501_960_720-20210323-101541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5" y="980727"/>
            <a:ext cx="7416823" cy="556261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23528" y="323945"/>
            <a:ext cx="8496944" cy="584775"/>
          </a:xfr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fr-FR" sz="3200" b="1" dirty="0" smtClean="0">
                <a:solidFill>
                  <a:srgbClr val="FF0000"/>
                </a:solidFill>
              </a:rPr>
              <a:t>2- Les nuages</a:t>
            </a:r>
            <a:endParaRPr lang="fr-FR" sz="3200" b="1" dirty="0">
              <a:solidFill>
                <a:srgbClr val="FF0000"/>
              </a:solidFill>
            </a:endParaRPr>
          </a:p>
        </p:txBody>
      </p:sp>
      <p:sp>
        <p:nvSpPr>
          <p:cNvPr id="4" name="ZoneTexte 10"/>
          <p:cNvSpPr txBox="1">
            <a:spLocks noChangeArrowheads="1"/>
          </p:cNvSpPr>
          <p:nvPr/>
        </p:nvSpPr>
        <p:spPr bwMode="auto">
          <a:xfrm>
            <a:off x="6804248" y="6525344"/>
            <a:ext cx="227059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fr-FR" altLang="fr-FR" sz="1000" dirty="0">
                <a:solidFill>
                  <a:srgbClr val="FF0000"/>
                </a:solidFill>
                <a:latin typeface="Calibri" pitchFamily="34" charset="0"/>
              </a:rPr>
              <a:t>OCTAN - </a:t>
            </a:r>
            <a:r>
              <a:rPr lang="fr-FR" altLang="fr-FR" sz="1000" dirty="0" smtClean="0">
                <a:solidFill>
                  <a:srgbClr val="FF0000"/>
                </a:solidFill>
                <a:latin typeface="Calibri" pitchFamily="34" charset="0"/>
              </a:rPr>
              <a:t>Février </a:t>
            </a:r>
            <a:r>
              <a:rPr lang="fr-FR" altLang="fr-FR" sz="1000" dirty="0" smtClean="0">
                <a:solidFill>
                  <a:srgbClr val="FF0000"/>
                </a:solidFill>
                <a:latin typeface="Calibri" pitchFamily="34" charset="0"/>
              </a:rPr>
              <a:t>2024</a:t>
            </a:r>
            <a:endParaRPr lang="fr-FR" altLang="fr-FR" sz="1000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2051" name="Picture 3" descr="D:\OCTAN\Exposés\Météores v2\Clouds_seen_from_airplan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712" y="1124744"/>
            <a:ext cx="5256584" cy="52565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23528" y="323945"/>
            <a:ext cx="8496944" cy="584775"/>
          </a:xfr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fr-FR" sz="3200" b="1" dirty="0" smtClean="0">
                <a:solidFill>
                  <a:srgbClr val="FF0000"/>
                </a:solidFill>
              </a:rPr>
              <a:t>Colonnes ou piliers</a:t>
            </a:r>
            <a:endParaRPr lang="fr-FR" sz="3200" b="1" dirty="0">
              <a:solidFill>
                <a:srgbClr val="FF0000"/>
              </a:solidFill>
            </a:endParaRPr>
          </a:p>
        </p:txBody>
      </p:sp>
      <p:sp>
        <p:nvSpPr>
          <p:cNvPr id="4" name="ZoneTexte 10"/>
          <p:cNvSpPr txBox="1">
            <a:spLocks noChangeArrowheads="1"/>
          </p:cNvSpPr>
          <p:nvPr/>
        </p:nvSpPr>
        <p:spPr bwMode="auto">
          <a:xfrm>
            <a:off x="6804248" y="6525344"/>
            <a:ext cx="227059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fr-FR" altLang="fr-FR" sz="1000" dirty="0">
                <a:solidFill>
                  <a:srgbClr val="FF0000"/>
                </a:solidFill>
                <a:latin typeface="Calibri" pitchFamily="34" charset="0"/>
              </a:rPr>
              <a:t>OCTAN - </a:t>
            </a:r>
            <a:r>
              <a:rPr lang="fr-FR" altLang="fr-FR" sz="1000" dirty="0" smtClean="0">
                <a:solidFill>
                  <a:srgbClr val="FF0000"/>
                </a:solidFill>
                <a:latin typeface="Calibri" pitchFamily="34" charset="0"/>
              </a:rPr>
              <a:t>Février </a:t>
            </a:r>
            <a:r>
              <a:rPr lang="fr-FR" altLang="fr-FR" sz="1000" dirty="0" smtClean="0">
                <a:solidFill>
                  <a:srgbClr val="FF0000"/>
                </a:solidFill>
                <a:latin typeface="Calibri" pitchFamily="34" charset="0"/>
              </a:rPr>
              <a:t>2024</a:t>
            </a:r>
            <a:endParaRPr lang="fr-FR" altLang="fr-FR" sz="1000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20482" name="Picture 2" descr="D:\OCTAN\Exposés\Météores v2\Images\0601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1795" y="1052736"/>
            <a:ext cx="3168352" cy="2376264"/>
          </a:xfrm>
          <a:prstGeom prst="rect">
            <a:avLst/>
          </a:prstGeom>
          <a:noFill/>
        </p:spPr>
      </p:pic>
      <p:pic>
        <p:nvPicPr>
          <p:cNvPr id="20483" name="Picture 3" descr="D:\OCTAN\Exposés\Météores v2\Images\Bretagne_Finistere_Plouhinec_050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1052736"/>
            <a:ext cx="3672408" cy="2754306"/>
          </a:xfrm>
          <a:prstGeom prst="rect">
            <a:avLst/>
          </a:prstGeom>
          <a:noFill/>
        </p:spPr>
      </p:pic>
      <p:pic>
        <p:nvPicPr>
          <p:cNvPr id="20484" name="Picture 4" descr="D:\OCTAN\Exposés\Météores v2\Images\MjAyMzA3MTJhZTQxMDM4NGUwNGNjOGE1MGY4ZDEyNjVhMjk0NT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4" y="3887107"/>
            <a:ext cx="4176464" cy="2280483"/>
          </a:xfrm>
          <a:prstGeom prst="rect">
            <a:avLst/>
          </a:prstGeom>
          <a:noFill/>
        </p:spPr>
      </p:pic>
      <p:pic>
        <p:nvPicPr>
          <p:cNvPr id="20485" name="Picture 5" descr="D:\OCTAN\Exposés\Météores v2\Images\pilier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3641492"/>
            <a:ext cx="4392488" cy="30001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23528" y="323945"/>
            <a:ext cx="8496944" cy="584775"/>
          </a:xfr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fr-FR" sz="3200" b="1" dirty="0" smtClean="0">
                <a:solidFill>
                  <a:srgbClr val="FF0000"/>
                </a:solidFill>
              </a:rPr>
              <a:t>Colonne </a:t>
            </a:r>
            <a:r>
              <a:rPr lang="fr-FR" sz="3200" b="1" dirty="0" smtClean="0">
                <a:solidFill>
                  <a:srgbClr val="FF0000"/>
                </a:solidFill>
              </a:rPr>
              <a:t>ou </a:t>
            </a:r>
            <a:r>
              <a:rPr lang="fr-FR" sz="3200" b="1" dirty="0" smtClean="0">
                <a:solidFill>
                  <a:srgbClr val="FF0000"/>
                </a:solidFill>
              </a:rPr>
              <a:t>pilier</a:t>
            </a:r>
            <a:endParaRPr lang="fr-FR" sz="3200" b="1" dirty="0">
              <a:solidFill>
                <a:srgbClr val="FF0000"/>
              </a:solidFill>
            </a:endParaRPr>
          </a:p>
        </p:txBody>
      </p:sp>
      <p:sp>
        <p:nvSpPr>
          <p:cNvPr id="4" name="ZoneTexte 10"/>
          <p:cNvSpPr txBox="1">
            <a:spLocks noChangeArrowheads="1"/>
          </p:cNvSpPr>
          <p:nvPr/>
        </p:nvSpPr>
        <p:spPr bwMode="auto">
          <a:xfrm>
            <a:off x="6804248" y="6525344"/>
            <a:ext cx="227059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fr-FR" altLang="fr-FR" sz="1000" dirty="0">
                <a:solidFill>
                  <a:srgbClr val="FF0000"/>
                </a:solidFill>
                <a:latin typeface="Calibri" pitchFamily="34" charset="0"/>
              </a:rPr>
              <a:t>OCTAN - </a:t>
            </a:r>
            <a:r>
              <a:rPr lang="fr-FR" altLang="fr-FR" sz="1000" dirty="0" smtClean="0">
                <a:solidFill>
                  <a:srgbClr val="FF0000"/>
                </a:solidFill>
                <a:latin typeface="Calibri" pitchFamily="34" charset="0"/>
              </a:rPr>
              <a:t>Février </a:t>
            </a:r>
            <a:r>
              <a:rPr lang="fr-FR" altLang="fr-FR" sz="1000" dirty="0" smtClean="0">
                <a:solidFill>
                  <a:srgbClr val="FF0000"/>
                </a:solidFill>
                <a:latin typeface="Calibri" pitchFamily="34" charset="0"/>
              </a:rPr>
              <a:t>2024</a:t>
            </a:r>
            <a:endParaRPr lang="fr-FR" altLang="fr-FR" sz="1000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21506" name="Picture 2" descr="D:\OCTAN\Exposés\Météores v2\Images\colonne4-450x3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2132857"/>
            <a:ext cx="4511893" cy="3168352"/>
          </a:xfrm>
          <a:prstGeom prst="rect">
            <a:avLst/>
          </a:prstGeom>
          <a:noFill/>
        </p:spPr>
      </p:pic>
      <p:pic>
        <p:nvPicPr>
          <p:cNvPr id="21507" name="Picture 3" descr="D:\OCTAN\Exposés\Météores v2\Images\pilier 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32376" y="1412776"/>
            <a:ext cx="3657926" cy="45365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23528" y="323945"/>
            <a:ext cx="8496944" cy="584775"/>
          </a:xfr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fr-FR" sz="3200" b="1" dirty="0" smtClean="0">
                <a:solidFill>
                  <a:srgbClr val="FF0000"/>
                </a:solidFill>
              </a:rPr>
              <a:t>L’ombre de la terre</a:t>
            </a:r>
            <a:endParaRPr lang="fr-FR" sz="3200" b="1" dirty="0">
              <a:solidFill>
                <a:srgbClr val="FF0000"/>
              </a:solidFill>
            </a:endParaRPr>
          </a:p>
        </p:txBody>
      </p:sp>
      <p:sp>
        <p:nvSpPr>
          <p:cNvPr id="4" name="ZoneTexte 10"/>
          <p:cNvSpPr txBox="1">
            <a:spLocks noChangeArrowheads="1"/>
          </p:cNvSpPr>
          <p:nvPr/>
        </p:nvSpPr>
        <p:spPr bwMode="auto">
          <a:xfrm>
            <a:off x="6804248" y="6525344"/>
            <a:ext cx="227059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fr-FR" altLang="fr-FR" sz="1000" dirty="0">
                <a:solidFill>
                  <a:srgbClr val="FF0000"/>
                </a:solidFill>
                <a:latin typeface="Calibri" pitchFamily="34" charset="0"/>
              </a:rPr>
              <a:t>OCTAN - </a:t>
            </a:r>
            <a:r>
              <a:rPr lang="fr-FR" altLang="fr-FR" sz="1000" dirty="0" smtClean="0">
                <a:solidFill>
                  <a:srgbClr val="FF0000"/>
                </a:solidFill>
                <a:latin typeface="Calibri" pitchFamily="34" charset="0"/>
              </a:rPr>
              <a:t>Février </a:t>
            </a:r>
            <a:r>
              <a:rPr lang="fr-FR" altLang="fr-FR" sz="1000" dirty="0" smtClean="0">
                <a:solidFill>
                  <a:srgbClr val="FF0000"/>
                </a:solidFill>
                <a:latin typeface="Calibri" pitchFamily="34" charset="0"/>
              </a:rPr>
              <a:t>2024</a:t>
            </a:r>
            <a:endParaRPr lang="fr-FR" altLang="fr-FR" sz="1000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22535" name="Picture 7" descr="D:\OCTAN\Exposés\Météores v2\Images\Ombre-sur-Sherbrooke-mai-2015-6h-A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100742"/>
            <a:ext cx="8064896" cy="537659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23528" y="323945"/>
            <a:ext cx="8496944" cy="584775"/>
          </a:xfr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fr-FR" sz="3200" b="1" dirty="0" smtClean="0">
                <a:solidFill>
                  <a:srgbClr val="FF0000"/>
                </a:solidFill>
              </a:rPr>
              <a:t>La bordure argentée</a:t>
            </a:r>
            <a:endParaRPr lang="fr-FR" sz="3200" b="1" dirty="0">
              <a:solidFill>
                <a:srgbClr val="FF0000"/>
              </a:solidFill>
            </a:endParaRPr>
          </a:p>
        </p:txBody>
      </p:sp>
      <p:sp>
        <p:nvSpPr>
          <p:cNvPr id="4" name="ZoneTexte 10"/>
          <p:cNvSpPr txBox="1">
            <a:spLocks noChangeArrowheads="1"/>
          </p:cNvSpPr>
          <p:nvPr/>
        </p:nvSpPr>
        <p:spPr bwMode="auto">
          <a:xfrm>
            <a:off x="6804248" y="6525344"/>
            <a:ext cx="227059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fr-FR" altLang="fr-FR" sz="1000" dirty="0">
                <a:solidFill>
                  <a:srgbClr val="FF0000"/>
                </a:solidFill>
                <a:latin typeface="Calibri" pitchFamily="34" charset="0"/>
              </a:rPr>
              <a:t>OCTAN - </a:t>
            </a:r>
            <a:r>
              <a:rPr lang="fr-FR" altLang="fr-FR" sz="1000" dirty="0" smtClean="0">
                <a:solidFill>
                  <a:srgbClr val="FF0000"/>
                </a:solidFill>
                <a:latin typeface="Calibri" pitchFamily="34" charset="0"/>
              </a:rPr>
              <a:t>Février </a:t>
            </a:r>
            <a:r>
              <a:rPr lang="fr-FR" altLang="fr-FR" sz="1000" dirty="0" smtClean="0">
                <a:solidFill>
                  <a:srgbClr val="FF0000"/>
                </a:solidFill>
                <a:latin typeface="Calibri" pitchFamily="34" charset="0"/>
              </a:rPr>
              <a:t>2024</a:t>
            </a:r>
            <a:endParaRPr lang="fr-FR" altLang="fr-FR" sz="1000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55298" name="Picture 2" descr="D:\OCTAN\Exposés\Météores v2\Images\silver-linin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980728"/>
            <a:ext cx="7392822" cy="55446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23528" y="323945"/>
            <a:ext cx="8496944" cy="584775"/>
          </a:xfr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fr-FR" sz="3200" b="1" dirty="0" smtClean="0">
                <a:solidFill>
                  <a:srgbClr val="FF0000"/>
                </a:solidFill>
              </a:rPr>
              <a:t>Les arcs-en-cie</a:t>
            </a:r>
            <a:r>
              <a:rPr lang="fr-FR" sz="3200" b="1" dirty="0" smtClean="0">
                <a:solidFill>
                  <a:srgbClr val="FF0000"/>
                </a:solidFill>
              </a:rPr>
              <a:t>l</a:t>
            </a:r>
            <a:endParaRPr lang="fr-FR" sz="3200" b="1" dirty="0">
              <a:solidFill>
                <a:srgbClr val="FF0000"/>
              </a:solidFill>
            </a:endParaRPr>
          </a:p>
        </p:txBody>
      </p:sp>
      <p:sp>
        <p:nvSpPr>
          <p:cNvPr id="4" name="ZoneTexte 10"/>
          <p:cNvSpPr txBox="1">
            <a:spLocks noChangeArrowheads="1"/>
          </p:cNvSpPr>
          <p:nvPr/>
        </p:nvSpPr>
        <p:spPr bwMode="auto">
          <a:xfrm>
            <a:off x="6804248" y="6525344"/>
            <a:ext cx="227059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fr-FR" altLang="fr-FR" sz="1000" dirty="0">
                <a:solidFill>
                  <a:srgbClr val="FF0000"/>
                </a:solidFill>
                <a:latin typeface="Calibri" pitchFamily="34" charset="0"/>
              </a:rPr>
              <a:t>OCTAN - </a:t>
            </a:r>
            <a:r>
              <a:rPr lang="fr-FR" altLang="fr-FR" sz="1000" dirty="0" smtClean="0">
                <a:solidFill>
                  <a:srgbClr val="FF0000"/>
                </a:solidFill>
                <a:latin typeface="Calibri" pitchFamily="34" charset="0"/>
              </a:rPr>
              <a:t>Février </a:t>
            </a:r>
            <a:r>
              <a:rPr lang="fr-FR" altLang="fr-FR" sz="1000" dirty="0" smtClean="0">
                <a:solidFill>
                  <a:srgbClr val="FF0000"/>
                </a:solidFill>
                <a:latin typeface="Calibri" pitchFamily="34" charset="0"/>
              </a:rPr>
              <a:t>2024</a:t>
            </a:r>
            <a:endParaRPr lang="fr-FR" altLang="fr-FR" sz="1000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22534" name="Picture 6" descr="D:\OCTAN\Exposés\Météores v2\Images non utilisées\imag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340768"/>
            <a:ext cx="8424936" cy="475985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23528" y="323945"/>
            <a:ext cx="8496944" cy="584775"/>
          </a:xfr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fr-FR" sz="3200" b="1" dirty="0" smtClean="0">
                <a:solidFill>
                  <a:srgbClr val="FF0000"/>
                </a:solidFill>
              </a:rPr>
              <a:t>À l’opposé du Soleil…</a:t>
            </a:r>
            <a:endParaRPr lang="fr-FR" sz="3200" b="1" dirty="0">
              <a:solidFill>
                <a:srgbClr val="FF0000"/>
              </a:solidFill>
            </a:endParaRPr>
          </a:p>
        </p:txBody>
      </p:sp>
      <p:sp>
        <p:nvSpPr>
          <p:cNvPr id="4" name="ZoneTexte 10"/>
          <p:cNvSpPr txBox="1">
            <a:spLocks noChangeArrowheads="1"/>
          </p:cNvSpPr>
          <p:nvPr/>
        </p:nvSpPr>
        <p:spPr bwMode="auto">
          <a:xfrm>
            <a:off x="6804248" y="6525344"/>
            <a:ext cx="227059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fr-FR" altLang="fr-FR" sz="1000" dirty="0">
                <a:solidFill>
                  <a:srgbClr val="FF0000"/>
                </a:solidFill>
                <a:latin typeface="Calibri" pitchFamily="34" charset="0"/>
              </a:rPr>
              <a:t>OCTAN - </a:t>
            </a:r>
            <a:r>
              <a:rPr lang="fr-FR" altLang="fr-FR" sz="1000" dirty="0" smtClean="0">
                <a:solidFill>
                  <a:srgbClr val="FF0000"/>
                </a:solidFill>
                <a:latin typeface="Calibri" pitchFamily="34" charset="0"/>
              </a:rPr>
              <a:t>Février </a:t>
            </a:r>
            <a:r>
              <a:rPr lang="fr-FR" altLang="fr-FR" sz="1000" dirty="0" smtClean="0">
                <a:solidFill>
                  <a:srgbClr val="FF0000"/>
                </a:solidFill>
                <a:latin typeface="Calibri" pitchFamily="34" charset="0"/>
              </a:rPr>
              <a:t>2024</a:t>
            </a:r>
            <a:endParaRPr lang="fr-FR" altLang="fr-FR" sz="1000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25602" name="Picture 2" descr="D:\OCTAN\Exposés\Météores v2\Images non utilisées\double_ar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980728"/>
            <a:ext cx="8318599" cy="55485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23528" y="323945"/>
            <a:ext cx="8496944" cy="584775"/>
          </a:xfr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fr-FR" sz="3200" b="1" dirty="0" smtClean="0">
                <a:solidFill>
                  <a:srgbClr val="FF0000"/>
                </a:solidFill>
              </a:rPr>
              <a:t>Cheminement de la lumière</a:t>
            </a:r>
            <a:endParaRPr lang="fr-FR" sz="3200" b="1" dirty="0">
              <a:solidFill>
                <a:srgbClr val="FF0000"/>
              </a:solidFill>
            </a:endParaRPr>
          </a:p>
        </p:txBody>
      </p:sp>
      <p:sp>
        <p:nvSpPr>
          <p:cNvPr id="4" name="ZoneTexte 10"/>
          <p:cNvSpPr txBox="1">
            <a:spLocks noChangeArrowheads="1"/>
          </p:cNvSpPr>
          <p:nvPr/>
        </p:nvSpPr>
        <p:spPr bwMode="auto">
          <a:xfrm>
            <a:off x="6804248" y="6525344"/>
            <a:ext cx="227059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fr-FR" altLang="fr-FR" sz="1000" dirty="0">
                <a:solidFill>
                  <a:srgbClr val="FF0000"/>
                </a:solidFill>
                <a:latin typeface="Calibri" pitchFamily="34" charset="0"/>
              </a:rPr>
              <a:t>OCTAN - </a:t>
            </a:r>
            <a:r>
              <a:rPr lang="fr-FR" altLang="fr-FR" sz="1000" dirty="0" smtClean="0">
                <a:solidFill>
                  <a:srgbClr val="FF0000"/>
                </a:solidFill>
                <a:latin typeface="Calibri" pitchFamily="34" charset="0"/>
              </a:rPr>
              <a:t>Février </a:t>
            </a:r>
            <a:r>
              <a:rPr lang="fr-FR" altLang="fr-FR" sz="1000" dirty="0" smtClean="0">
                <a:solidFill>
                  <a:srgbClr val="FF0000"/>
                </a:solidFill>
                <a:latin typeface="Calibri" pitchFamily="34" charset="0"/>
              </a:rPr>
              <a:t>2024</a:t>
            </a:r>
            <a:endParaRPr lang="fr-FR" altLang="fr-FR" sz="1000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24578" name="Picture 2" descr="D:\OCTAN\Exposés\Météores v2\Cheminement dans une goutte d'ea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052481"/>
            <a:ext cx="5616624" cy="3248727"/>
          </a:xfrm>
          <a:prstGeom prst="rect">
            <a:avLst/>
          </a:prstGeom>
          <a:noFill/>
        </p:spPr>
      </p:pic>
      <p:pic>
        <p:nvPicPr>
          <p:cNvPr id="24579" name="Picture 3" descr="D:\OCTAN\Exposés\Météores v2\Arc-en-ciel 20-jun-201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168" y="2852936"/>
            <a:ext cx="2715619" cy="166072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23528" y="323945"/>
            <a:ext cx="8496944" cy="584775"/>
          </a:xfr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fr-FR" sz="3200" b="1" dirty="0" smtClean="0">
                <a:solidFill>
                  <a:srgbClr val="FF0000"/>
                </a:solidFill>
              </a:rPr>
              <a:t>Arc-en-ciel double</a:t>
            </a:r>
            <a:endParaRPr lang="fr-FR" sz="3200" b="1" dirty="0">
              <a:solidFill>
                <a:srgbClr val="FF0000"/>
              </a:solidFill>
            </a:endParaRPr>
          </a:p>
        </p:txBody>
      </p:sp>
      <p:sp>
        <p:nvSpPr>
          <p:cNvPr id="4" name="ZoneTexte 10"/>
          <p:cNvSpPr txBox="1">
            <a:spLocks noChangeArrowheads="1"/>
          </p:cNvSpPr>
          <p:nvPr/>
        </p:nvSpPr>
        <p:spPr bwMode="auto">
          <a:xfrm>
            <a:off x="6804248" y="6525344"/>
            <a:ext cx="227059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fr-FR" altLang="fr-FR" sz="1000" dirty="0">
                <a:solidFill>
                  <a:srgbClr val="FF0000"/>
                </a:solidFill>
                <a:latin typeface="Calibri" pitchFamily="34" charset="0"/>
              </a:rPr>
              <a:t>OCTAN - </a:t>
            </a:r>
            <a:r>
              <a:rPr lang="fr-FR" altLang="fr-FR" sz="1000" dirty="0" smtClean="0">
                <a:solidFill>
                  <a:srgbClr val="FF0000"/>
                </a:solidFill>
                <a:latin typeface="Calibri" pitchFamily="34" charset="0"/>
              </a:rPr>
              <a:t>Février </a:t>
            </a:r>
            <a:r>
              <a:rPr lang="fr-FR" altLang="fr-FR" sz="1000" dirty="0" smtClean="0">
                <a:solidFill>
                  <a:srgbClr val="FF0000"/>
                </a:solidFill>
                <a:latin typeface="Calibri" pitchFamily="34" charset="0"/>
              </a:rPr>
              <a:t>2024</a:t>
            </a:r>
            <a:endParaRPr lang="fr-FR" altLang="fr-FR" sz="1000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23554" name="Picture 2" descr="D:\OCTAN\Exposés\Météores v2\Images\1280x720_100_300_000000x30x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0276" y="1340768"/>
            <a:ext cx="8534282" cy="46805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23528" y="323945"/>
            <a:ext cx="8496944" cy="584775"/>
          </a:xfr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fr-FR" sz="3200" b="1" dirty="0" smtClean="0">
                <a:solidFill>
                  <a:srgbClr val="FF0000"/>
                </a:solidFill>
              </a:rPr>
              <a:t>L’arc-en-ciel blanc</a:t>
            </a:r>
            <a:endParaRPr lang="fr-FR" sz="3200" b="1" dirty="0">
              <a:solidFill>
                <a:srgbClr val="FF0000"/>
              </a:solidFill>
            </a:endParaRPr>
          </a:p>
        </p:txBody>
      </p:sp>
      <p:sp>
        <p:nvSpPr>
          <p:cNvPr id="4" name="ZoneTexte 10"/>
          <p:cNvSpPr txBox="1">
            <a:spLocks noChangeArrowheads="1"/>
          </p:cNvSpPr>
          <p:nvPr/>
        </p:nvSpPr>
        <p:spPr bwMode="auto">
          <a:xfrm>
            <a:off x="6804248" y="6525344"/>
            <a:ext cx="227059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fr-FR" altLang="fr-FR" sz="1000" dirty="0">
                <a:solidFill>
                  <a:srgbClr val="FF0000"/>
                </a:solidFill>
                <a:latin typeface="Calibri" pitchFamily="34" charset="0"/>
              </a:rPr>
              <a:t>OCTAN - </a:t>
            </a:r>
            <a:r>
              <a:rPr lang="fr-FR" altLang="fr-FR" sz="1000" dirty="0" smtClean="0">
                <a:solidFill>
                  <a:srgbClr val="FF0000"/>
                </a:solidFill>
                <a:latin typeface="Calibri" pitchFamily="34" charset="0"/>
              </a:rPr>
              <a:t>Février </a:t>
            </a:r>
            <a:r>
              <a:rPr lang="fr-FR" altLang="fr-FR" sz="1000" dirty="0" smtClean="0">
                <a:solidFill>
                  <a:srgbClr val="FF0000"/>
                </a:solidFill>
                <a:latin typeface="Calibri" pitchFamily="34" charset="0"/>
              </a:rPr>
              <a:t>2024</a:t>
            </a:r>
            <a:endParaRPr lang="fr-FR" altLang="fr-FR" sz="1000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44035" name="Picture 3" descr="D:\OCTAN\Exposés\Météores v2\Images\un-phenomene-meteo-rare-capture-samedi-matin-a-8h19-sur-les-hauteurs-de-grendelbruch-un-arc-en-ciel-blanc-photo-pascal-barthel-163750456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052735"/>
            <a:ext cx="8208912" cy="547528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23528" y="323945"/>
            <a:ext cx="8496944" cy="584775"/>
          </a:xfr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fr-FR" sz="3200" b="1" dirty="0" smtClean="0">
                <a:solidFill>
                  <a:srgbClr val="FF0000"/>
                </a:solidFill>
              </a:rPr>
              <a:t>Arcs blancs</a:t>
            </a:r>
            <a:endParaRPr lang="fr-FR" sz="3200" b="1" dirty="0">
              <a:solidFill>
                <a:srgbClr val="FF0000"/>
              </a:solidFill>
            </a:endParaRPr>
          </a:p>
        </p:txBody>
      </p:sp>
      <p:sp>
        <p:nvSpPr>
          <p:cNvPr id="4" name="ZoneTexte 10"/>
          <p:cNvSpPr txBox="1">
            <a:spLocks noChangeArrowheads="1"/>
          </p:cNvSpPr>
          <p:nvPr/>
        </p:nvSpPr>
        <p:spPr bwMode="auto">
          <a:xfrm>
            <a:off x="6804248" y="6525344"/>
            <a:ext cx="227059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fr-FR" altLang="fr-FR" sz="1000" dirty="0">
                <a:solidFill>
                  <a:srgbClr val="FF0000"/>
                </a:solidFill>
                <a:latin typeface="Calibri" pitchFamily="34" charset="0"/>
              </a:rPr>
              <a:t>OCTAN - </a:t>
            </a:r>
            <a:r>
              <a:rPr lang="fr-FR" altLang="fr-FR" sz="1000" dirty="0" smtClean="0">
                <a:solidFill>
                  <a:srgbClr val="FF0000"/>
                </a:solidFill>
                <a:latin typeface="Calibri" pitchFamily="34" charset="0"/>
              </a:rPr>
              <a:t>Février </a:t>
            </a:r>
            <a:r>
              <a:rPr lang="fr-FR" altLang="fr-FR" sz="1000" dirty="0" smtClean="0">
                <a:solidFill>
                  <a:srgbClr val="FF0000"/>
                </a:solidFill>
                <a:latin typeface="Calibri" pitchFamily="34" charset="0"/>
              </a:rPr>
              <a:t>2024</a:t>
            </a:r>
            <a:endParaRPr lang="fr-FR" altLang="fr-FR" sz="1000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44034" name="Picture 2" descr="D:\OCTAN\Exposés\Météores v2\Images\Arc_blanc_-_white_rainbow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7704" y="980728"/>
            <a:ext cx="5358268" cy="2808312"/>
          </a:xfrm>
          <a:prstGeom prst="rect">
            <a:avLst/>
          </a:prstGeom>
          <a:noFill/>
        </p:spPr>
      </p:pic>
      <p:pic>
        <p:nvPicPr>
          <p:cNvPr id="45058" name="Picture 2" descr="D:\OCTAN\Exposés\Météores v2\Images\fogbow-7-16-2019-Alan-Nicolle-Brooken-Hill-NSW-Australia-e156374274236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7703" y="3861048"/>
            <a:ext cx="5379507" cy="26628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23528" y="323945"/>
            <a:ext cx="8496944" cy="584775"/>
          </a:xfr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fr-FR" sz="3200" b="1" dirty="0" smtClean="0">
                <a:solidFill>
                  <a:srgbClr val="FF0000"/>
                </a:solidFill>
              </a:rPr>
              <a:t>2- Les nuages</a:t>
            </a:r>
            <a:endParaRPr lang="fr-FR" sz="3200" b="1" dirty="0">
              <a:solidFill>
                <a:srgbClr val="FF0000"/>
              </a:solidFill>
            </a:endParaRPr>
          </a:p>
        </p:txBody>
      </p:sp>
      <p:sp>
        <p:nvSpPr>
          <p:cNvPr id="4" name="ZoneTexte 10"/>
          <p:cNvSpPr txBox="1">
            <a:spLocks noChangeArrowheads="1"/>
          </p:cNvSpPr>
          <p:nvPr/>
        </p:nvSpPr>
        <p:spPr bwMode="auto">
          <a:xfrm>
            <a:off x="6804248" y="6525344"/>
            <a:ext cx="227059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fr-FR" altLang="fr-FR" sz="1000" dirty="0">
                <a:solidFill>
                  <a:srgbClr val="FF0000"/>
                </a:solidFill>
                <a:latin typeface="Calibri" pitchFamily="34" charset="0"/>
              </a:rPr>
              <a:t>OCTAN - </a:t>
            </a:r>
            <a:r>
              <a:rPr lang="fr-FR" altLang="fr-FR" sz="1000" dirty="0" smtClean="0">
                <a:solidFill>
                  <a:srgbClr val="FF0000"/>
                </a:solidFill>
                <a:latin typeface="Calibri" pitchFamily="34" charset="0"/>
              </a:rPr>
              <a:t>Février </a:t>
            </a:r>
            <a:r>
              <a:rPr lang="fr-FR" altLang="fr-FR" sz="1000" dirty="0" smtClean="0">
                <a:solidFill>
                  <a:srgbClr val="FF0000"/>
                </a:solidFill>
                <a:latin typeface="Calibri" pitchFamily="34" charset="0"/>
              </a:rPr>
              <a:t>2024</a:t>
            </a:r>
            <a:endParaRPr lang="fr-FR" altLang="fr-FR" sz="1000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2051" name="Picture 3" descr="D:\OCTAN\Exposés\Météores v2\Clouds_seen_from_airplan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712" y="1124744"/>
            <a:ext cx="5256584" cy="5256584"/>
          </a:xfrm>
          <a:prstGeom prst="rect">
            <a:avLst/>
          </a:prstGeom>
          <a:noFill/>
        </p:spPr>
      </p:pic>
      <p:sp>
        <p:nvSpPr>
          <p:cNvPr id="6" name="ZoneTexte 5"/>
          <p:cNvSpPr txBox="1"/>
          <p:nvPr/>
        </p:nvSpPr>
        <p:spPr>
          <a:xfrm>
            <a:off x="2771800" y="1412776"/>
            <a:ext cx="38164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002060"/>
                </a:solidFill>
              </a:rPr>
              <a:t>Classement selon :</a:t>
            </a:r>
          </a:p>
          <a:p>
            <a:pPr>
              <a:buFont typeface="Wingdings" pitchFamily="2" charset="2"/>
              <a:buChar char="Ø"/>
            </a:pPr>
            <a:r>
              <a:rPr lang="fr-FR" sz="2400" dirty="0" smtClean="0">
                <a:solidFill>
                  <a:srgbClr val="002060"/>
                </a:solidFill>
              </a:rPr>
              <a:t> Convectifs ou stratiformes</a:t>
            </a:r>
          </a:p>
          <a:p>
            <a:pPr>
              <a:buFont typeface="Wingdings" pitchFamily="2" charset="2"/>
              <a:buChar char="Ø"/>
            </a:pPr>
            <a:r>
              <a:rPr lang="fr-FR" sz="2400" dirty="0" smtClean="0">
                <a:solidFill>
                  <a:srgbClr val="002060"/>
                </a:solidFill>
              </a:rPr>
              <a:t> Altitude</a:t>
            </a:r>
            <a:endParaRPr lang="fr-FR" sz="24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23528" y="323945"/>
            <a:ext cx="8496944" cy="584775"/>
          </a:xfr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fr-FR" sz="3200" b="1" dirty="0" smtClean="0">
                <a:solidFill>
                  <a:srgbClr val="FF0000"/>
                </a:solidFill>
              </a:rPr>
              <a:t>Arc blanc</a:t>
            </a:r>
            <a:endParaRPr lang="fr-FR" sz="3200" b="1" dirty="0">
              <a:solidFill>
                <a:srgbClr val="FF0000"/>
              </a:solidFill>
            </a:endParaRPr>
          </a:p>
        </p:txBody>
      </p:sp>
      <p:sp>
        <p:nvSpPr>
          <p:cNvPr id="4" name="ZoneTexte 10"/>
          <p:cNvSpPr txBox="1">
            <a:spLocks noChangeArrowheads="1"/>
          </p:cNvSpPr>
          <p:nvPr/>
        </p:nvSpPr>
        <p:spPr bwMode="auto">
          <a:xfrm>
            <a:off x="6804248" y="6525344"/>
            <a:ext cx="227059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fr-FR" altLang="fr-FR" sz="1000" dirty="0">
                <a:solidFill>
                  <a:srgbClr val="FF0000"/>
                </a:solidFill>
                <a:latin typeface="Calibri" pitchFamily="34" charset="0"/>
              </a:rPr>
              <a:t>OCTAN - </a:t>
            </a:r>
            <a:r>
              <a:rPr lang="fr-FR" altLang="fr-FR" sz="1000" dirty="0" smtClean="0">
                <a:solidFill>
                  <a:srgbClr val="FF0000"/>
                </a:solidFill>
                <a:latin typeface="Calibri" pitchFamily="34" charset="0"/>
              </a:rPr>
              <a:t>Février </a:t>
            </a:r>
            <a:r>
              <a:rPr lang="fr-FR" altLang="fr-FR" sz="1000" dirty="0" smtClean="0">
                <a:solidFill>
                  <a:srgbClr val="FF0000"/>
                </a:solidFill>
                <a:latin typeface="Calibri" pitchFamily="34" charset="0"/>
              </a:rPr>
              <a:t>2024</a:t>
            </a:r>
            <a:endParaRPr lang="fr-FR" altLang="fr-FR" sz="1000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46082" name="Picture 2" descr="D:\OCTAN\Exposés\Météores v2\Images\Arc-blanc-Gilles-T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5" y="980729"/>
            <a:ext cx="7416823" cy="55626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23528" y="323945"/>
            <a:ext cx="8496944" cy="584775"/>
          </a:xfr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fr-FR" sz="3200" b="1" dirty="0" smtClean="0">
                <a:solidFill>
                  <a:srgbClr val="FF0000"/>
                </a:solidFill>
              </a:rPr>
              <a:t>Le spectre de Brocken et la gloire</a:t>
            </a:r>
            <a:endParaRPr lang="fr-FR" sz="3200" b="1" dirty="0">
              <a:solidFill>
                <a:srgbClr val="FF0000"/>
              </a:solidFill>
            </a:endParaRPr>
          </a:p>
        </p:txBody>
      </p:sp>
      <p:sp>
        <p:nvSpPr>
          <p:cNvPr id="4" name="ZoneTexte 10"/>
          <p:cNvSpPr txBox="1">
            <a:spLocks noChangeArrowheads="1"/>
          </p:cNvSpPr>
          <p:nvPr/>
        </p:nvSpPr>
        <p:spPr bwMode="auto">
          <a:xfrm>
            <a:off x="6804248" y="6525344"/>
            <a:ext cx="227059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fr-FR" altLang="fr-FR" sz="1000" dirty="0">
                <a:solidFill>
                  <a:srgbClr val="FF0000"/>
                </a:solidFill>
                <a:latin typeface="Calibri" pitchFamily="34" charset="0"/>
              </a:rPr>
              <a:t>OCTAN - </a:t>
            </a:r>
            <a:r>
              <a:rPr lang="fr-FR" altLang="fr-FR" sz="1000" dirty="0" smtClean="0">
                <a:solidFill>
                  <a:srgbClr val="FF0000"/>
                </a:solidFill>
                <a:latin typeface="Calibri" pitchFamily="34" charset="0"/>
              </a:rPr>
              <a:t>Février </a:t>
            </a:r>
            <a:r>
              <a:rPr lang="fr-FR" altLang="fr-FR" sz="1000" dirty="0" smtClean="0">
                <a:solidFill>
                  <a:srgbClr val="FF0000"/>
                </a:solidFill>
                <a:latin typeface="Calibri" pitchFamily="34" charset="0"/>
              </a:rPr>
              <a:t>2024</a:t>
            </a:r>
            <a:endParaRPr lang="fr-FR" altLang="fr-FR" sz="1000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26626" name="Picture 2" descr="D:\OCTAN\Exposés\Météores v2\brocke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1052736"/>
            <a:ext cx="3528392" cy="2646294"/>
          </a:xfrm>
          <a:prstGeom prst="rect">
            <a:avLst/>
          </a:prstGeom>
          <a:noFill/>
        </p:spPr>
      </p:pic>
      <p:pic>
        <p:nvPicPr>
          <p:cNvPr id="26627" name="Picture 3" descr="D:\OCTAN\Exposés\Météores v2\Spectre de Brocke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7704" y="3789040"/>
            <a:ext cx="5470590" cy="2736304"/>
          </a:xfrm>
          <a:prstGeom prst="rect">
            <a:avLst/>
          </a:prstGeom>
          <a:noFill/>
        </p:spPr>
      </p:pic>
      <p:pic>
        <p:nvPicPr>
          <p:cNvPr id="26628" name="Picture 4" descr="D:\OCTAN\Exposés\Météores v2\Images\ghost plan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1072350"/>
            <a:ext cx="3732119" cy="26183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23528" y="323945"/>
            <a:ext cx="8496944" cy="584775"/>
          </a:xfr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fr-FR" sz="3200" b="1" dirty="0" smtClean="0">
                <a:solidFill>
                  <a:srgbClr val="FF0000"/>
                </a:solidFill>
              </a:rPr>
              <a:t>Le rayon vert</a:t>
            </a:r>
            <a:endParaRPr lang="fr-FR" sz="3200" b="1" dirty="0">
              <a:solidFill>
                <a:srgbClr val="FF0000"/>
              </a:solidFill>
            </a:endParaRPr>
          </a:p>
        </p:txBody>
      </p:sp>
      <p:sp>
        <p:nvSpPr>
          <p:cNvPr id="4" name="ZoneTexte 10"/>
          <p:cNvSpPr txBox="1">
            <a:spLocks noChangeArrowheads="1"/>
          </p:cNvSpPr>
          <p:nvPr/>
        </p:nvSpPr>
        <p:spPr bwMode="auto">
          <a:xfrm>
            <a:off x="6804248" y="6525344"/>
            <a:ext cx="227059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fr-FR" altLang="fr-FR" sz="1000" dirty="0">
                <a:solidFill>
                  <a:srgbClr val="FF0000"/>
                </a:solidFill>
                <a:latin typeface="Calibri" pitchFamily="34" charset="0"/>
              </a:rPr>
              <a:t>OCTAN - </a:t>
            </a:r>
            <a:r>
              <a:rPr lang="fr-FR" altLang="fr-FR" sz="1000" dirty="0" smtClean="0">
                <a:solidFill>
                  <a:srgbClr val="FF0000"/>
                </a:solidFill>
                <a:latin typeface="Calibri" pitchFamily="34" charset="0"/>
              </a:rPr>
              <a:t>Février </a:t>
            </a:r>
            <a:r>
              <a:rPr lang="fr-FR" altLang="fr-FR" sz="1000" dirty="0" smtClean="0">
                <a:solidFill>
                  <a:srgbClr val="FF0000"/>
                </a:solidFill>
                <a:latin typeface="Calibri" pitchFamily="34" charset="0"/>
              </a:rPr>
              <a:t>2024</a:t>
            </a:r>
            <a:endParaRPr lang="fr-FR" altLang="fr-FR" sz="1000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27650" name="Picture 2" descr="D:\OCTAN\Exposés\Météores v2\Images\rayon ver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1063325"/>
            <a:ext cx="7344816" cy="54225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23528" y="323945"/>
            <a:ext cx="8496944" cy="584775"/>
          </a:xfr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fr-FR" sz="3200" b="1" dirty="0" smtClean="0">
                <a:solidFill>
                  <a:srgbClr val="FF0000"/>
                </a:solidFill>
              </a:rPr>
              <a:t>Le rayon vert</a:t>
            </a:r>
            <a:endParaRPr lang="fr-FR" sz="3200" b="1" dirty="0">
              <a:solidFill>
                <a:srgbClr val="FF0000"/>
              </a:solidFill>
            </a:endParaRPr>
          </a:p>
        </p:txBody>
      </p:sp>
      <p:sp>
        <p:nvSpPr>
          <p:cNvPr id="4" name="ZoneTexte 10"/>
          <p:cNvSpPr txBox="1">
            <a:spLocks noChangeArrowheads="1"/>
          </p:cNvSpPr>
          <p:nvPr/>
        </p:nvSpPr>
        <p:spPr bwMode="auto">
          <a:xfrm>
            <a:off x="6804248" y="6525344"/>
            <a:ext cx="227059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fr-FR" altLang="fr-FR" sz="1000" dirty="0">
                <a:solidFill>
                  <a:srgbClr val="FF0000"/>
                </a:solidFill>
                <a:latin typeface="Calibri" pitchFamily="34" charset="0"/>
              </a:rPr>
              <a:t>OCTAN - </a:t>
            </a:r>
            <a:r>
              <a:rPr lang="fr-FR" altLang="fr-FR" sz="1000" dirty="0" smtClean="0">
                <a:solidFill>
                  <a:srgbClr val="FF0000"/>
                </a:solidFill>
                <a:latin typeface="Calibri" pitchFamily="34" charset="0"/>
              </a:rPr>
              <a:t>Février </a:t>
            </a:r>
            <a:r>
              <a:rPr lang="fr-FR" altLang="fr-FR" sz="1000" dirty="0" smtClean="0">
                <a:solidFill>
                  <a:srgbClr val="FF0000"/>
                </a:solidFill>
                <a:latin typeface="Calibri" pitchFamily="34" charset="0"/>
              </a:rPr>
              <a:t>2024</a:t>
            </a:r>
            <a:endParaRPr lang="fr-FR" altLang="fr-FR" sz="1000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28674" name="Picture 2" descr="D:\OCTAN\Exposés\Météores v2\Images\N5seSCfh19MtpIaLmlWPAvRL8F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980728"/>
            <a:ext cx="4565759" cy="3096344"/>
          </a:xfrm>
          <a:prstGeom prst="rect">
            <a:avLst/>
          </a:prstGeom>
          <a:noFill/>
        </p:spPr>
      </p:pic>
      <p:pic>
        <p:nvPicPr>
          <p:cNvPr id="28675" name="Picture 3" descr="D:\OCTAN\Exposés\Météores v2\Images\rayvertphoto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1052736"/>
            <a:ext cx="3909442" cy="2469121"/>
          </a:xfrm>
          <a:prstGeom prst="rect">
            <a:avLst/>
          </a:prstGeom>
          <a:noFill/>
        </p:spPr>
      </p:pic>
      <p:pic>
        <p:nvPicPr>
          <p:cNvPr id="28676" name="Picture 4" descr="D:\OCTAN\Exposés\Météores v2\Images\rayo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90373" y="4077072"/>
            <a:ext cx="3458091" cy="1944216"/>
          </a:xfrm>
          <a:prstGeom prst="rect">
            <a:avLst/>
          </a:prstGeom>
          <a:noFill/>
        </p:spPr>
      </p:pic>
      <p:pic>
        <p:nvPicPr>
          <p:cNvPr id="28677" name="Picture 5" descr="D:\OCTAN\Exposés\Météores v2\Images\unnamed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3573016"/>
            <a:ext cx="4876801" cy="30194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23528" y="323945"/>
            <a:ext cx="8496944" cy="584775"/>
          </a:xfr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fr-FR" sz="3200" b="1" dirty="0" smtClean="0">
                <a:solidFill>
                  <a:srgbClr val="FF0000"/>
                </a:solidFill>
              </a:rPr>
              <a:t>Les mirages</a:t>
            </a:r>
            <a:endParaRPr lang="fr-FR" sz="3200" b="1" dirty="0">
              <a:solidFill>
                <a:srgbClr val="FF0000"/>
              </a:solidFill>
            </a:endParaRPr>
          </a:p>
        </p:txBody>
      </p:sp>
      <p:sp>
        <p:nvSpPr>
          <p:cNvPr id="4" name="ZoneTexte 10"/>
          <p:cNvSpPr txBox="1">
            <a:spLocks noChangeArrowheads="1"/>
          </p:cNvSpPr>
          <p:nvPr/>
        </p:nvSpPr>
        <p:spPr bwMode="auto">
          <a:xfrm>
            <a:off x="6804248" y="6525344"/>
            <a:ext cx="227059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fr-FR" altLang="fr-FR" sz="1000" dirty="0">
                <a:solidFill>
                  <a:srgbClr val="FF0000"/>
                </a:solidFill>
                <a:latin typeface="Calibri" pitchFamily="34" charset="0"/>
              </a:rPr>
              <a:t>OCTAN - </a:t>
            </a:r>
            <a:r>
              <a:rPr lang="fr-FR" altLang="fr-FR" sz="1000" dirty="0" smtClean="0">
                <a:solidFill>
                  <a:srgbClr val="FF0000"/>
                </a:solidFill>
                <a:latin typeface="Calibri" pitchFamily="34" charset="0"/>
              </a:rPr>
              <a:t>Février </a:t>
            </a:r>
            <a:r>
              <a:rPr lang="fr-FR" altLang="fr-FR" sz="1000" dirty="0" smtClean="0">
                <a:solidFill>
                  <a:srgbClr val="FF0000"/>
                </a:solidFill>
                <a:latin typeface="Calibri" pitchFamily="34" charset="0"/>
              </a:rPr>
              <a:t>2024</a:t>
            </a:r>
            <a:endParaRPr lang="fr-FR" altLang="fr-FR" sz="1000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29698" name="Picture 2" descr="D:\OCTAN\Exposés\Météores v2\Images\thumb_720_450_7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4725" y="1052736"/>
            <a:ext cx="8525747" cy="53285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23528" y="323945"/>
            <a:ext cx="8496944" cy="584775"/>
          </a:xfr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fr-FR" sz="3200" b="1" dirty="0" smtClean="0">
                <a:solidFill>
                  <a:srgbClr val="FF0000"/>
                </a:solidFill>
              </a:rPr>
              <a:t>Mirages</a:t>
            </a:r>
            <a:endParaRPr lang="fr-FR" sz="3200" b="1" dirty="0">
              <a:solidFill>
                <a:srgbClr val="FF0000"/>
              </a:solidFill>
            </a:endParaRPr>
          </a:p>
        </p:txBody>
      </p:sp>
      <p:sp>
        <p:nvSpPr>
          <p:cNvPr id="4" name="ZoneTexte 10"/>
          <p:cNvSpPr txBox="1">
            <a:spLocks noChangeArrowheads="1"/>
          </p:cNvSpPr>
          <p:nvPr/>
        </p:nvSpPr>
        <p:spPr bwMode="auto">
          <a:xfrm>
            <a:off x="6804248" y="6525344"/>
            <a:ext cx="227059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fr-FR" altLang="fr-FR" sz="1000" dirty="0">
                <a:solidFill>
                  <a:srgbClr val="FF0000"/>
                </a:solidFill>
                <a:latin typeface="Calibri" pitchFamily="34" charset="0"/>
              </a:rPr>
              <a:t>OCTAN - </a:t>
            </a:r>
            <a:r>
              <a:rPr lang="fr-FR" altLang="fr-FR" sz="1000" dirty="0" smtClean="0">
                <a:solidFill>
                  <a:srgbClr val="FF0000"/>
                </a:solidFill>
                <a:latin typeface="Calibri" pitchFamily="34" charset="0"/>
              </a:rPr>
              <a:t>Février </a:t>
            </a:r>
            <a:r>
              <a:rPr lang="fr-FR" altLang="fr-FR" sz="1000" dirty="0" smtClean="0">
                <a:solidFill>
                  <a:srgbClr val="FF0000"/>
                </a:solidFill>
                <a:latin typeface="Calibri" pitchFamily="34" charset="0"/>
              </a:rPr>
              <a:t>2024</a:t>
            </a:r>
            <a:endParaRPr lang="fr-FR" altLang="fr-FR" sz="1000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30722" name="Picture 2" descr="D:\OCTAN\Exposés\Météores v2\Images\_MG_0272-_mirage_nares_strait_20090714-_fata_morgana_greenland_2009071420090714_5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151530"/>
            <a:ext cx="4176464" cy="2781526"/>
          </a:xfrm>
          <a:prstGeom prst="rect">
            <a:avLst/>
          </a:prstGeom>
          <a:noFill/>
        </p:spPr>
      </p:pic>
      <p:pic>
        <p:nvPicPr>
          <p:cNvPr id="30723" name="Picture 3" descr="D:\OCTAN\Exposés\Météores v2\Images\6a0105371bb32c970b014e866b38b5970d-750w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1148747"/>
            <a:ext cx="4176464" cy="2784309"/>
          </a:xfrm>
          <a:prstGeom prst="rect">
            <a:avLst/>
          </a:prstGeom>
          <a:noFill/>
        </p:spPr>
      </p:pic>
      <p:pic>
        <p:nvPicPr>
          <p:cNvPr id="30724" name="Picture 4" descr="D:\OCTAN\Exposés\Météores v2\Images\or noir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65952" y="4365104"/>
            <a:ext cx="4038096" cy="1872208"/>
          </a:xfrm>
          <a:prstGeom prst="rect">
            <a:avLst/>
          </a:prstGeom>
          <a:noFill/>
        </p:spPr>
      </p:pic>
      <p:pic>
        <p:nvPicPr>
          <p:cNvPr id="30725" name="Picture 5" descr="D:\OCTAN\Exposés\Météores v2\Images\dupondt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08451" y="4365104"/>
            <a:ext cx="2447925" cy="18669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23528" y="323945"/>
            <a:ext cx="8496944" cy="584775"/>
          </a:xfr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fr-FR" sz="3200" b="1" dirty="0" smtClean="0">
                <a:solidFill>
                  <a:srgbClr val="FF0000"/>
                </a:solidFill>
              </a:rPr>
              <a:t>6- Les étoiles filantes</a:t>
            </a:r>
            <a:endParaRPr lang="fr-FR" sz="3200" b="1" dirty="0">
              <a:solidFill>
                <a:srgbClr val="FF0000"/>
              </a:solidFill>
            </a:endParaRPr>
          </a:p>
        </p:txBody>
      </p:sp>
      <p:sp>
        <p:nvSpPr>
          <p:cNvPr id="4" name="ZoneTexte 10"/>
          <p:cNvSpPr txBox="1">
            <a:spLocks noChangeArrowheads="1"/>
          </p:cNvSpPr>
          <p:nvPr/>
        </p:nvSpPr>
        <p:spPr bwMode="auto">
          <a:xfrm>
            <a:off x="6804248" y="6525344"/>
            <a:ext cx="227059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fr-FR" altLang="fr-FR" sz="1000" dirty="0">
                <a:solidFill>
                  <a:srgbClr val="FF0000"/>
                </a:solidFill>
                <a:latin typeface="Calibri" pitchFamily="34" charset="0"/>
              </a:rPr>
              <a:t>OCTAN - </a:t>
            </a:r>
            <a:r>
              <a:rPr lang="fr-FR" altLang="fr-FR" sz="1000" dirty="0" smtClean="0">
                <a:solidFill>
                  <a:srgbClr val="FF0000"/>
                </a:solidFill>
                <a:latin typeface="Calibri" pitchFamily="34" charset="0"/>
              </a:rPr>
              <a:t>Février </a:t>
            </a:r>
            <a:r>
              <a:rPr lang="fr-FR" altLang="fr-FR" sz="1000" dirty="0" smtClean="0">
                <a:solidFill>
                  <a:srgbClr val="FF0000"/>
                </a:solidFill>
                <a:latin typeface="Calibri" pitchFamily="34" charset="0"/>
              </a:rPr>
              <a:t>2024</a:t>
            </a:r>
            <a:endParaRPr lang="fr-FR" altLang="fr-FR" sz="1000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32770" name="Picture 2" descr="D:\OCTAN\Exposés\Météores v2\F3GHKNCPJNHIFKKLZCGWFOVGI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1020" y="1124744"/>
            <a:ext cx="8417761" cy="52565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23528" y="323945"/>
            <a:ext cx="8496944" cy="584775"/>
          </a:xfr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fr-FR" sz="3200" b="1" dirty="0" smtClean="0">
                <a:solidFill>
                  <a:srgbClr val="FF0000"/>
                </a:solidFill>
              </a:rPr>
              <a:t>Étoile filante</a:t>
            </a:r>
            <a:endParaRPr lang="fr-FR" sz="3200" b="1" dirty="0">
              <a:solidFill>
                <a:srgbClr val="FF0000"/>
              </a:solidFill>
            </a:endParaRPr>
          </a:p>
        </p:txBody>
      </p:sp>
      <p:sp>
        <p:nvSpPr>
          <p:cNvPr id="4" name="ZoneTexte 10"/>
          <p:cNvSpPr txBox="1">
            <a:spLocks noChangeArrowheads="1"/>
          </p:cNvSpPr>
          <p:nvPr/>
        </p:nvSpPr>
        <p:spPr bwMode="auto">
          <a:xfrm>
            <a:off x="6804248" y="6525344"/>
            <a:ext cx="227059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fr-FR" altLang="fr-FR" sz="1000" dirty="0">
                <a:solidFill>
                  <a:srgbClr val="FF0000"/>
                </a:solidFill>
                <a:latin typeface="Calibri" pitchFamily="34" charset="0"/>
              </a:rPr>
              <a:t>OCTAN - </a:t>
            </a:r>
            <a:r>
              <a:rPr lang="fr-FR" altLang="fr-FR" sz="1000" dirty="0" smtClean="0">
                <a:solidFill>
                  <a:srgbClr val="FF0000"/>
                </a:solidFill>
                <a:latin typeface="Calibri" pitchFamily="34" charset="0"/>
              </a:rPr>
              <a:t>Février </a:t>
            </a:r>
            <a:r>
              <a:rPr lang="fr-FR" altLang="fr-FR" sz="1000" dirty="0" smtClean="0">
                <a:solidFill>
                  <a:srgbClr val="FF0000"/>
                </a:solidFill>
                <a:latin typeface="Calibri" pitchFamily="34" charset="0"/>
              </a:rPr>
              <a:t>2024</a:t>
            </a:r>
            <a:endParaRPr lang="fr-FR" altLang="fr-FR" sz="1000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36866" name="Picture 2" descr="D:\OCTAN\Exposés\Météores v2\machholzsky_pacholk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1124743"/>
            <a:ext cx="7128792" cy="534659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23528" y="323945"/>
            <a:ext cx="8496944" cy="584775"/>
          </a:xfr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fr-FR" sz="3200" b="1" dirty="0" smtClean="0">
                <a:solidFill>
                  <a:srgbClr val="FF0000"/>
                </a:solidFill>
              </a:rPr>
              <a:t>Perséides</a:t>
            </a:r>
            <a:endParaRPr lang="fr-FR" sz="3200" b="1" dirty="0">
              <a:solidFill>
                <a:srgbClr val="FF0000"/>
              </a:solidFill>
            </a:endParaRPr>
          </a:p>
        </p:txBody>
      </p:sp>
      <p:sp>
        <p:nvSpPr>
          <p:cNvPr id="4" name="ZoneTexte 10"/>
          <p:cNvSpPr txBox="1">
            <a:spLocks noChangeArrowheads="1"/>
          </p:cNvSpPr>
          <p:nvPr/>
        </p:nvSpPr>
        <p:spPr bwMode="auto">
          <a:xfrm>
            <a:off x="6804248" y="6525344"/>
            <a:ext cx="227059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fr-FR" altLang="fr-FR" sz="1000" dirty="0">
                <a:solidFill>
                  <a:srgbClr val="FF0000"/>
                </a:solidFill>
                <a:latin typeface="Calibri" pitchFamily="34" charset="0"/>
              </a:rPr>
              <a:t>OCTAN - </a:t>
            </a:r>
            <a:r>
              <a:rPr lang="fr-FR" altLang="fr-FR" sz="1000" dirty="0" smtClean="0">
                <a:solidFill>
                  <a:srgbClr val="FF0000"/>
                </a:solidFill>
                <a:latin typeface="Calibri" pitchFamily="34" charset="0"/>
              </a:rPr>
              <a:t>Février </a:t>
            </a:r>
            <a:r>
              <a:rPr lang="fr-FR" altLang="fr-FR" sz="1000" dirty="0" smtClean="0">
                <a:solidFill>
                  <a:srgbClr val="FF0000"/>
                </a:solidFill>
                <a:latin typeface="Calibri" pitchFamily="34" charset="0"/>
              </a:rPr>
              <a:t>2024</a:t>
            </a:r>
            <a:endParaRPr lang="fr-FR" altLang="fr-FR" sz="1000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34820" name="Picture 4" descr="D:\OCTAN\Exposés\Météores v2\Images\Perseids2016-MAGIC_DLopez_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196752"/>
            <a:ext cx="8457515" cy="51125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23528" y="323945"/>
            <a:ext cx="8496944" cy="584775"/>
          </a:xfr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fr-FR" sz="3200" b="1" dirty="0" smtClean="0">
                <a:solidFill>
                  <a:srgbClr val="FF0000"/>
                </a:solidFill>
              </a:rPr>
              <a:t>Bolide</a:t>
            </a:r>
            <a:endParaRPr lang="fr-FR" sz="3200" b="1" dirty="0">
              <a:solidFill>
                <a:srgbClr val="FF0000"/>
              </a:solidFill>
            </a:endParaRPr>
          </a:p>
        </p:txBody>
      </p:sp>
      <p:sp>
        <p:nvSpPr>
          <p:cNvPr id="4" name="ZoneTexte 10"/>
          <p:cNvSpPr txBox="1">
            <a:spLocks noChangeArrowheads="1"/>
          </p:cNvSpPr>
          <p:nvPr/>
        </p:nvSpPr>
        <p:spPr bwMode="auto">
          <a:xfrm>
            <a:off x="6804248" y="6525344"/>
            <a:ext cx="227059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fr-FR" altLang="fr-FR" sz="1000" dirty="0">
                <a:solidFill>
                  <a:srgbClr val="FF0000"/>
                </a:solidFill>
                <a:latin typeface="Calibri" pitchFamily="34" charset="0"/>
              </a:rPr>
              <a:t>OCTAN - </a:t>
            </a:r>
            <a:r>
              <a:rPr lang="fr-FR" altLang="fr-FR" sz="1000" dirty="0" smtClean="0">
                <a:solidFill>
                  <a:srgbClr val="FF0000"/>
                </a:solidFill>
                <a:latin typeface="Calibri" pitchFamily="34" charset="0"/>
              </a:rPr>
              <a:t>Février </a:t>
            </a:r>
            <a:r>
              <a:rPr lang="fr-FR" altLang="fr-FR" sz="1000" dirty="0" smtClean="0">
                <a:solidFill>
                  <a:srgbClr val="FF0000"/>
                </a:solidFill>
                <a:latin typeface="Calibri" pitchFamily="34" charset="0"/>
              </a:rPr>
              <a:t>2024</a:t>
            </a:r>
            <a:endParaRPr lang="fr-FR" altLang="fr-FR" sz="1000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43010" name="Picture 2" descr="D:\OCTAN\Exposés\Météores v2\Images\reonides-flickr-narusawa-yamanashijap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214754"/>
            <a:ext cx="8496944" cy="509456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/>
          <p:cNvSpPr txBox="1">
            <a:spLocks/>
          </p:cNvSpPr>
          <p:nvPr/>
        </p:nvSpPr>
        <p:spPr>
          <a:xfrm>
            <a:off x="323528" y="1124744"/>
            <a:ext cx="8496944" cy="532859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wrap="square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23528" y="323945"/>
            <a:ext cx="8496944" cy="584775"/>
          </a:xfr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fr-FR" sz="3200" b="1" dirty="0" smtClean="0">
                <a:solidFill>
                  <a:srgbClr val="FF0000"/>
                </a:solidFill>
              </a:rPr>
              <a:t>2- Les nuages</a:t>
            </a:r>
            <a:endParaRPr lang="fr-FR" sz="3200" b="1" dirty="0">
              <a:solidFill>
                <a:srgbClr val="FF0000"/>
              </a:solidFill>
            </a:endParaRPr>
          </a:p>
        </p:txBody>
      </p:sp>
      <p:sp>
        <p:nvSpPr>
          <p:cNvPr id="4" name="ZoneTexte 10"/>
          <p:cNvSpPr txBox="1">
            <a:spLocks noChangeArrowheads="1"/>
          </p:cNvSpPr>
          <p:nvPr/>
        </p:nvSpPr>
        <p:spPr bwMode="auto">
          <a:xfrm>
            <a:off x="6804248" y="6525344"/>
            <a:ext cx="227059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fr-FR" altLang="fr-FR" sz="1000" dirty="0">
                <a:solidFill>
                  <a:srgbClr val="FF0000"/>
                </a:solidFill>
                <a:latin typeface="Calibri" pitchFamily="34" charset="0"/>
              </a:rPr>
              <a:t>OCTAN - </a:t>
            </a:r>
            <a:r>
              <a:rPr lang="fr-FR" altLang="fr-FR" sz="1000" dirty="0" smtClean="0">
                <a:solidFill>
                  <a:srgbClr val="FF0000"/>
                </a:solidFill>
                <a:latin typeface="Calibri" pitchFamily="34" charset="0"/>
              </a:rPr>
              <a:t>Pascal Chassang - Février </a:t>
            </a:r>
            <a:r>
              <a:rPr lang="fr-FR" altLang="fr-FR" sz="1000" dirty="0" smtClean="0">
                <a:solidFill>
                  <a:srgbClr val="FF0000"/>
                </a:solidFill>
                <a:latin typeface="Calibri" pitchFamily="34" charset="0"/>
              </a:rPr>
              <a:t>2024</a:t>
            </a:r>
            <a:endParaRPr lang="fr-FR" altLang="fr-FR" sz="1000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467544" y="1268760"/>
            <a:ext cx="8352928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002060"/>
                </a:solidFill>
              </a:rPr>
              <a:t>2 grands types :</a:t>
            </a:r>
          </a:p>
          <a:p>
            <a:pPr>
              <a:buFont typeface="Arial" pitchFamily="34" charset="0"/>
              <a:buChar char="•"/>
            </a:pPr>
            <a:r>
              <a:rPr lang="fr-FR" sz="2400" dirty="0" smtClean="0">
                <a:solidFill>
                  <a:srgbClr val="002060"/>
                </a:solidFill>
              </a:rPr>
              <a:t> Nuages convectifs = </a:t>
            </a:r>
            <a:r>
              <a:rPr lang="fr-FR" sz="2400" b="1" dirty="0" smtClean="0">
                <a:solidFill>
                  <a:srgbClr val="002060"/>
                </a:solidFill>
              </a:rPr>
              <a:t>cumulus</a:t>
            </a:r>
          </a:p>
          <a:p>
            <a:pPr>
              <a:buFont typeface="Arial" pitchFamily="34" charset="0"/>
              <a:buChar char="•"/>
            </a:pPr>
            <a:r>
              <a:rPr lang="fr-FR" sz="2400" dirty="0" smtClean="0">
                <a:solidFill>
                  <a:srgbClr val="002060"/>
                </a:solidFill>
              </a:rPr>
              <a:t> Nuages stratiformes = </a:t>
            </a:r>
            <a:r>
              <a:rPr lang="fr-FR" sz="2400" b="1" dirty="0" smtClean="0">
                <a:solidFill>
                  <a:srgbClr val="002060"/>
                </a:solidFill>
              </a:rPr>
              <a:t>stratus</a:t>
            </a:r>
          </a:p>
          <a:p>
            <a:pPr>
              <a:buFont typeface="Arial" pitchFamily="34" charset="0"/>
              <a:buChar char="•"/>
            </a:pPr>
            <a:endParaRPr lang="fr-FR" sz="2400" dirty="0" smtClean="0">
              <a:solidFill>
                <a:srgbClr val="002060"/>
              </a:solidFill>
            </a:endParaRPr>
          </a:p>
          <a:p>
            <a:r>
              <a:rPr lang="fr-FR" sz="2400" dirty="0" smtClean="0">
                <a:solidFill>
                  <a:srgbClr val="002060"/>
                </a:solidFill>
              </a:rPr>
              <a:t>Ces 2 grands types sont divisés en 4 groupes selon la hauteur de leur base : </a:t>
            </a:r>
            <a:r>
              <a:rPr lang="fr-FR" sz="2400" b="1" dirty="0" smtClean="0">
                <a:solidFill>
                  <a:srgbClr val="002060"/>
                </a:solidFill>
              </a:rPr>
              <a:t>cirrus</a:t>
            </a:r>
            <a:r>
              <a:rPr lang="fr-FR" sz="2400" dirty="0" smtClean="0">
                <a:solidFill>
                  <a:srgbClr val="002060"/>
                </a:solidFill>
              </a:rPr>
              <a:t> pour les nuages hauts, </a:t>
            </a:r>
            <a:r>
              <a:rPr lang="fr-FR" sz="2400" b="1" dirty="0" err="1" smtClean="0">
                <a:solidFill>
                  <a:srgbClr val="002060"/>
                </a:solidFill>
              </a:rPr>
              <a:t>altus</a:t>
            </a:r>
            <a:r>
              <a:rPr lang="fr-FR" sz="2400" dirty="0" smtClean="0">
                <a:solidFill>
                  <a:srgbClr val="002060"/>
                </a:solidFill>
              </a:rPr>
              <a:t> pour les nuages de moyenne altitude.</a:t>
            </a:r>
          </a:p>
          <a:p>
            <a:pPr>
              <a:buFont typeface="Arial" pitchFamily="34" charset="0"/>
              <a:buChar char="•"/>
            </a:pPr>
            <a:r>
              <a:rPr lang="fr-FR" sz="2400" dirty="0" smtClean="0">
                <a:solidFill>
                  <a:srgbClr val="002060"/>
                </a:solidFill>
              </a:rPr>
              <a:t> Famille A &gt; 5 000 m : </a:t>
            </a:r>
            <a:r>
              <a:rPr lang="fr-FR" sz="2000" b="1" dirty="0" smtClean="0">
                <a:solidFill>
                  <a:srgbClr val="002060"/>
                </a:solidFill>
              </a:rPr>
              <a:t>Cirrus</a:t>
            </a:r>
            <a:r>
              <a:rPr lang="fr-FR" sz="2000" dirty="0" smtClean="0">
                <a:solidFill>
                  <a:srgbClr val="002060"/>
                </a:solidFill>
              </a:rPr>
              <a:t> – </a:t>
            </a:r>
            <a:r>
              <a:rPr lang="fr-FR" sz="2000" b="1" dirty="0" smtClean="0">
                <a:solidFill>
                  <a:srgbClr val="002060"/>
                </a:solidFill>
              </a:rPr>
              <a:t>Cirrocumulus</a:t>
            </a:r>
            <a:r>
              <a:rPr lang="fr-FR" sz="2000" dirty="0" smtClean="0">
                <a:solidFill>
                  <a:srgbClr val="002060"/>
                </a:solidFill>
              </a:rPr>
              <a:t> – </a:t>
            </a:r>
            <a:r>
              <a:rPr lang="fr-FR" sz="2000" b="1" dirty="0" smtClean="0">
                <a:solidFill>
                  <a:srgbClr val="002060"/>
                </a:solidFill>
              </a:rPr>
              <a:t>Cirrostratus</a:t>
            </a:r>
          </a:p>
          <a:p>
            <a:r>
              <a:rPr lang="fr-FR" sz="2000" dirty="0" smtClean="0">
                <a:solidFill>
                  <a:srgbClr val="002060"/>
                </a:solidFill>
              </a:rPr>
              <a:t>			</a:t>
            </a:r>
            <a:r>
              <a:rPr lang="fr-FR" sz="2000" b="1" dirty="0" smtClean="0">
                <a:solidFill>
                  <a:srgbClr val="002060"/>
                </a:solidFill>
              </a:rPr>
              <a:t>Trainées de condensation</a:t>
            </a:r>
          </a:p>
          <a:p>
            <a:pPr>
              <a:buFont typeface="Arial" pitchFamily="34" charset="0"/>
              <a:buChar char="•"/>
            </a:pPr>
            <a:r>
              <a:rPr lang="fr-FR" sz="2400" dirty="0" smtClean="0">
                <a:solidFill>
                  <a:srgbClr val="002060"/>
                </a:solidFill>
              </a:rPr>
              <a:t> Famille B (2 000 - 5 000 m) : </a:t>
            </a:r>
            <a:r>
              <a:rPr lang="fr-FR" sz="2000" b="1" dirty="0" smtClean="0">
                <a:solidFill>
                  <a:srgbClr val="002060"/>
                </a:solidFill>
              </a:rPr>
              <a:t>Altostratus</a:t>
            </a:r>
            <a:r>
              <a:rPr lang="fr-FR" sz="2000" dirty="0" smtClean="0">
                <a:solidFill>
                  <a:srgbClr val="002060"/>
                </a:solidFill>
              </a:rPr>
              <a:t> – </a:t>
            </a:r>
            <a:r>
              <a:rPr lang="fr-FR" sz="2000" b="1" dirty="0" smtClean="0">
                <a:solidFill>
                  <a:srgbClr val="002060"/>
                </a:solidFill>
              </a:rPr>
              <a:t>Altocumulus</a:t>
            </a:r>
            <a:r>
              <a:rPr lang="fr-FR" sz="2000" dirty="0" smtClean="0">
                <a:solidFill>
                  <a:srgbClr val="002060"/>
                </a:solidFill>
              </a:rPr>
              <a:t> – </a:t>
            </a:r>
            <a:r>
              <a:rPr lang="fr-FR" sz="2000" b="1" dirty="0" smtClean="0">
                <a:solidFill>
                  <a:srgbClr val="002060"/>
                </a:solidFill>
              </a:rPr>
              <a:t>Nimbostratus</a:t>
            </a:r>
          </a:p>
          <a:p>
            <a:pPr>
              <a:buFont typeface="Arial" pitchFamily="34" charset="0"/>
              <a:buChar char="•"/>
            </a:pPr>
            <a:r>
              <a:rPr lang="fr-FR" sz="2400" dirty="0" smtClean="0">
                <a:solidFill>
                  <a:srgbClr val="002060"/>
                </a:solidFill>
              </a:rPr>
              <a:t> Famille C (en dessous de 2000 m) : </a:t>
            </a:r>
            <a:r>
              <a:rPr lang="fr-FR" sz="2100" b="1" dirty="0" smtClean="0">
                <a:solidFill>
                  <a:srgbClr val="002060"/>
                </a:solidFill>
              </a:rPr>
              <a:t>Stratocumulus</a:t>
            </a:r>
            <a:r>
              <a:rPr lang="fr-FR" sz="2100" dirty="0" smtClean="0">
                <a:solidFill>
                  <a:srgbClr val="002060"/>
                </a:solidFill>
              </a:rPr>
              <a:t> – </a:t>
            </a:r>
            <a:r>
              <a:rPr lang="fr-FR" sz="2100" b="1" dirty="0" smtClean="0">
                <a:solidFill>
                  <a:srgbClr val="002060"/>
                </a:solidFill>
              </a:rPr>
              <a:t>Stratus						Brouillards</a:t>
            </a:r>
            <a:r>
              <a:rPr lang="fr-FR" sz="2100" dirty="0" smtClean="0">
                <a:solidFill>
                  <a:srgbClr val="002060"/>
                </a:solidFill>
              </a:rPr>
              <a:t> – </a:t>
            </a:r>
            <a:r>
              <a:rPr lang="fr-FR" sz="2100" b="1" dirty="0" smtClean="0">
                <a:solidFill>
                  <a:srgbClr val="002060"/>
                </a:solidFill>
              </a:rPr>
              <a:t>Cumulus</a:t>
            </a:r>
          </a:p>
          <a:p>
            <a:pPr>
              <a:buFont typeface="Arial" pitchFamily="34" charset="0"/>
              <a:buChar char="•"/>
            </a:pPr>
            <a:r>
              <a:rPr lang="fr-FR" sz="2400" dirty="0" smtClean="0">
                <a:solidFill>
                  <a:srgbClr val="002060"/>
                </a:solidFill>
              </a:rPr>
              <a:t> Famille D (nuages verticaux) : </a:t>
            </a:r>
            <a:r>
              <a:rPr lang="fr-FR" sz="2100" b="1" dirty="0" smtClean="0">
                <a:solidFill>
                  <a:srgbClr val="002060"/>
                </a:solidFill>
              </a:rPr>
              <a:t>Cumulonimbus</a:t>
            </a:r>
            <a:r>
              <a:rPr lang="fr-FR" sz="2100" dirty="0" smtClean="0">
                <a:solidFill>
                  <a:srgbClr val="002060"/>
                </a:solidFill>
              </a:rPr>
              <a:t> – </a:t>
            </a:r>
            <a:r>
              <a:rPr lang="fr-FR" sz="2100" b="1" dirty="0" err="1" smtClean="0">
                <a:solidFill>
                  <a:srgbClr val="002060"/>
                </a:solidFill>
              </a:rPr>
              <a:t>Pyrocumulus</a:t>
            </a:r>
            <a:endParaRPr lang="fr-FR" sz="2100" b="1" dirty="0" smtClean="0">
              <a:solidFill>
                <a:srgbClr val="002060"/>
              </a:solidFill>
            </a:endParaRPr>
          </a:p>
          <a:p>
            <a:endParaRPr lang="fr-FR" sz="2400" dirty="0" smtClean="0">
              <a:solidFill>
                <a:srgbClr val="002060"/>
              </a:solidFill>
            </a:endParaRPr>
          </a:p>
          <a:p>
            <a:endParaRPr lang="fr-FR" sz="24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23528" y="323945"/>
            <a:ext cx="8496944" cy="584775"/>
          </a:xfr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fr-FR" sz="3200" b="1" dirty="0" smtClean="0">
                <a:solidFill>
                  <a:srgbClr val="FF0000"/>
                </a:solidFill>
              </a:rPr>
              <a:t>Bolide</a:t>
            </a:r>
            <a:endParaRPr lang="fr-FR" sz="3200" b="1" dirty="0">
              <a:solidFill>
                <a:srgbClr val="FF0000"/>
              </a:solidFill>
            </a:endParaRPr>
          </a:p>
        </p:txBody>
      </p:sp>
      <p:sp>
        <p:nvSpPr>
          <p:cNvPr id="4" name="ZoneTexte 10"/>
          <p:cNvSpPr txBox="1">
            <a:spLocks noChangeArrowheads="1"/>
          </p:cNvSpPr>
          <p:nvPr/>
        </p:nvSpPr>
        <p:spPr bwMode="auto">
          <a:xfrm>
            <a:off x="6804248" y="6525344"/>
            <a:ext cx="227059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fr-FR" altLang="fr-FR" sz="1000" dirty="0">
                <a:solidFill>
                  <a:srgbClr val="FF0000"/>
                </a:solidFill>
                <a:latin typeface="Calibri" pitchFamily="34" charset="0"/>
              </a:rPr>
              <a:t>OCTAN - </a:t>
            </a:r>
            <a:r>
              <a:rPr lang="fr-FR" altLang="fr-FR" sz="1000" dirty="0" smtClean="0">
                <a:solidFill>
                  <a:srgbClr val="FF0000"/>
                </a:solidFill>
                <a:latin typeface="Calibri" pitchFamily="34" charset="0"/>
              </a:rPr>
              <a:t>Février </a:t>
            </a:r>
            <a:r>
              <a:rPr lang="fr-FR" altLang="fr-FR" sz="1000" dirty="0" smtClean="0">
                <a:solidFill>
                  <a:srgbClr val="FF0000"/>
                </a:solidFill>
                <a:latin typeface="Calibri" pitchFamily="34" charset="0"/>
              </a:rPr>
              <a:t>2024</a:t>
            </a:r>
            <a:endParaRPr lang="fr-FR" altLang="fr-FR" sz="1000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39938" name="Picture 2" descr="D:\OCTAN\Exposés\Météores v2\20080930-otsp-bolide-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7447" y="980727"/>
            <a:ext cx="7904993" cy="55483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23528" y="323945"/>
            <a:ext cx="8496944" cy="584775"/>
          </a:xfr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fr-FR" sz="3200" b="1" dirty="0" smtClean="0">
                <a:solidFill>
                  <a:srgbClr val="FF0000"/>
                </a:solidFill>
              </a:rPr>
              <a:t>Bolide</a:t>
            </a:r>
            <a:endParaRPr lang="fr-FR" sz="3200" b="1" dirty="0">
              <a:solidFill>
                <a:srgbClr val="FF0000"/>
              </a:solidFill>
            </a:endParaRPr>
          </a:p>
        </p:txBody>
      </p:sp>
      <p:sp>
        <p:nvSpPr>
          <p:cNvPr id="4" name="ZoneTexte 10"/>
          <p:cNvSpPr txBox="1">
            <a:spLocks noChangeArrowheads="1"/>
          </p:cNvSpPr>
          <p:nvPr/>
        </p:nvSpPr>
        <p:spPr bwMode="auto">
          <a:xfrm>
            <a:off x="6804248" y="6525344"/>
            <a:ext cx="227059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fr-FR" altLang="fr-FR" sz="1000" dirty="0">
                <a:solidFill>
                  <a:srgbClr val="FF0000"/>
                </a:solidFill>
                <a:latin typeface="Calibri" pitchFamily="34" charset="0"/>
              </a:rPr>
              <a:t>OCTAN - </a:t>
            </a:r>
            <a:r>
              <a:rPr lang="fr-FR" altLang="fr-FR" sz="1000" dirty="0" smtClean="0">
                <a:solidFill>
                  <a:srgbClr val="FF0000"/>
                </a:solidFill>
                <a:latin typeface="Calibri" pitchFamily="34" charset="0"/>
              </a:rPr>
              <a:t>Février </a:t>
            </a:r>
            <a:r>
              <a:rPr lang="fr-FR" altLang="fr-FR" sz="1000" dirty="0" smtClean="0">
                <a:solidFill>
                  <a:srgbClr val="FF0000"/>
                </a:solidFill>
                <a:latin typeface="Calibri" pitchFamily="34" charset="0"/>
              </a:rPr>
              <a:t>2024</a:t>
            </a:r>
            <a:endParaRPr lang="fr-FR" altLang="fr-FR" sz="1000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41986" name="Picture 2" descr="D:\OCTAN\Exposés\Météores v2\cover-r4x3w1200-5e37fe03350a8-cosmic-caller-goes-out-with-a-ban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1052736"/>
            <a:ext cx="7253536" cy="54401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23528" y="323945"/>
            <a:ext cx="8496944" cy="584775"/>
          </a:xfr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fr-FR" sz="3200" b="1" dirty="0" smtClean="0">
                <a:solidFill>
                  <a:srgbClr val="FF0000"/>
                </a:solidFill>
              </a:rPr>
              <a:t>Sur le Loch Ness…</a:t>
            </a:r>
            <a:endParaRPr lang="fr-FR" sz="3200" b="1" dirty="0">
              <a:solidFill>
                <a:srgbClr val="FF0000"/>
              </a:solidFill>
            </a:endParaRPr>
          </a:p>
        </p:txBody>
      </p:sp>
      <p:sp>
        <p:nvSpPr>
          <p:cNvPr id="4" name="ZoneTexte 10"/>
          <p:cNvSpPr txBox="1">
            <a:spLocks noChangeArrowheads="1"/>
          </p:cNvSpPr>
          <p:nvPr/>
        </p:nvSpPr>
        <p:spPr bwMode="auto">
          <a:xfrm>
            <a:off x="6804248" y="6525344"/>
            <a:ext cx="227059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fr-FR" altLang="fr-FR" sz="1000" dirty="0">
                <a:solidFill>
                  <a:srgbClr val="FF0000"/>
                </a:solidFill>
                <a:latin typeface="Calibri" pitchFamily="34" charset="0"/>
              </a:rPr>
              <a:t>OCTAN - </a:t>
            </a:r>
            <a:r>
              <a:rPr lang="fr-FR" altLang="fr-FR" sz="1000" dirty="0" smtClean="0">
                <a:solidFill>
                  <a:srgbClr val="FF0000"/>
                </a:solidFill>
                <a:latin typeface="Calibri" pitchFamily="34" charset="0"/>
              </a:rPr>
              <a:t>Février </a:t>
            </a:r>
            <a:r>
              <a:rPr lang="fr-FR" altLang="fr-FR" sz="1000" dirty="0" smtClean="0">
                <a:solidFill>
                  <a:srgbClr val="FF0000"/>
                </a:solidFill>
                <a:latin typeface="Calibri" pitchFamily="34" charset="0"/>
              </a:rPr>
              <a:t>2024</a:t>
            </a:r>
            <a:endParaRPr lang="fr-FR" altLang="fr-FR" sz="1000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40962" name="Picture 2" descr="D:\OCTAN\Exposés\Météores v2\bolide-loch-ness-15mar2015-macdonal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9525" y="1412776"/>
            <a:ext cx="8528316" cy="479717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23528" y="323945"/>
            <a:ext cx="8496944" cy="584775"/>
          </a:xfr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fr-FR" sz="3200" b="1" dirty="0" smtClean="0">
                <a:solidFill>
                  <a:srgbClr val="FF0000"/>
                </a:solidFill>
              </a:rPr>
              <a:t>Bolide en plein jour</a:t>
            </a:r>
            <a:endParaRPr lang="fr-FR" sz="3200" b="1" dirty="0">
              <a:solidFill>
                <a:srgbClr val="FF0000"/>
              </a:solidFill>
            </a:endParaRPr>
          </a:p>
        </p:txBody>
      </p:sp>
      <p:sp>
        <p:nvSpPr>
          <p:cNvPr id="4" name="ZoneTexte 10"/>
          <p:cNvSpPr txBox="1">
            <a:spLocks noChangeArrowheads="1"/>
          </p:cNvSpPr>
          <p:nvPr/>
        </p:nvSpPr>
        <p:spPr bwMode="auto">
          <a:xfrm>
            <a:off x="6804248" y="6525344"/>
            <a:ext cx="227059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fr-FR" altLang="fr-FR" sz="1000" dirty="0">
                <a:solidFill>
                  <a:srgbClr val="FF0000"/>
                </a:solidFill>
                <a:latin typeface="Calibri" pitchFamily="34" charset="0"/>
              </a:rPr>
              <a:t>OCTAN - </a:t>
            </a:r>
            <a:r>
              <a:rPr lang="fr-FR" altLang="fr-FR" sz="1000" dirty="0" smtClean="0">
                <a:solidFill>
                  <a:srgbClr val="FF0000"/>
                </a:solidFill>
                <a:latin typeface="Calibri" pitchFamily="34" charset="0"/>
              </a:rPr>
              <a:t>Février </a:t>
            </a:r>
            <a:r>
              <a:rPr lang="fr-FR" altLang="fr-FR" sz="1000" dirty="0" smtClean="0">
                <a:solidFill>
                  <a:srgbClr val="FF0000"/>
                </a:solidFill>
                <a:latin typeface="Calibri" pitchFamily="34" charset="0"/>
              </a:rPr>
              <a:t>2024</a:t>
            </a:r>
            <a:endParaRPr lang="fr-FR" altLang="fr-FR" sz="1000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33794" name="Picture 2" descr="D:\OCTAN\Exposés\Météores v2\maxresdefaul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196751"/>
            <a:ext cx="8504945" cy="478403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23528" y="323945"/>
            <a:ext cx="8496944" cy="584775"/>
          </a:xfr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fr-FR" sz="3200" b="1" dirty="0" smtClean="0">
                <a:solidFill>
                  <a:srgbClr val="FF0000"/>
                </a:solidFill>
              </a:rPr>
              <a:t>Bolide au crépuscule</a:t>
            </a:r>
            <a:endParaRPr lang="fr-FR" sz="3200" b="1" dirty="0">
              <a:solidFill>
                <a:srgbClr val="FF0000"/>
              </a:solidFill>
            </a:endParaRPr>
          </a:p>
        </p:txBody>
      </p:sp>
      <p:sp>
        <p:nvSpPr>
          <p:cNvPr id="4" name="ZoneTexte 10"/>
          <p:cNvSpPr txBox="1">
            <a:spLocks noChangeArrowheads="1"/>
          </p:cNvSpPr>
          <p:nvPr/>
        </p:nvSpPr>
        <p:spPr bwMode="auto">
          <a:xfrm>
            <a:off x="6804248" y="6525344"/>
            <a:ext cx="227059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fr-FR" altLang="fr-FR" sz="1000" dirty="0">
                <a:solidFill>
                  <a:srgbClr val="FF0000"/>
                </a:solidFill>
                <a:latin typeface="Calibri" pitchFamily="34" charset="0"/>
              </a:rPr>
              <a:t>OCTAN - </a:t>
            </a:r>
            <a:r>
              <a:rPr lang="fr-FR" altLang="fr-FR" sz="1000" dirty="0" smtClean="0">
                <a:solidFill>
                  <a:srgbClr val="FF0000"/>
                </a:solidFill>
                <a:latin typeface="Calibri" pitchFamily="34" charset="0"/>
              </a:rPr>
              <a:t>Février </a:t>
            </a:r>
            <a:r>
              <a:rPr lang="fr-FR" altLang="fr-FR" sz="1000" dirty="0" smtClean="0">
                <a:solidFill>
                  <a:srgbClr val="FF0000"/>
                </a:solidFill>
                <a:latin typeface="Calibri" pitchFamily="34" charset="0"/>
              </a:rPr>
              <a:t>2024</a:t>
            </a:r>
            <a:endParaRPr lang="fr-FR" altLang="fr-FR" sz="1000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31746" name="Picture 2" descr="D:\OCTAN\Exposés\Météores v2\Images\fireball_burnett_bi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1045362"/>
            <a:ext cx="7306643" cy="54799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23528" y="323945"/>
            <a:ext cx="8496944" cy="584775"/>
          </a:xfr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fr-FR" sz="3200" b="1" dirty="0" smtClean="0">
                <a:solidFill>
                  <a:srgbClr val="FF0000"/>
                </a:solidFill>
              </a:rPr>
              <a:t>Désintégration</a:t>
            </a:r>
            <a:endParaRPr lang="fr-FR" sz="3200" b="1" dirty="0">
              <a:solidFill>
                <a:srgbClr val="FF0000"/>
              </a:solidFill>
            </a:endParaRPr>
          </a:p>
        </p:txBody>
      </p:sp>
      <p:sp>
        <p:nvSpPr>
          <p:cNvPr id="4" name="ZoneTexte 10"/>
          <p:cNvSpPr txBox="1">
            <a:spLocks noChangeArrowheads="1"/>
          </p:cNvSpPr>
          <p:nvPr/>
        </p:nvSpPr>
        <p:spPr bwMode="auto">
          <a:xfrm>
            <a:off x="6804248" y="6525344"/>
            <a:ext cx="227059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fr-FR" altLang="fr-FR" sz="1000" dirty="0">
                <a:solidFill>
                  <a:srgbClr val="FF0000"/>
                </a:solidFill>
                <a:latin typeface="Calibri" pitchFamily="34" charset="0"/>
              </a:rPr>
              <a:t>OCTAN - </a:t>
            </a:r>
            <a:r>
              <a:rPr lang="fr-FR" altLang="fr-FR" sz="1000" dirty="0" smtClean="0">
                <a:solidFill>
                  <a:srgbClr val="FF0000"/>
                </a:solidFill>
                <a:latin typeface="Calibri" pitchFamily="34" charset="0"/>
              </a:rPr>
              <a:t>Février </a:t>
            </a:r>
            <a:r>
              <a:rPr lang="fr-FR" altLang="fr-FR" sz="1000" dirty="0" smtClean="0">
                <a:solidFill>
                  <a:srgbClr val="FF0000"/>
                </a:solidFill>
                <a:latin typeface="Calibri" pitchFamily="34" charset="0"/>
              </a:rPr>
              <a:t>2024</a:t>
            </a:r>
            <a:endParaRPr lang="fr-FR" altLang="fr-FR" sz="1000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38914" name="Picture 2" descr="D:\OCTAN\Exposés\Météores v2\0910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1052736"/>
            <a:ext cx="7272807" cy="545460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23528" y="323945"/>
            <a:ext cx="8496944" cy="584775"/>
          </a:xfr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fr-FR" sz="3200" b="1" dirty="0" smtClean="0">
                <a:solidFill>
                  <a:srgbClr val="FF0000"/>
                </a:solidFill>
              </a:rPr>
              <a:t>Météorite du Cher</a:t>
            </a:r>
            <a:endParaRPr lang="fr-FR" sz="3200" b="1" dirty="0">
              <a:solidFill>
                <a:srgbClr val="FF0000"/>
              </a:solidFill>
            </a:endParaRPr>
          </a:p>
        </p:txBody>
      </p:sp>
      <p:sp>
        <p:nvSpPr>
          <p:cNvPr id="4" name="ZoneTexte 10"/>
          <p:cNvSpPr txBox="1">
            <a:spLocks noChangeArrowheads="1"/>
          </p:cNvSpPr>
          <p:nvPr/>
        </p:nvSpPr>
        <p:spPr bwMode="auto">
          <a:xfrm>
            <a:off x="6804248" y="6525344"/>
            <a:ext cx="227059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fr-FR" altLang="fr-FR" sz="1000" dirty="0">
                <a:solidFill>
                  <a:srgbClr val="FF0000"/>
                </a:solidFill>
                <a:latin typeface="Calibri" pitchFamily="34" charset="0"/>
              </a:rPr>
              <a:t>OCTAN - </a:t>
            </a:r>
            <a:r>
              <a:rPr lang="fr-FR" altLang="fr-FR" sz="1000" dirty="0" smtClean="0">
                <a:solidFill>
                  <a:srgbClr val="FF0000"/>
                </a:solidFill>
                <a:latin typeface="Calibri" pitchFamily="34" charset="0"/>
              </a:rPr>
              <a:t>Février </a:t>
            </a:r>
            <a:r>
              <a:rPr lang="fr-FR" altLang="fr-FR" sz="1000" dirty="0" smtClean="0">
                <a:solidFill>
                  <a:srgbClr val="FF0000"/>
                </a:solidFill>
                <a:latin typeface="Calibri" pitchFamily="34" charset="0"/>
              </a:rPr>
              <a:t>2024</a:t>
            </a:r>
            <a:endParaRPr lang="fr-FR" altLang="fr-FR" sz="1000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35842" name="Picture 2" descr="D:\OCTAN\Exposés\Météores v2\Images\Recovery-meteorite-Sauldre-et-Sologne-credit-F.-Colas-768x57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980728"/>
            <a:ext cx="7315200" cy="55054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D:\OCTAN\Exposés\Météores v2\fireball_etienne_pelegrion_011019_0102TU-1024x68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12576" y="0"/>
            <a:ext cx="10323037" cy="6885384"/>
          </a:xfrm>
          <a:prstGeom prst="rect">
            <a:avLst/>
          </a:prstGeom>
          <a:noFill/>
        </p:spPr>
      </p:pic>
      <p:sp>
        <p:nvSpPr>
          <p:cNvPr id="4" name="ZoneTexte 10"/>
          <p:cNvSpPr txBox="1">
            <a:spLocks noChangeArrowheads="1"/>
          </p:cNvSpPr>
          <p:nvPr/>
        </p:nvSpPr>
        <p:spPr bwMode="auto">
          <a:xfrm>
            <a:off x="6804248" y="6525344"/>
            <a:ext cx="227059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fr-FR" altLang="fr-FR" sz="1000" dirty="0">
                <a:solidFill>
                  <a:srgbClr val="FF0000"/>
                </a:solidFill>
                <a:latin typeface="Calibri" pitchFamily="34" charset="0"/>
              </a:rPr>
              <a:t>OCTAN </a:t>
            </a:r>
            <a:r>
              <a:rPr lang="fr-FR" altLang="fr-FR" sz="1000" dirty="0" smtClean="0">
                <a:solidFill>
                  <a:srgbClr val="FF0000"/>
                </a:solidFill>
                <a:latin typeface="Calibri" pitchFamily="34" charset="0"/>
              </a:rPr>
              <a:t>- Pascal Chassang - Février </a:t>
            </a:r>
            <a:r>
              <a:rPr lang="fr-FR" altLang="fr-FR" sz="1000" dirty="0" smtClean="0">
                <a:solidFill>
                  <a:srgbClr val="FF0000"/>
                </a:solidFill>
                <a:latin typeface="Calibri" pitchFamily="34" charset="0"/>
              </a:rPr>
              <a:t>2024</a:t>
            </a:r>
            <a:endParaRPr lang="fr-FR" altLang="fr-FR" sz="1000" dirty="0">
              <a:solidFill>
                <a:srgbClr val="FF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OCTAN\Exposés\Météores v2\Images\webimage-2024_Stock_Localisation_et_noms_des_differents_types_de_nuages_FR_ResourceBody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124743"/>
            <a:ext cx="8496944" cy="5226709"/>
          </a:xfrm>
          <a:prstGeom prst="rect">
            <a:avLst/>
          </a:prstGeom>
          <a:noFill/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23528" y="323945"/>
            <a:ext cx="8496944" cy="584775"/>
          </a:xfr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fr-FR" sz="3200" b="1" dirty="0" smtClean="0">
                <a:solidFill>
                  <a:srgbClr val="FF0000"/>
                </a:solidFill>
              </a:rPr>
              <a:t>2- Les nuages</a:t>
            </a:r>
            <a:endParaRPr lang="fr-FR" sz="3200" b="1" dirty="0">
              <a:solidFill>
                <a:srgbClr val="FF0000"/>
              </a:solidFill>
            </a:endParaRPr>
          </a:p>
        </p:txBody>
      </p:sp>
      <p:sp>
        <p:nvSpPr>
          <p:cNvPr id="4" name="ZoneTexte 10"/>
          <p:cNvSpPr txBox="1">
            <a:spLocks noChangeArrowheads="1"/>
          </p:cNvSpPr>
          <p:nvPr/>
        </p:nvSpPr>
        <p:spPr bwMode="auto">
          <a:xfrm>
            <a:off x="6804248" y="6525344"/>
            <a:ext cx="227059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fr-FR" altLang="fr-FR" sz="1000" dirty="0">
                <a:solidFill>
                  <a:srgbClr val="FF0000"/>
                </a:solidFill>
                <a:latin typeface="Calibri" pitchFamily="34" charset="0"/>
              </a:rPr>
              <a:t>OCTAN - </a:t>
            </a:r>
            <a:r>
              <a:rPr lang="fr-FR" altLang="fr-FR" sz="1000" dirty="0" smtClean="0">
                <a:solidFill>
                  <a:srgbClr val="FF0000"/>
                </a:solidFill>
                <a:latin typeface="Calibri" pitchFamily="34" charset="0"/>
              </a:rPr>
              <a:t>Février </a:t>
            </a:r>
            <a:r>
              <a:rPr lang="fr-FR" altLang="fr-FR" sz="1000" dirty="0" smtClean="0">
                <a:solidFill>
                  <a:srgbClr val="FF0000"/>
                </a:solidFill>
                <a:latin typeface="Calibri" pitchFamily="34" charset="0"/>
              </a:rPr>
              <a:t>2024</a:t>
            </a:r>
            <a:endParaRPr lang="fr-FR" altLang="fr-FR" sz="1000" dirty="0">
              <a:solidFill>
                <a:srgbClr val="FF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23528" y="323945"/>
            <a:ext cx="8496944" cy="584775"/>
          </a:xfr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fr-FR" sz="3200" b="1" dirty="0" smtClean="0">
                <a:solidFill>
                  <a:srgbClr val="FF0000"/>
                </a:solidFill>
              </a:rPr>
              <a:t>Cirrus</a:t>
            </a:r>
            <a:endParaRPr lang="fr-FR" sz="3200" b="1" dirty="0">
              <a:solidFill>
                <a:srgbClr val="FF0000"/>
              </a:solidFill>
            </a:endParaRPr>
          </a:p>
        </p:txBody>
      </p:sp>
      <p:sp>
        <p:nvSpPr>
          <p:cNvPr id="4" name="ZoneTexte 10"/>
          <p:cNvSpPr txBox="1">
            <a:spLocks noChangeArrowheads="1"/>
          </p:cNvSpPr>
          <p:nvPr/>
        </p:nvSpPr>
        <p:spPr bwMode="auto">
          <a:xfrm>
            <a:off x="6804248" y="6525344"/>
            <a:ext cx="227059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fr-FR" altLang="fr-FR" sz="1000" dirty="0">
                <a:solidFill>
                  <a:srgbClr val="FF0000"/>
                </a:solidFill>
                <a:latin typeface="Calibri" pitchFamily="34" charset="0"/>
              </a:rPr>
              <a:t>OCTAN - </a:t>
            </a:r>
            <a:r>
              <a:rPr lang="fr-FR" altLang="fr-FR" sz="1000" dirty="0" smtClean="0">
                <a:solidFill>
                  <a:srgbClr val="FF0000"/>
                </a:solidFill>
                <a:latin typeface="Calibri" pitchFamily="34" charset="0"/>
              </a:rPr>
              <a:t>Février </a:t>
            </a:r>
            <a:r>
              <a:rPr lang="fr-FR" altLang="fr-FR" sz="1000" dirty="0" smtClean="0">
                <a:solidFill>
                  <a:srgbClr val="FF0000"/>
                </a:solidFill>
                <a:latin typeface="Calibri" pitchFamily="34" charset="0"/>
              </a:rPr>
              <a:t>2024</a:t>
            </a:r>
            <a:endParaRPr lang="fr-FR" altLang="fr-FR" sz="1000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2050" name="Picture 2" descr="D:\OCTAN\Exposés\Météores v2\800px-Cirrus_over_Warsaw,_June_26,_20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980728"/>
            <a:ext cx="7315200" cy="5486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2317</TotalTime>
  <Words>793</Words>
  <Application>Microsoft Office PowerPoint</Application>
  <PresentationFormat>Affichage à l'écran (4:3)</PresentationFormat>
  <Paragraphs>272</Paragraphs>
  <Slides>77</Slides>
  <Notes>76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77</vt:i4>
      </vt:variant>
    </vt:vector>
  </HeadingPairs>
  <TitlesOfParts>
    <vt:vector size="78" baseType="lpstr">
      <vt:lpstr>Thème Office</vt:lpstr>
      <vt:lpstr>Diapositive 1</vt:lpstr>
      <vt:lpstr>S.O.S Météores !</vt:lpstr>
      <vt:lpstr>1- Les précipitations</vt:lpstr>
      <vt:lpstr>1- Les précipitations</vt:lpstr>
      <vt:lpstr>2- Les nuages</vt:lpstr>
      <vt:lpstr>2- Les nuages</vt:lpstr>
      <vt:lpstr>2- Les nuages</vt:lpstr>
      <vt:lpstr>2- Les nuages</vt:lpstr>
      <vt:lpstr>Cirrus</vt:lpstr>
      <vt:lpstr>Trainées de consensation</vt:lpstr>
      <vt:lpstr>Nimbostratus</vt:lpstr>
      <vt:lpstr>Cumulus</vt:lpstr>
      <vt:lpstr>Cumulonimbus</vt:lpstr>
      <vt:lpstr>Pyrocumulus</vt:lpstr>
      <vt:lpstr>Nuages lenticulaires</vt:lpstr>
      <vt:lpstr>Nuages lenticulaires</vt:lpstr>
      <vt:lpstr>Mammatus</vt:lpstr>
      <vt:lpstr>Nuages noctulescents = nuages polaires mésosphériques</vt:lpstr>
      <vt:lpstr>L’anneau de Bishop</vt:lpstr>
      <vt:lpstr>3- Le vent et les tornades</vt:lpstr>
      <vt:lpstr>4- Les phénomènes électriques (foudre, tonnerre, aurores…)</vt:lpstr>
      <vt:lpstr>La foudre</vt:lpstr>
      <vt:lpstr>Les feux de la Saint-Elme</vt:lpstr>
      <vt:lpstr>Les aurores polaires</vt:lpstr>
      <vt:lpstr>Les aurores polaires</vt:lpstr>
      <vt:lpstr>Les aurores polaires</vt:lpstr>
      <vt:lpstr>Les aurores polaires</vt:lpstr>
      <vt:lpstr>Les TLE : phénomènes lumineux transitoires</vt:lpstr>
      <vt:lpstr>Farfadets</vt:lpstr>
      <vt:lpstr>Farfadets</vt:lpstr>
      <vt:lpstr>Elfe (Halo)</vt:lpstr>
      <vt:lpstr>Jet bleu</vt:lpstr>
      <vt:lpstr>Jet bleu</vt:lpstr>
      <vt:lpstr>Jet bleu</vt:lpstr>
      <vt:lpstr>5- Les phénomènes optiques</vt:lpstr>
      <vt:lpstr>Les couronnes</vt:lpstr>
      <vt:lpstr>Les halos</vt:lpstr>
      <vt:lpstr>Les halos</vt:lpstr>
      <vt:lpstr>Halo solaire</vt:lpstr>
      <vt:lpstr>Halo lunaire</vt:lpstr>
      <vt:lpstr>Halo lunaire</vt:lpstr>
      <vt:lpstr>Grand halo</vt:lpstr>
      <vt:lpstr>Les parhélies</vt:lpstr>
      <vt:lpstr>Parhélies</vt:lpstr>
      <vt:lpstr>Parhélie</vt:lpstr>
      <vt:lpstr>Phénomènes dus aux cristaux de glace</vt:lpstr>
      <vt:lpstr>Phénomènes dus aux cristaux de glace</vt:lpstr>
      <vt:lpstr>Parsélène</vt:lpstr>
      <vt:lpstr>Colonne solaire ou pilier</vt:lpstr>
      <vt:lpstr>Colonnes ou piliers</vt:lpstr>
      <vt:lpstr>Colonne ou pilier</vt:lpstr>
      <vt:lpstr>L’ombre de la terre</vt:lpstr>
      <vt:lpstr>La bordure argentée</vt:lpstr>
      <vt:lpstr>Les arcs-en-ciel</vt:lpstr>
      <vt:lpstr>À l’opposé du Soleil…</vt:lpstr>
      <vt:lpstr>Cheminement de la lumière</vt:lpstr>
      <vt:lpstr>Arc-en-ciel double</vt:lpstr>
      <vt:lpstr>L’arc-en-ciel blanc</vt:lpstr>
      <vt:lpstr>Arcs blancs</vt:lpstr>
      <vt:lpstr>Arc blanc</vt:lpstr>
      <vt:lpstr>Le spectre de Brocken et la gloire</vt:lpstr>
      <vt:lpstr>Le rayon vert</vt:lpstr>
      <vt:lpstr>Le rayon vert</vt:lpstr>
      <vt:lpstr>Les mirages</vt:lpstr>
      <vt:lpstr>Mirages</vt:lpstr>
      <vt:lpstr>6- Les étoiles filantes</vt:lpstr>
      <vt:lpstr>Étoile filante</vt:lpstr>
      <vt:lpstr>Perséides</vt:lpstr>
      <vt:lpstr>Bolide</vt:lpstr>
      <vt:lpstr>Bolide</vt:lpstr>
      <vt:lpstr>Bolide</vt:lpstr>
      <vt:lpstr>Sur le Loch Ness…</vt:lpstr>
      <vt:lpstr>Bolide en plein jour</vt:lpstr>
      <vt:lpstr>Bolide au crépuscule</vt:lpstr>
      <vt:lpstr>Désintégration</vt:lpstr>
      <vt:lpstr>Météorite du Cher</vt:lpstr>
      <vt:lpstr>Diapositive 77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Pascal Chassang</dc:creator>
  <cp:lastModifiedBy>Pascal Chassang</cp:lastModifiedBy>
  <cp:revision>87</cp:revision>
  <dcterms:created xsi:type="dcterms:W3CDTF">2024-01-29T11:35:16Z</dcterms:created>
  <dcterms:modified xsi:type="dcterms:W3CDTF">2024-02-09T16:17:59Z</dcterms:modified>
</cp:coreProperties>
</file>