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8"/>
  </p:notesMasterIdLst>
  <p:handoutMasterIdLst>
    <p:handoutMasterId r:id="rId59"/>
  </p:handoutMasterIdLst>
  <p:sldIdLst>
    <p:sldId id="271" r:id="rId5"/>
    <p:sldId id="263" r:id="rId6"/>
    <p:sldId id="264" r:id="rId7"/>
    <p:sldId id="272" r:id="rId8"/>
    <p:sldId id="273" r:id="rId9"/>
    <p:sldId id="274" r:id="rId10"/>
    <p:sldId id="265" r:id="rId11"/>
    <p:sldId id="275" r:id="rId12"/>
    <p:sldId id="276" r:id="rId13"/>
    <p:sldId id="277" r:id="rId14"/>
    <p:sldId id="278" r:id="rId15"/>
    <p:sldId id="279" r:id="rId16"/>
    <p:sldId id="280" r:id="rId17"/>
    <p:sldId id="308" r:id="rId18"/>
    <p:sldId id="266" r:id="rId19"/>
    <p:sldId id="281" r:id="rId20"/>
    <p:sldId id="267" r:id="rId21"/>
    <p:sldId id="314" r:id="rId22"/>
    <p:sldId id="283" r:id="rId23"/>
    <p:sldId id="298" r:id="rId24"/>
    <p:sldId id="284" r:id="rId25"/>
    <p:sldId id="285" r:id="rId26"/>
    <p:sldId id="286" r:id="rId27"/>
    <p:sldId id="315" r:id="rId28"/>
    <p:sldId id="287" r:id="rId29"/>
    <p:sldId id="268" r:id="rId30"/>
    <p:sldId id="289" r:id="rId31"/>
    <p:sldId id="290" r:id="rId32"/>
    <p:sldId id="282" r:id="rId33"/>
    <p:sldId id="291" r:id="rId34"/>
    <p:sldId id="292" r:id="rId35"/>
    <p:sldId id="293" r:id="rId36"/>
    <p:sldId id="294" r:id="rId37"/>
    <p:sldId id="307" r:id="rId38"/>
    <p:sldId id="295" r:id="rId39"/>
    <p:sldId id="296" r:id="rId40"/>
    <p:sldId id="309" r:id="rId41"/>
    <p:sldId id="310" r:id="rId42"/>
    <p:sldId id="311" r:id="rId43"/>
    <p:sldId id="312" r:id="rId44"/>
    <p:sldId id="313" r:id="rId45"/>
    <p:sldId id="297" r:id="rId46"/>
    <p:sldId id="288" r:id="rId47"/>
    <p:sldId id="299" r:id="rId48"/>
    <p:sldId id="300" r:id="rId49"/>
    <p:sldId id="301" r:id="rId50"/>
    <p:sldId id="269" r:id="rId51"/>
    <p:sldId id="305" r:id="rId52"/>
    <p:sldId id="306" r:id="rId53"/>
    <p:sldId id="302" r:id="rId54"/>
    <p:sldId id="303" r:id="rId55"/>
    <p:sldId id="304" r:id="rId56"/>
    <p:sldId id="270" r:id="rId57"/>
  </p:sldIdLst>
  <p:sldSz cx="12188825" cy="6858000"/>
  <p:notesSz cx="6858000" cy="9144000"/>
  <p:defaultTextStyle>
    <a:defPPr rtl="0">
      <a:defRPr lang="fr-f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404"/>
    <a:srgbClr val="5F6F0F"/>
    <a:srgbClr val="718412"/>
    <a:srgbClr val="65741A"/>
    <a:srgbClr val="70811D"/>
    <a:srgbClr val="7B8D1F"/>
    <a:srgbClr val="839721"/>
    <a:srgbClr val="95AB25"/>
    <a:srgbClr val="BC5500"/>
    <a:srgbClr val="C45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1751" autoAdjust="0"/>
  </p:normalViewPr>
  <p:slideViewPr>
    <p:cSldViewPr>
      <p:cViewPr varScale="1">
        <p:scale>
          <a:sx n="35" d="100"/>
          <a:sy n="35" d="100"/>
        </p:scale>
        <p:origin x="2100" y="54"/>
      </p:cViewPr>
      <p:guideLst>
        <p:guide orient="horz" pos="2160"/>
        <p:guide pos="3839"/>
      </p:guideLst>
    </p:cSldViewPr>
  </p:slideViewPr>
  <p:notesTextViewPr>
    <p:cViewPr>
      <p:scale>
        <a:sx n="1" d="1"/>
        <a:sy n="1" d="1"/>
      </p:scale>
      <p:origin x="0" y="0"/>
    </p:cViewPr>
  </p:notesTextViewPr>
  <p:notesViewPr>
    <p:cSldViewPr showGuides="1">
      <p:cViewPr varScale="1">
        <p:scale>
          <a:sx n="90" d="100"/>
          <a:sy n="90" d="100"/>
        </p:scale>
        <p:origin x="377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D8AF6929-4F16-43A6-8368-BF93843271D3}" type="datetime1">
              <a:rPr lang="fr-FR" smtClean="0"/>
              <a:t>10/11/2023</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79429053-DC2A-4342-ADD4-2FD729D91E2C}" type="slidenum">
              <a:rPr lang="fr-FR" smtClean="0"/>
              <a:pPr algn="r" rtl="0"/>
              <a:t>‹N°›</a:t>
            </a:fld>
            <a:endParaRPr lang="fr-FR" dirty="0"/>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4D9CF8A1-AC6C-4B34-A6AF-5306B09514F1}" type="datetime1">
              <a:rPr lang="fr-FR" smtClean="0"/>
              <a:pPr/>
              <a:t>10/11/2023</a:t>
            </a:fld>
            <a:endParaRPr lang="fr-FR" dirty="0"/>
          </a:p>
        </p:txBody>
      </p:sp>
      <p:sp>
        <p:nvSpPr>
          <p:cNvPr id="4" name="Espace réservé d’image de diapositiv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fr-FR" dirty="0"/>
          </a:p>
        </p:txBody>
      </p:sp>
      <p:sp>
        <p:nvSpPr>
          <p:cNvPr id="5" name="Espace réservé des not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a:fld id="{3EBA5BD7-F043-4D1B-AA17-CD412FC534DE}" type="slidenum">
              <a:rPr lang="fr-FR" smtClean="0"/>
              <a:pPr algn="r"/>
              <a:t>‹N°›</a:t>
            </a:fld>
            <a:endParaRPr lang="fr-FR" dirty="0"/>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fr.wikipedia.org/wiki/Galaxies_en_interaction"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fr.wikipedia.org/wiki/M81_(galaxie)" TargetMode="External"/><Relationship Id="rId4" Type="http://schemas.openxmlformats.org/officeDocument/2006/relationships/hyperlink" Target="https://fr.wikipedia.org/wiki/M82_(galaxie)"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600" kern="150" dirty="0">
                <a:effectLst/>
                <a:latin typeface="Times New Roman" panose="02020603050405020304" pitchFamily="18" charset="0"/>
                <a:ea typeface="NSimSun" panose="02010609030101010101" pitchFamily="49" charset="-122"/>
                <a:cs typeface="Lucida Sans" panose="020B0602030504020204" pitchFamily="34" charset="0"/>
              </a:rPr>
              <a:t>Bon. Alors. Les galaxies. C’est quelque chose d’incontournable en astronomie, c’est passionnant et c’est super beau. Le thème est très vaste et le but ce sera de faire le tour des sujets que j’ai jugé les plus importants. Mais le problème c’est que j’ai choisi beaucoup de sujets, pas facile de des choix, donc c’est assez condensé. Et donc on va parler des découvertes au fil de l’Histoire sur ces belles galaxies, parler de leur place dans l’Univers, parler de notre propre galaxie. Et puis structure, formation, classification, les cas remarquables. Et c’est parti !</a:t>
            </a:r>
            <a:endParaRPr lang="fr-FR" sz="16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1</a:t>
            </a:fld>
            <a:endParaRPr lang="fr-FR" dirty="0"/>
          </a:p>
        </p:txBody>
      </p:sp>
    </p:spTree>
    <p:extLst>
      <p:ext uri="{BB962C8B-B14F-4D97-AF65-F5344CB8AC3E}">
        <p14:creationId xmlns:p14="http://schemas.microsoft.com/office/powerpoint/2010/main" val="784613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Ensuite dans un rayon d’environ 1,5 million d’al autour de la Voie Lactée, on trouve une cinquantaine de petites galaxies satellites, les plus connu étant le Grand et le Petit nuage de Magellan. La Voie lactée a pleins de petites galaxies satellites.</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10</a:t>
            </a:fld>
            <a:endParaRPr lang="fr-FR" dirty="0"/>
          </a:p>
        </p:txBody>
      </p:sp>
    </p:spTree>
    <p:extLst>
      <p:ext uri="{BB962C8B-B14F-4D97-AF65-F5344CB8AC3E}">
        <p14:creationId xmlns:p14="http://schemas.microsoft.com/office/powerpoint/2010/main" val="2467727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La Voie Lactée fait partie d’un petit groupe de galaxie que l’on nomme le Groupe Local. C’est un regroupement de plus de 60 galaxies dans un rayon de 5 millions d’al, dont les galaxies principales sont la Voie Lactée et la galaxie d’Andromède, M31.</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11</a:t>
            </a:fld>
            <a:endParaRPr lang="fr-FR" dirty="0"/>
          </a:p>
        </p:txBody>
      </p:sp>
    </p:spTree>
    <p:extLst>
      <p:ext uri="{BB962C8B-B14F-4D97-AF65-F5344CB8AC3E}">
        <p14:creationId xmlns:p14="http://schemas.microsoft.com/office/powerpoint/2010/main" val="1766971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Si on regarde d’un point de vue encore plus large, le groupe local fait partie du superamas de la Vierge, qui cette fois-ci concentre environ 10 000 galaxies dans un rayon de 100 millions d’al. Dans ce superamas on retrouve au total 15 amas, dont le groupe local et par exemple aussi le groupe de M81, qui est constitué d’une quarantaine de galaxies dont les principales sont le duo bien connu M81 – M82.</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12</a:t>
            </a:fld>
            <a:endParaRPr lang="fr-FR" dirty="0"/>
          </a:p>
        </p:txBody>
      </p:sp>
    </p:spTree>
    <p:extLst>
      <p:ext uri="{BB962C8B-B14F-4D97-AF65-F5344CB8AC3E}">
        <p14:creationId xmlns:p14="http://schemas.microsoft.com/office/powerpoint/2010/main" val="3439439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Et ce superamas fait partie d’une structure encore plus vaste que l’on nomme Laniakea, et qui est un ensemble de 3 superamas, dont celui de la Vierge. Et donc à ce stade on commence à deviner ces fameux filaments et ces nœuds de la toile cosmique, qu’on a vue précédemment.</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13</a:t>
            </a:fld>
            <a:endParaRPr lang="fr-FR" dirty="0"/>
          </a:p>
        </p:txBody>
      </p:sp>
    </p:spTree>
    <p:extLst>
      <p:ext uri="{BB962C8B-B14F-4D97-AF65-F5344CB8AC3E}">
        <p14:creationId xmlns:p14="http://schemas.microsoft.com/office/powerpoint/2010/main" val="1867970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Et enfin, dans tout l’Univers observable on compte près de 6 millions de superamas, pour un total de près de 200 milliards de galaxies.</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Pour mesurer les distances à cette échelle, au lieu de l’al on peut aussi utiliser le parsec et donc le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kpc</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et le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mpc</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Avec 1pc = 3,26 al.</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14</a:t>
            </a:fld>
            <a:endParaRPr lang="fr-FR" dirty="0"/>
          </a:p>
        </p:txBody>
      </p:sp>
    </p:spTree>
    <p:extLst>
      <p:ext uri="{BB962C8B-B14F-4D97-AF65-F5344CB8AC3E}">
        <p14:creationId xmlns:p14="http://schemas.microsoft.com/office/powerpoint/2010/main" val="3608925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Maintenant on va s’intéresser à la formation des galaxies. Alors les galaxies se sont des structures très anciennes, qui se sont formé seulement quelques centaines de millions d’années après le Big Bang, ça paraît long mais à l’échelle de l’Univers c’est vraiment très court. Dans le journal du CNRS il est dit « </a:t>
            </a: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la plus ancienne de ces galaxies primitives date d’à peine plus de 300 millions d’années après le Big Bang, alors que l’Univers n’avait que 2 % de son âge actuel ». Ça donne un ordre d’idée. Les galaxies que nous observons aujourd’hui sont donc les fruits d’une très longue évolution</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Donc pour comprendre comment se sont formé les galaxies, il faut remonter le temps, revenir aux origines : il faut partir des conditions initiales. Qui sont très différentes des conditions actuelles :</a:t>
            </a:r>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15</a:t>
            </a:fld>
            <a:endParaRPr lang="fr-FR" dirty="0"/>
          </a:p>
        </p:txBody>
      </p:sp>
    </p:spTree>
    <p:extLst>
      <p:ext uri="{BB962C8B-B14F-4D97-AF65-F5344CB8AC3E}">
        <p14:creationId xmlns:p14="http://schemas.microsoft.com/office/powerpoint/2010/main" val="2628872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et ces conditions initiales nous sont données par le fond diffus cosmologique. Vous avez peut-être déjà vue cette image, en fait c’est comme la première lumière de l’Univers, il y a seulement 380 000 ans après le Big Bang, c’est vraiment très jeune. Et à cette période il n’y avait pas de galaxies. Mais donc qu’est-ce que nous dit le fond diffus cosmologique ; et bien que l’univers primordial est une soupe très homogène de matière et de matière noire. Je dis très homogène mais pourtant il y a de grande différence de contraste sur l’image, mais ce sont des fluctuations très faibles variant de 0,001 %. L’Univers primordial est donc très homogène, mais il y a néanmoins des zones (un tout petit peu) plus chaudes, et donc plus denses, qui sont les zones rouges et qui forment des grumeaux. Et ce sont à partir de ces légères fluctuations de densité primordiales que vont se former les filaments actuels de galaxies. Les grumeaux que l’on voit sur le fond diffus cosmologiques sont donc les graines qui ont donné naissance aux galaxies et aux amas.</a:t>
            </a:r>
          </a:p>
          <a:p>
            <a:pPr marL="0" marR="0" lvl="0" indent="0" algn="l" defTabSz="1218987" rtl="0" eaLnBrk="1" fontAlgn="auto" latinLnBrk="0" hangingPunct="1">
              <a:lnSpc>
                <a:spcPct val="100000"/>
              </a:lnSpc>
              <a:spcBef>
                <a:spcPts val="0"/>
              </a:spcBef>
              <a:spcAft>
                <a:spcPts val="0"/>
              </a:spcAft>
              <a:buClrTx/>
              <a:buSzTx/>
              <a:buFontTx/>
              <a:buNone/>
              <a:tabLst/>
              <a:defRPr/>
            </a:pPr>
            <a:endParaRPr lang="fr-FR" sz="1800" kern="150" dirty="0">
              <a:effectLst/>
              <a:latin typeface="Times New Roman" panose="02020603050405020304" pitchFamily="18" charset="0"/>
              <a:ea typeface="NSimSun" panose="02010609030101010101" pitchFamily="49" charset="-122"/>
              <a:cs typeface="Lucida Sans" panose="020B060203050402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En 13 milliards d’années on passe de l’image de gauche, donc un univers très homogène mais avec de légères fluctuations de densités, à celle de droite, donc notre univers actuel, très hétérogène, avec des régions très denses dans les filaments de la toile cosmique. </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16</a:t>
            </a:fld>
            <a:endParaRPr lang="fr-FR" dirty="0"/>
          </a:p>
        </p:txBody>
      </p:sp>
    </p:spTree>
    <p:extLst>
      <p:ext uri="{BB962C8B-B14F-4D97-AF65-F5344CB8AC3E}">
        <p14:creationId xmlns:p14="http://schemas.microsoft.com/office/powerpoint/2010/main" val="3410174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Je me permets d’entrer rapidement dans un détails. Car on a dit que ce sont à partir ces fluctuations de densité primordiales que ce sont formées les galaxies, mais donc pourquoi il y a ces grumeaux ? Et bien en fait, c’est une histoire de matière noire. C’est que juste après le Big Bang on avait une soupe homogène de matière et de matière noir qui interagissaient ensemble, c’est très dense, c’est très chaud, ça bouge dans tous les sens, mais très rapidement la matière noire s’est figée, très rapidement ça veut dire de l’ordre de la nanoseconde, et ça c’est ce qu’on appelle le gel de la matière noir. Et donc la matière noire ne bouge plus, elle reste à des endroits assez précis, et donc elle attire par gravitation la matière ordinaire vers ces endroits. </a:t>
            </a: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17</a:t>
            </a:fld>
            <a:endParaRPr lang="fr-FR" dirty="0"/>
          </a:p>
        </p:txBody>
      </p:sp>
    </p:spTree>
    <p:extLst>
      <p:ext uri="{BB962C8B-B14F-4D97-AF65-F5344CB8AC3E}">
        <p14:creationId xmlns:p14="http://schemas.microsoft.com/office/powerpoint/2010/main" val="816423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Voilà, on a le Big Bang, la matière ordinaire et la matière noire interagissent ensemble et sont dans des conditions physiques extrêmes : très chaud, très dense, forte pression. On imagine que ces bulles sont des particules de matière noire en mouvement. Et au bout d’une picoseconde la matière noire se fige, c’est le gel de la matière noire. Et cette matière noire figée forme des puits où est petit à petit attiré la matière ordinaire. On aura donc des zones plus denses dans l’Univers autour des zones où la matière noire s’est figée, ce qui explique directement la formation de ces fluctuations de densités sur le fond diffus cosmologique, qui sont elles même les graines des amas de galaxies.</a:t>
            </a:r>
          </a:p>
          <a:p>
            <a:endParaRPr lang="fr-FR" sz="1800" kern="150" dirty="0">
              <a:effectLst/>
              <a:latin typeface="Times New Roman" panose="02020603050405020304" pitchFamily="18" charset="0"/>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Je voulais quand même détailler ce point, pour dire que c’est vraiment la matière noire qui est la cause directe de la formation des galaxies car elle va littéralement former le squelette sur lequel la matière ordinaire va être attirée et va s’installer, formant au bout de plusieurs milliards d’années la toile cosmique que nous avons vue précédemment.</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a:t>
            </a:r>
            <a:endParaRPr lang="fr-FR" sz="1800" kern="150" dirty="0">
              <a:effectLst/>
              <a:latin typeface="Liberation Serif"/>
              <a:ea typeface="NSimSun" panose="02010609030101010101" pitchFamily="49" charset="-122"/>
              <a:cs typeface="Lucida Sans" panose="020B0602030504020204" pitchFamily="34" charset="0"/>
            </a:endParaRPr>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18</a:t>
            </a:fld>
            <a:endParaRPr lang="fr-FR" dirty="0"/>
          </a:p>
        </p:txBody>
      </p:sp>
    </p:spTree>
    <p:extLst>
      <p:ext uri="{BB962C8B-B14F-4D97-AF65-F5344CB8AC3E}">
        <p14:creationId xmlns:p14="http://schemas.microsoft.com/office/powerpoint/2010/main" val="212860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Alors une galaxie au début c’est un sphéroïde, il y a du gaz, des étoiles qui se forment, qui meurent et donc rejette du gaz qui va être utilisé par d’autres générations d’étoiles. Et puis surtout ces protogalaxies fusionnent entre elles pour former des galaxies plus grandes, plus complexes et uniques. Les sphéroïdes vont ensuite devenir des disques (à cause du moment cinétique), des disques en rotation. Bon.</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19</a:t>
            </a:fld>
            <a:endParaRPr lang="fr-FR" dirty="0"/>
          </a:p>
        </p:txBody>
      </p:sp>
    </p:spTree>
    <p:extLst>
      <p:ext uri="{BB962C8B-B14F-4D97-AF65-F5344CB8AC3E}">
        <p14:creationId xmlns:p14="http://schemas.microsoft.com/office/powerpoint/2010/main" val="21197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Alors pour commencer, comme la tradition le veut, un peu d’étymologie.</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 </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Le mot « galaxie » vient du grec </a:t>
            </a:r>
            <a:r>
              <a:rPr lang="fr-FR" sz="1800" i="1" kern="150" dirty="0" err="1">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galaxías</a:t>
            </a: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 qui signifie « laiteux » ou « Voie Lactée », avec « gala » qui signifie « lait », à cause de l’apparence qu’à notre propre galaxie dans le ciel, qui forme justement une bande laiteuse, une voie lactée. Bien sûr les grecs n’avaient pas idée de ce qu’étais réellement cette bande laiteuse qui traverse le ciel, mais on a gardé cette désignation pour nommer les galaxies « galaxies » et notre galaxie la « Voie Lactée ».</a:t>
            </a:r>
            <a:endParaRPr lang="fr-FR" sz="1800" kern="150" dirty="0">
              <a:effectLst/>
              <a:latin typeface="Liberation Serif"/>
              <a:ea typeface="NSimSun" panose="02010609030101010101" pitchFamily="49" charset="-122"/>
              <a:cs typeface="Lucida Sans" panose="020B0602030504020204" pitchFamily="34" charset="0"/>
            </a:endParaRPr>
          </a:p>
          <a:p>
            <a:pPr>
              <a:lnSpc>
                <a:spcPct val="115000"/>
              </a:lnSpc>
              <a:spcAft>
                <a:spcPts val="700"/>
              </a:spcAft>
            </a:pP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Au niveau d’une définition, si on s’amuse à regarder ce que l’on a chez Larousse, ça donne : une galaxie est un vaste ensemble d'étoiles et de matière interstellaire dont la cohésion est assurée par la gravitation.</a:t>
            </a:r>
            <a:endParaRPr lang="fr-FR" sz="1800" kern="150" dirty="0">
              <a:effectLst/>
              <a:latin typeface="Liberation Serif"/>
              <a:ea typeface="NSimSun" panose="02010609030101010101" pitchFamily="49" charset="-122"/>
              <a:cs typeface="Lucida Sans" panose="020B0602030504020204" pitchFamily="34" charset="0"/>
            </a:endParaRPr>
          </a:p>
          <a:p>
            <a:pPr>
              <a:lnSpc>
                <a:spcPct val="115000"/>
              </a:lnSpc>
              <a:spcAft>
                <a:spcPts val="700"/>
              </a:spcAft>
            </a:pP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Bien sûr on ne peut pas résumer une galaxie a une telle définition, on va donc creuser tout ça.</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2</a:t>
            </a:fld>
            <a:endParaRPr lang="fr-FR" dirty="0"/>
          </a:p>
        </p:txBody>
      </p:sp>
    </p:spTree>
    <p:extLst>
      <p:ext uri="{BB962C8B-B14F-4D97-AF65-F5344CB8AC3E}">
        <p14:creationId xmlns:p14="http://schemas.microsoft.com/office/powerpoint/2010/main" val="131119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Zap</a:t>
            </a:r>
            <a:r>
              <a:rPr lang="fr-FR" dirty="0"/>
              <a:t> cette diapo.</a:t>
            </a:r>
          </a:p>
          <a:p>
            <a:endParaRPr lang="fr-FR" dirty="0"/>
          </a:p>
          <a:p>
            <a:endParaRPr lang="fr-FR" dirty="0"/>
          </a:p>
          <a:p>
            <a:r>
              <a:rPr lang="fr-FR" dirty="0"/>
              <a:t>L’image de gauche permet de mieux imaginer ce lien entre les galaxies, la matière noire, et les filaments. Donc en rouge on a un halo de matière noire, qui se trouve dans un filament de la toile cosmique. Ce filament en bleu est composé de matière froide, de l’hydrogène froid. Et la galaxie, elle, elle rejette du gaz, cette fois-ci du gaz chaud. C’est un phénomène de rétroaction, c’est-à-dire que l’hydrogène des filaments alimente la galaxie en gaz froid, et cette même galaxie peut rejeter du gaz chaud grâce à son trou noir supermassif. On y reviendra. </a:t>
            </a:r>
          </a:p>
          <a:p>
            <a:r>
              <a:rPr lang="fr-FR" dirty="0"/>
              <a:t>Et sur l’image de droite, on voit comment on passe petit à petit des fluctuations de densité primordiales d’il y a plus de 13 Md d’année à la toile cosmique actuelle. On passe de galaxies naines, qui grossissent, fusionnent avec d’autres galaxies, pour ensuite venir former les galaxies massives que nous avons aujourd’hui et qui sont organisées en amas.</a:t>
            </a:r>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20</a:t>
            </a:fld>
            <a:endParaRPr lang="fr-FR" dirty="0"/>
          </a:p>
        </p:txBody>
      </p:sp>
    </p:spTree>
    <p:extLst>
      <p:ext uri="{BB962C8B-B14F-4D97-AF65-F5344CB8AC3E}">
        <p14:creationId xmlns:p14="http://schemas.microsoft.com/office/powerpoint/2010/main" val="3554652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NSimSun" panose="02010609030101010101" pitchFamily="49" charset="-122"/>
                <a:cs typeface="Lucida Sans" panose="020B0602030504020204" pitchFamily="34" charset="0"/>
              </a:rPr>
              <a:t>Je reviens sur cette image, jusqu’à maintenant </a:t>
            </a:r>
            <a:r>
              <a:rPr lang="fr-FR" sz="1800" dirty="0">
                <a:latin typeface="Times New Roman" panose="02020603050405020304" pitchFamily="18" charset="0"/>
                <a:cs typeface="Times New Roman" panose="02020603050405020304" pitchFamily="18" charset="0"/>
              </a:rPr>
              <a:t>nous n’avons fait que dézoomer, de passer des galaxies aux amas et à l’immense toile cosmique. Maintenant nous allons zoomer sur la toile cosmique pour retrouver nos chères galaxies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fr-FR" sz="1800" dirty="0">
              <a:latin typeface="Times New Roman" panose="02020603050405020304" pitchFamily="18" charset="0"/>
              <a:cs typeface="Times New Roman" panose="02020603050405020304" pitchFamily="18" charset="0"/>
            </a:endParaRPr>
          </a:p>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Alors déjà je tiens à rappeler que toutes ces images sont extraites de simulations, mais par contre elles sont assez réalistes. </a:t>
            </a:r>
          </a:p>
          <a:p>
            <a:endParaRPr lang="fr-FR" sz="1800" dirty="0">
              <a:effectLst/>
              <a:latin typeface="Times New Roman" panose="02020603050405020304" pitchFamily="18" charset="0"/>
              <a:ea typeface="NSimSun" panose="02010609030101010101" pitchFamily="49" charset="-122"/>
              <a:cs typeface="Lucida Sans" panose="020B0602030504020204" pitchFamily="34" charset="0"/>
            </a:endParaRPr>
          </a:p>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La toile cosmique, alias le squelette de matière noire, c’est un système complexe de filaments, qui quand ils se croisent forment des nœuds, qui sont des régions plus denses. Par exemple sur l’image de gauche on a un joli nœud, on voit qu’on a à faire à un grand superamas de galaxies. Et entre ces filaments il n’y a priori pas grand-chose, c’est le vide du milieu intergalactique. </a:t>
            </a:r>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21</a:t>
            </a:fld>
            <a:endParaRPr lang="fr-FR" dirty="0"/>
          </a:p>
        </p:txBody>
      </p:sp>
    </p:spTree>
    <p:extLst>
      <p:ext uri="{BB962C8B-B14F-4D97-AF65-F5344CB8AC3E}">
        <p14:creationId xmlns:p14="http://schemas.microsoft.com/office/powerpoint/2010/main" val="4105382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Alors ces images sont très intéressantes, parce qu’elles simulent notre vrai environnement dans l’Univers. On a donc représenté notre vrai amas de galaxie ainsi que la Voie Lactée par exemple. Donc à gauche on a Laniakea, puis on zoom sur les filaments pour retrouver un morceau du superamas de la Vierge, et puis on zoom une dernière fois pour retrouver notre Groupe Local, avec la Voie Lactée et M31 qui sont annotées.</a:t>
            </a:r>
          </a:p>
          <a:p>
            <a:endParaRPr lang="fr-FR" sz="1800" dirty="0">
              <a:effectLst/>
              <a:latin typeface="Times New Roman" panose="02020603050405020304" pitchFamily="18" charset="0"/>
              <a:ea typeface="NSimSun" panose="02010609030101010101" pitchFamily="49" charset="-122"/>
              <a:cs typeface="Lucida Sans" panose="020B0602030504020204" pitchFamily="34" charset="0"/>
            </a:endParaRPr>
          </a:p>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On voit donc que quand on zoom sur un filament, on tombe sur pleins d’autres filaments, mais surtout on voit que celui-ci est composé de milliers de halos. Ce sont donc des halos de matière noire, et à l’intérieur de chaque halo va se former une galaxie, à partir de la matière ordinaire (donc ici de l’hydrogène) que le halo aura capturé par gravitation. Le halo de matière noire d’une galaxie représente environ 80 % de la masse totale, c’est énorme.</a:t>
            </a:r>
          </a:p>
          <a:p>
            <a:endParaRPr lang="fr-FR" sz="1800" dirty="0">
              <a:effectLst/>
              <a:latin typeface="Times New Roman" panose="02020603050405020304" pitchFamily="18" charset="0"/>
              <a:ea typeface="NSimSun" panose="02010609030101010101" pitchFamily="49" charset="-122"/>
              <a:cs typeface="Lucida Sans" panose="020B0602030504020204" pitchFamily="34" charset="0"/>
            </a:endParaRPr>
          </a:p>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Les nœuds de la toile cosmique sont des régions denses qui sont les cœurs des superamas. Et puisque ce sont des régions plus denses, il y a plus de collision et de fusion de galaxies, formant alors des galaxies elliptiques. Ça aussi on y reviendra.</a:t>
            </a:r>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22</a:t>
            </a:fld>
            <a:endParaRPr lang="fr-FR" dirty="0"/>
          </a:p>
        </p:txBody>
      </p:sp>
    </p:spTree>
    <p:extLst>
      <p:ext uri="{BB962C8B-B14F-4D97-AF65-F5344CB8AC3E}">
        <p14:creationId xmlns:p14="http://schemas.microsoft.com/office/powerpoint/2010/main" val="708277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Et effectivement les galaxies elliptiques ont bien plus tendance à se regrouper et à former des amas que les galaxies spirales. On le voit bien avec cet amas qui fourmillent de galaxies elliptiques géantes, très massives, on imagine bien le nœud de matière noire que l’amas doit former autour de lui.</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23</a:t>
            </a:fld>
            <a:endParaRPr lang="fr-FR" dirty="0"/>
          </a:p>
        </p:txBody>
      </p:sp>
    </p:spTree>
    <p:extLst>
      <p:ext uri="{BB962C8B-B14F-4D97-AF65-F5344CB8AC3E}">
        <p14:creationId xmlns:p14="http://schemas.microsoft.com/office/powerpoint/2010/main" val="358860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600" kern="150" dirty="0">
                <a:effectLst/>
                <a:latin typeface="Times New Roman" panose="02020603050405020304" pitchFamily="18" charset="0"/>
                <a:ea typeface="NSimSun" panose="02010609030101010101" pitchFamily="49" charset="-122"/>
                <a:cs typeface="Lucida Sans" panose="020B0602030504020204" pitchFamily="34" charset="0"/>
              </a:rPr>
              <a:t>En parlant d’imagination, maintenant, cette toile cosmique, je vais beaucoup l’imager. Alors quand on la regarde comme ça, on peut penser à plusieurs choses, peut-être un système nerveux, et moi j’ai trouvé que ça ressemblait drôlement bien à une ville. Ce qui tombe plutôt bien parce que l’Univers est finalement bien organisé comme une métropole.  </a:t>
            </a:r>
            <a:endParaRPr lang="fr-FR" sz="16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24</a:t>
            </a:fld>
            <a:endParaRPr lang="fr-FR" dirty="0"/>
          </a:p>
        </p:txBody>
      </p:sp>
    </p:spTree>
    <p:extLst>
      <p:ext uri="{BB962C8B-B14F-4D97-AF65-F5344CB8AC3E}">
        <p14:creationId xmlns:p14="http://schemas.microsoft.com/office/powerpoint/2010/main" val="4292645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En effet rien qu’à l’apparence, la toile cosmique (en haut) ressemble beaucoup à une agglomération en vue satellite, de nuit (l’image du bas). La ressemblance est frappante. En bas nous avons le centre-ville avec une densité forte en habitants, dans la toile cosmique nous avons un nœud, donc le cœur d’un superamas, avec une densité forte en galaxies.</a:t>
            </a:r>
          </a:p>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Comme dans tout centre-ville d’une métropole on retrouve des gratte-ciels, et dans le nœud de la toile cosmique on a des grandes et massives galaxies elliptiques. </a:t>
            </a:r>
          </a:p>
          <a:p>
            <a:pPr marL="0" marR="0" lvl="0" indent="0" algn="l" defTabSz="1218987" rtl="0" eaLnBrk="1" fontAlgn="auto" latinLnBrk="0" hangingPunct="1">
              <a:lnSpc>
                <a:spcPct val="100000"/>
              </a:lnSpc>
              <a:spcBef>
                <a:spcPts val="0"/>
              </a:spcBef>
              <a:spcAft>
                <a:spcPts val="0"/>
              </a:spcAft>
              <a:buClrTx/>
              <a:buSzTx/>
              <a:buFontTx/>
              <a:buNone/>
              <a:tabLst/>
              <a:defRPr/>
            </a:pPr>
            <a:r>
              <a:rPr lang="fr-FR" sz="1800" dirty="0">
                <a:latin typeface="Times New Roman" panose="02020603050405020304" pitchFamily="18" charset="0"/>
                <a:cs typeface="Times New Roman" panose="02020603050405020304" pitchFamily="18" charset="0"/>
              </a:rPr>
              <a:t>Au niveau de l’espace périurbain les habitations sont organisés autour des axes de communications qui convergent vers le centre, et dans la toile cosmique les filaments entourent et convergent vers le nœud. </a:t>
            </a:r>
            <a:endParaRPr lang="fr-FR" sz="1800" dirty="0">
              <a:effectLst/>
              <a:latin typeface="Times New Roman" panose="02020603050405020304" pitchFamily="18" charset="0"/>
              <a:ea typeface="NSimSun" panose="02010609030101010101" pitchFamily="49" charset="-122"/>
              <a:cs typeface="Lucida Sans" panose="020B0602030504020204" pitchFamily="34" charset="0"/>
            </a:endParaRPr>
          </a:p>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Autour du centre-ville il y a des lotissements et des habitations pavillonnaires, moins grand qu’au centre, et dans les filaments nous avons des galaxies spirales, moins massives que celles dans les nœuds. </a:t>
            </a:r>
          </a:p>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Dans ces habitations vivent des gens. Dans ces galaxies vivent des étoiles. </a:t>
            </a:r>
          </a:p>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Et comment font les gens pour se nourrir ? Et bien ils prennent ce qu’il reste dans leur frigo. Les étoiles font pareil, elles utilisent le gaz qu’il y a dans leur galaxie. </a:t>
            </a:r>
          </a:p>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Mais comment fait-on pour remplir le frigo ? Et bien on va dans le supermarché qui utilise des produits issus, dans un monde idéal, d’une agriculture saine, donc provenant des champs qu’il y a en dehors de la ville. Les zones noires. Pareil, le gaz des galaxies provient du milieu intergalactique, en noir, qui n’est pas réellement vide mais constitué d’un peu d’hydrogène qui finit par être attiré et capturé par les halos de matière noir de la toile cosmique. L’hydrogène emprunte alors l’autoroute des filaments et finit par alimenter la galaxie en hydrogène. L’hydrogène est en effet le carburant des étoiles. </a:t>
            </a:r>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25</a:t>
            </a:fld>
            <a:endParaRPr lang="fr-FR" dirty="0"/>
          </a:p>
        </p:txBody>
      </p:sp>
    </p:spTree>
    <p:extLst>
      <p:ext uri="{BB962C8B-B14F-4D97-AF65-F5344CB8AC3E}">
        <p14:creationId xmlns:p14="http://schemas.microsoft.com/office/powerpoint/2010/main" val="1222341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Les galaxie sont donc continuellement alimentées par le milieu intergalactique et les filaments, mais quand une galaxie a trop manger, elle évacue.  On dit que les galaxies ont des systèmes de rétroactions pour stopper ce transfert d’hydrogène du milieu intergalactique aux galaxies, pour stopper la livraison. Et donc ces système de rétroaction ont pour but de stopper la formations d’étoiles et font donc font mourir la galaxie, parce qu’une galaxie qui ne produit plus d’étoiles est une galaxie morte. </a:t>
            </a:r>
          </a:p>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Donc ces processus de rétroaction c’est par exemple des trous noirs supermassifs qui émettent suffisamment d’énergie pour réchauffer le gaz alentour et le disperser, comme dans le noyau actif de la galaxie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Centaurus</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A où le résultat de cette expulsion est très bien visible. Le trou noir de cette galaxie réchauffe la gaz et l’expulse, ce qui empêche la formation de nouvelles étoiles. C’est assez impressionnant. Et c’est ce qui était illustré sur une image avant… </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26</a:t>
            </a:fld>
            <a:endParaRPr lang="fr-FR" dirty="0"/>
          </a:p>
        </p:txBody>
      </p:sp>
    </p:spTree>
    <p:extLst>
      <p:ext uri="{BB962C8B-B14F-4D97-AF65-F5344CB8AC3E}">
        <p14:creationId xmlns:p14="http://schemas.microsoft.com/office/powerpoint/2010/main" val="247625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Donc on a parlé de galaxies spirales, de galaxies elliptiques, maintenant on va détailler tous ça. On imagine bien qu’il y a des quantités presque infinies de galaxies dans notre Univers, et elles ont chacune leur histoire et sont toute uniques, et c’est donc compliqué de les mettre dans des cases pour les classer. Mais en même temps, elles respectent des organisations particulières et ont des formes qui se ressembles. On classe donc les galaxies en fonction de leur forme, ce qui peut être assez subjectif d’ailleurs.</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Et c’est Edwin Hubble est le premier à classer les galaxies par leur forme, c’est la séquence de Hubble. Mais aujourd’hui on utilise une version plus complète de cette séquence, qui est la classification de Hubble-</a:t>
            </a:r>
            <a:r>
              <a:rPr lang="fr-FR" sz="1800" dirty="0" err="1">
                <a:effectLst/>
                <a:latin typeface="Times New Roman" panose="02020603050405020304" pitchFamily="18" charset="0"/>
                <a:ea typeface="NSimSun" panose="02010609030101010101" pitchFamily="49" charset="-122"/>
                <a:cs typeface="Lucida Sans" panose="020B0602030504020204" pitchFamily="34" charset="0"/>
              </a:rPr>
              <a:t>DeVaucouleurs</a:t>
            </a:r>
            <a:r>
              <a:rPr lang="fr-FR" sz="1800" dirty="0">
                <a:effectLst/>
                <a:latin typeface="Times New Roman" panose="02020603050405020304" pitchFamily="18" charset="0"/>
                <a:ea typeface="NSimSun" panose="02010609030101010101" pitchFamily="49" charset="-122"/>
                <a:cs typeface="Lucida Sans" panose="020B0602030504020204" pitchFamily="34" charset="0"/>
              </a:rPr>
              <a:t>, sur laquelle on retrouve les 4 principaux types de galaxies :</a:t>
            </a:r>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27</a:t>
            </a:fld>
            <a:endParaRPr lang="fr-FR" dirty="0"/>
          </a:p>
        </p:txBody>
      </p:sp>
    </p:spTree>
    <p:extLst>
      <p:ext uri="{BB962C8B-B14F-4D97-AF65-F5344CB8AC3E}">
        <p14:creationId xmlns:p14="http://schemas.microsoft.com/office/powerpoint/2010/main" val="3144361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De gauche à droite on a les galaxies elliptiques - lenticulaires – spirales - et irrégulières</a:t>
            </a:r>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28</a:t>
            </a:fld>
            <a:endParaRPr lang="fr-FR" dirty="0"/>
          </a:p>
        </p:txBody>
      </p:sp>
    </p:spTree>
    <p:extLst>
      <p:ext uri="{BB962C8B-B14F-4D97-AF65-F5344CB8AC3E}">
        <p14:creationId xmlns:p14="http://schemas.microsoft.com/office/powerpoint/2010/main" val="1069432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1-Commençons par les galaxies irrégulières, notées Im. Ce sont des galaxies qui n’ont pas de structure, elles sont généralement petites et sans trou noir supermassif, comme les nuages de Magellan par exemple, ou alors elles sont issu d’une collision de galaxies comme les galaxies des Antennes. Et puis juste à côté dans la classification on a les galaxies naines sphériques, notées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dsph</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qui sont comme des grands amas globulaires. Ca ressemble à l’image que j’ai mis en bas à droite.</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29</a:t>
            </a:fld>
            <a:endParaRPr lang="fr-FR" dirty="0"/>
          </a:p>
        </p:txBody>
      </p:sp>
    </p:spTree>
    <p:extLst>
      <p:ext uri="{BB962C8B-B14F-4D97-AF65-F5344CB8AC3E}">
        <p14:creationId xmlns:p14="http://schemas.microsoft.com/office/powerpoint/2010/main" val="23276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700"/>
              </a:spcAft>
            </a:pP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Mais avant : petit point sur l’historique, pour savoir comment ont été découverte ces galaxies, mais surtout comment a été découvert leur réelle nature, quand est-ce que l’on a su de quoi il s’agissait exactement.</a:t>
            </a:r>
            <a:endParaRPr lang="fr-FR" sz="1800" kern="150" dirty="0">
              <a:effectLst/>
              <a:latin typeface="Liberation Serif"/>
              <a:ea typeface="NSimSun" panose="02010609030101010101" pitchFamily="49" charset="-122"/>
              <a:cs typeface="Lucida Sans" panose="020B0602030504020204" pitchFamily="34" charset="0"/>
            </a:endParaRPr>
          </a:p>
          <a:p>
            <a:pPr>
              <a:lnSpc>
                <a:spcPct val="115000"/>
              </a:lnSpc>
              <a:spcAft>
                <a:spcPts val="700"/>
              </a:spcAft>
            </a:pP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Bon alors il est compliqué de parler de galaxie dès l’antiquité, mais comme on l’a dit ils avaient déjà remarqué et nommé cette bande qui traverse le ciel et qui n’est autre que notre propre galaxie. Aristote pensait que cette voie lactée était le résultat de la combustion d’une partie de l’air enflammé par le mouvement des astres. Il fallut un bon bout de temps avant de détailler tout ça.</a:t>
            </a:r>
            <a:endParaRPr lang="fr-FR" sz="1800" kern="150" dirty="0">
              <a:effectLst/>
              <a:latin typeface="Liberation Serif"/>
              <a:ea typeface="NSimSun" panose="02010609030101010101" pitchFamily="49" charset="-122"/>
              <a:cs typeface="Lucida Sans" panose="020B0602030504020204" pitchFamily="34" charset="0"/>
            </a:endParaRPr>
          </a:p>
          <a:p>
            <a:pPr>
              <a:lnSpc>
                <a:spcPct val="115000"/>
              </a:lnSpc>
              <a:spcAft>
                <a:spcPts val="700"/>
              </a:spcAft>
            </a:pP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Donc petit bon dans le temps, en 1610, du côté de Galilée, qui grâce à sa lunette astronomique pu constater que ce « nuage » était en réalité un ensemble de milliers d’étoiles qui donnent l’illusion d’une bande nuageuse. Galilée dira d’ailleurs : « la Galaxie n’est rien d’autre qu’un amas d’étoiles innombrables », car c’est tout ce que pouvait alors voir Galilée, mais son affirmation est évidemment fausse, la Voie Lactée ne contient pas que des étoiles.</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3</a:t>
            </a:fld>
            <a:endParaRPr lang="fr-FR" dirty="0"/>
          </a:p>
        </p:txBody>
      </p:sp>
    </p:spTree>
    <p:extLst>
      <p:ext uri="{BB962C8B-B14F-4D97-AF65-F5344CB8AC3E}">
        <p14:creationId xmlns:p14="http://schemas.microsoft.com/office/powerpoint/2010/main" val="2608273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2-Ensuite les galaxies elliptiques. Elles sont classées selon 8 catégories en fonction de leur excentricité. Une galaxie bien sphérique sera classée E0 tandis qu’une galaxie très étirée sera E7. Pour calculer quel est la catégorie d’une galaxie elliptique, il suffit de soustraire à 1 le quotient de sa largeur par sa longueur, et de multiplier le tout par 10. </a:t>
            </a:r>
          </a:p>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Par exemple si on prend Messier49, pour aller vite on cherche les infos sur Wikipédia en espérant qu’elles soient bonnes, on prend les valeurs, on fait le calcul, et on trouve environ 2, donc M49 est de catégorie E2. Voilà.</a:t>
            </a:r>
          </a:p>
          <a:p>
            <a:pPr marL="0" marR="0" lvl="0" indent="0" algn="l" defTabSz="1218987" rtl="0" eaLnBrk="1" fontAlgn="auto" latinLnBrk="0" hangingPunct="1">
              <a:lnSpc>
                <a:spcPct val="100000"/>
              </a:lnSpc>
              <a:spcBef>
                <a:spcPts val="0"/>
              </a:spcBef>
              <a:spcAft>
                <a:spcPts val="0"/>
              </a:spcAft>
              <a:buClrTx/>
              <a:buSzTx/>
              <a:buFontTx/>
              <a:buNone/>
              <a:tabLst/>
              <a:defRPr/>
            </a:pPr>
            <a:endParaRPr lang="fr-FR" sz="1800" kern="150" dirty="0">
              <a:effectLst/>
              <a:latin typeface="Times New Roman" panose="02020603050405020304" pitchFamily="18" charset="0"/>
              <a:ea typeface="NSimSun" panose="02010609030101010101" pitchFamily="49" charset="-122"/>
              <a:cs typeface="Lucida Sans" panose="020B060203050402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Ces galaxies elliptiques ne forment plus d’étoiles car elles n’ont pas de nuages de gaz. Plus de gaz. Leur population stellaire est très dense et vieille. Puisqu’elles ne produisent plus d’étoiles on dit que les galaxies elliptiques sont des galaxies mortes ou en train de mourir.</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30</a:t>
            </a:fld>
            <a:endParaRPr lang="fr-FR" dirty="0"/>
          </a:p>
        </p:txBody>
      </p:sp>
    </p:spTree>
    <p:extLst>
      <p:ext uri="{BB962C8B-B14F-4D97-AF65-F5344CB8AC3E}">
        <p14:creationId xmlns:p14="http://schemas.microsoft.com/office/powerpoint/2010/main" val="2141811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3-Ensuite les galaxies lenticulaires, notées S0, elles ont une forme de lentille. Ce sont des galaxies avec un bulbe central et un disque mais sans bras.</a:t>
            </a:r>
          </a:p>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Ce sont des galaxies massives avec une forte densité en étoiles anciennes et peu de gaz, un peu comme les galaxies elliptiques finalement. Les galaxies S0A sont les galaxies lenticulaires simples et les S0B les lenticulaires avec un bulbe allongé, un bulbe barré, comme c’est le cas chez la galaxie en bas à gauche.</a:t>
            </a:r>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31</a:t>
            </a:fld>
            <a:endParaRPr lang="fr-FR" dirty="0"/>
          </a:p>
        </p:txBody>
      </p:sp>
    </p:spTree>
    <p:extLst>
      <p:ext uri="{BB962C8B-B14F-4D97-AF65-F5344CB8AC3E}">
        <p14:creationId xmlns:p14="http://schemas.microsoft.com/office/powerpoint/2010/main" val="1252682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4- Ensuite les galaxies spirales sont divisées en 3 sous-catégories :</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en haut nous avons les galaxies spirales, notées SA. Une galaxie spirale avec des bras très serrée sera notée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SAa</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une galaxie avec des bras moins serrés sera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Sab</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encore plus lâche Sac, et quand les bras sont très ouverts et fractionné c’est une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SAd</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Et puis entre chaque type il y a les intermédiaire,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SAab</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Sabc</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et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Sacd</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a:t>
            </a: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en bas on a les galaxies spirales barrées, comme la Voie Lactée, qui sont notées SB et elles sont classées de la même manière que les spirales simples.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SBa</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Sbb</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SBc</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et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SBd</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et les intermédiaires possibles.</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et puis entre les deux on a les galaxies spirales barrées mais pas trop, les galaxies spirales intermédiaires, notées SAB. Et pareil on a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SABa</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SABb</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etc...</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Le point commun entre toutes ces galaxies c’est qu’elles possèdent des bras spiraux très riches en gaz et en étoiles. Des étoiles majoritairement jeunes, car le gaz disponible permet de continuer à former des étoiles. Une galaxie spirale continue de donner naissance à des étoiles, c’est donc vivant. Et c’est complètement le contraire des galaxies elliptiques et lenticulaires, qui sont comme on l’a dit très pauvres en gaz et ont des étoiles anciennes. On pense d’ailleurs que les galaxies elliptiques sont issues de la fusion des galaxies spirales.</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Et puis il y a ces galaxies, toutes à droite du diagramme, que j’ai mis volontairement de côté. En fait se sont des galaxies irrégulières mais vaguement en spirale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SAm</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irrégulières mais vaguement barrées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SBm</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et les irrégulières vaguement un peu des deux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SABm</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32</a:t>
            </a:fld>
            <a:endParaRPr lang="fr-FR" dirty="0"/>
          </a:p>
        </p:txBody>
      </p:sp>
    </p:spTree>
    <p:extLst>
      <p:ext uri="{BB962C8B-B14F-4D97-AF65-F5344CB8AC3E}">
        <p14:creationId xmlns:p14="http://schemas.microsoft.com/office/powerpoint/2010/main" val="767810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 images illustrent bien la beauté des galaxies spirales, donc avec une spirale simple à gauche et une spirale barrée à droite.</a:t>
            </a:r>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33</a:t>
            </a:fld>
            <a:endParaRPr lang="fr-FR" dirty="0"/>
          </a:p>
        </p:txBody>
      </p:sp>
    </p:spTree>
    <p:extLst>
      <p:ext uri="{BB962C8B-B14F-4D97-AF65-F5344CB8AC3E}">
        <p14:creationId xmlns:p14="http://schemas.microsoft.com/office/powerpoint/2010/main" val="4926523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Ici on a un tableau qui illustre chaque type de galaxie de la classification de Hubble-</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DeVaucouleurs</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a:t>
            </a:r>
          </a:p>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Et puis comme on a dit chaque galaxie est un peu unique et a sa particularité. Alors dans la classification on ajoute ces particularités, mais je ne vais pas vous les citez 1 par 1. Mais par exemple, pour une galaxie qui possède un anneau, il faut rajouter un (r) pour ring dans la classification. Une galaxie qui a beaucoup de gaz on ajoutera un + comme c’est le cas dans la première ligne du tableau, et donc quand une galaxie est vraiment pauvre en gaz on le précise par un -.</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34</a:t>
            </a:fld>
            <a:endParaRPr lang="fr-FR" dirty="0"/>
          </a:p>
        </p:txBody>
      </p:sp>
    </p:spTree>
    <p:extLst>
      <p:ext uri="{BB962C8B-B14F-4D97-AF65-F5344CB8AC3E}">
        <p14:creationId xmlns:p14="http://schemas.microsoft.com/office/powerpoint/2010/main" val="2721422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Par exemple la célèbre galaxie M51 est de type SA(s)</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bc</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pec car c’est une galaxie spirale (SA), avec les bras écartés mais pas trop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bc</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le s entre parenthèse nous indique qu’il n’y a pas d’anneau dans la galaxie, et le pec de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peculiar</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indique que M51 présente une particularité, en l’occurrence la galaxie qu’elle est en train de manger (à gauche).</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35</a:t>
            </a:fld>
            <a:endParaRPr lang="fr-FR" dirty="0"/>
          </a:p>
        </p:txBody>
      </p:sp>
    </p:spTree>
    <p:extLst>
      <p:ext uri="{BB962C8B-B14F-4D97-AF65-F5344CB8AC3E}">
        <p14:creationId xmlns:p14="http://schemas.microsoft.com/office/powerpoint/2010/main" val="2788581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Autre exemple, un chouilla plus complexe :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fr-FR" sz="1800" kern="150" dirty="0">
              <a:effectLst/>
              <a:latin typeface="Times New Roman" panose="02020603050405020304" pitchFamily="18" charset="0"/>
              <a:ea typeface="NSimSun" panose="02010609030101010101" pitchFamily="49" charset="-122"/>
              <a:cs typeface="Lucida Sans" panose="020B060203050402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La galaxie NGC1433 est de type (RI)SB(r)ab Sy2. Ce qui en français signifie que</a:t>
            </a:r>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36</a:t>
            </a:fld>
            <a:endParaRPr lang="fr-FR" dirty="0"/>
          </a:p>
        </p:txBody>
      </p:sp>
    </p:spTree>
    <p:extLst>
      <p:ext uri="{BB962C8B-B14F-4D97-AF65-F5344CB8AC3E}">
        <p14:creationId xmlns:p14="http://schemas.microsoft.com/office/powerpoint/2010/main" val="4174353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C’est une galaxie spirale barrée</a:t>
            </a: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37</a:t>
            </a:fld>
            <a:endParaRPr lang="fr-FR" dirty="0"/>
          </a:p>
        </p:txBody>
      </p:sp>
    </p:spTree>
    <p:extLst>
      <p:ext uri="{BB962C8B-B14F-4D97-AF65-F5344CB8AC3E}">
        <p14:creationId xmlns:p14="http://schemas.microsoft.com/office/powerpoint/2010/main" val="14378293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Avec les bras serrés mais pas trop</a:t>
            </a:r>
          </a:p>
          <a:p>
            <a:pPr marL="0" marR="0" lvl="0" indent="0" algn="l" defTabSz="1218987" rtl="0" eaLnBrk="1" fontAlgn="auto" latinLnBrk="0" hangingPunct="1">
              <a:lnSpc>
                <a:spcPct val="100000"/>
              </a:lnSpc>
              <a:spcBef>
                <a:spcPts val="0"/>
              </a:spcBef>
              <a:spcAft>
                <a:spcPts val="0"/>
              </a:spcAft>
              <a:buClrTx/>
              <a:buSzTx/>
              <a:buFontTx/>
              <a:buNone/>
              <a:tabLst/>
              <a:defRPr/>
            </a:pPr>
            <a:endParaRPr lang="fr-FR" sz="1800" kern="150" dirty="0">
              <a:effectLst/>
              <a:latin typeface="Times New Roman" panose="02020603050405020304" pitchFamily="18" charset="0"/>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38</a:t>
            </a:fld>
            <a:endParaRPr lang="fr-FR" dirty="0"/>
          </a:p>
        </p:txBody>
      </p:sp>
    </p:spTree>
    <p:extLst>
      <p:ext uri="{BB962C8B-B14F-4D97-AF65-F5344CB8AC3E}">
        <p14:creationId xmlns:p14="http://schemas.microsoft.com/office/powerpoint/2010/main" val="1721717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entourée d’un anneau extérieur de type 1</a:t>
            </a:r>
          </a:p>
          <a:p>
            <a:pPr marL="0" marR="0" lvl="0" indent="0" algn="l" defTabSz="1218987" rtl="0" eaLnBrk="1" fontAlgn="auto" latinLnBrk="0" hangingPunct="1">
              <a:lnSpc>
                <a:spcPct val="100000"/>
              </a:lnSpc>
              <a:spcBef>
                <a:spcPts val="0"/>
              </a:spcBef>
              <a:spcAft>
                <a:spcPts val="0"/>
              </a:spcAft>
              <a:buClrTx/>
              <a:buSzTx/>
              <a:buFontTx/>
              <a:buNone/>
              <a:tabLst/>
              <a:defRPr/>
            </a:pPr>
            <a:endParaRPr lang="fr-FR" sz="1800" kern="150" dirty="0">
              <a:effectLst/>
              <a:latin typeface="Times New Roman" panose="02020603050405020304" pitchFamily="18" charset="0"/>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39</a:t>
            </a:fld>
            <a:endParaRPr lang="fr-FR" dirty="0"/>
          </a:p>
        </p:txBody>
      </p:sp>
    </p:spTree>
    <p:extLst>
      <p:ext uri="{BB962C8B-B14F-4D97-AF65-F5344CB8AC3E}">
        <p14:creationId xmlns:p14="http://schemas.microsoft.com/office/powerpoint/2010/main" val="2859766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700"/>
              </a:spcAft>
            </a:pP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Ensuite en 1750, l’astronome Thomas Wright avance l’hypothèse selon laquelle ces milliers d’étoiles constitueraient un système de forme aplatie, dont le Soleil ferait partie et que nous verrions par la tranche. C’est quand même une magnifique hypothèse, sachant qu’il a vraiment vu juste. C’est à dire qu’il pense que le Soleil et la Terre font partit d’une immense galette d’étoiles, et étant donné que nous sommes dans cette galette d’étoiles et bien nous la voyons par la tranche, ce qui forme dans le ciel cette Voie Lactée.</a:t>
            </a:r>
            <a:endParaRPr lang="fr-FR" sz="1800" kern="150" dirty="0">
              <a:effectLst/>
              <a:latin typeface="Liberation Serif"/>
              <a:ea typeface="NSimSun" panose="02010609030101010101" pitchFamily="49" charset="-122"/>
              <a:cs typeface="Lucida Sans" panose="020B0602030504020204" pitchFamily="34" charset="0"/>
            </a:endParaRPr>
          </a:p>
          <a:p>
            <a:pPr>
              <a:lnSpc>
                <a:spcPct val="115000"/>
              </a:lnSpc>
              <a:spcAft>
                <a:spcPts val="700"/>
              </a:spcAft>
            </a:pP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Et au même moment des astronomes comme Charles Messier ou encore William Herschel balayent le ciel avec leurs instruments et ont observé et repéré pour la première fois plusieurs taches floues, qu’ils nomment donc « nébuleuses ».</a:t>
            </a:r>
            <a:endParaRPr lang="fr-FR" sz="1800" kern="150" dirty="0">
              <a:effectLst/>
              <a:latin typeface="Liberation Serif"/>
              <a:ea typeface="NSimSun" panose="02010609030101010101" pitchFamily="49" charset="-122"/>
              <a:cs typeface="Lucida Sans" panose="020B0602030504020204" pitchFamily="34" charset="0"/>
            </a:endParaRPr>
          </a:p>
          <a:p>
            <a:pPr>
              <a:lnSpc>
                <a:spcPct val="115000"/>
              </a:lnSpc>
              <a:spcAft>
                <a:spcPts val="700"/>
              </a:spcAft>
            </a:pP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Et dons suite à cela, le philosophe Emmanuel Kant avance l'idée que certaines de ces nébuleuses pourraient être des systèmes identiques à la voie lactée. Donc qu’il existerait d’autres galettes d’étoiles situées bien au-delà des limites de la notre. Ils les nommes d’ailleurs « univers-îles », ce que nous appelons aujourd’hui galaxie.</a:t>
            </a:r>
            <a:endParaRPr lang="fr-FR" sz="1800" kern="150" dirty="0">
              <a:effectLst/>
              <a:latin typeface="Liberation Serif"/>
              <a:ea typeface="NSimSun" panose="02010609030101010101" pitchFamily="49" charset="-122"/>
              <a:cs typeface="Lucida Sans" panose="020B0602030504020204" pitchFamily="34" charset="0"/>
            </a:endParaRPr>
          </a:p>
          <a:p>
            <a:pPr>
              <a:lnSpc>
                <a:spcPct val="115000"/>
              </a:lnSpc>
              <a:spcAft>
                <a:spcPts val="700"/>
              </a:spcAft>
            </a:pP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La majorité des astronomes acceptait cette idée de ces univers-îles, mais personne ne parvint à identifier les nébuleuses qui en étaient véritablement, car avec les instruments de l’époque c’était relativement compliquer de faire la différence entre une nébuleuse qui est dans notre galaxie et une nébuleuse qui est une autre galaxie très </a:t>
            </a:r>
            <a:r>
              <a:rPr lang="fr-FR" sz="1800" kern="150" dirty="0" err="1">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très</a:t>
            </a: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 lointaine.</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4</a:t>
            </a:fld>
            <a:endParaRPr lang="fr-FR" dirty="0"/>
          </a:p>
        </p:txBody>
      </p:sp>
    </p:spTree>
    <p:extLst>
      <p:ext uri="{BB962C8B-B14F-4D97-AF65-F5344CB8AC3E}">
        <p14:creationId xmlns:p14="http://schemas.microsoft.com/office/powerpoint/2010/main" val="2984842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Il y a aussi un anneau dans la galaxie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fr-FR" sz="1800" kern="150" dirty="0">
              <a:effectLst/>
              <a:latin typeface="Times New Roman" panose="02020603050405020304" pitchFamily="18" charset="0"/>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40</a:t>
            </a:fld>
            <a:endParaRPr lang="fr-FR" dirty="0"/>
          </a:p>
        </p:txBody>
      </p:sp>
    </p:spTree>
    <p:extLst>
      <p:ext uri="{BB962C8B-B14F-4D97-AF65-F5344CB8AC3E}">
        <p14:creationId xmlns:p14="http://schemas.microsoft.com/office/powerpoint/2010/main" val="33915620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Et c’est une galaxie de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Seyfert</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de type 2, donc avec un noyau très actif et très brillant.</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41</a:t>
            </a:fld>
            <a:endParaRPr lang="fr-FR" dirty="0"/>
          </a:p>
        </p:txBody>
      </p:sp>
    </p:spTree>
    <p:extLst>
      <p:ext uri="{BB962C8B-B14F-4D97-AF65-F5344CB8AC3E}">
        <p14:creationId xmlns:p14="http://schemas.microsoft.com/office/powerpoint/2010/main" val="4286802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Au niveau de la répartition de ces types de galaxies, dans notre univers, du moins dans notre univers observable, il y a 60 % de galaxies spirales, 35 % d’elliptiques/lenticulaires et 5 % d’irrégulières. Il y a donc une grande majorité de galaxies spirales, mais pour autant ce n’est pas là où il y a le plus d’étoiles. En effet ce sont les galaxies elliptiques et lenticulaires qui concentrent les 2/3 des étoiles de l’Univers. Or ces galaxies elliptiques et lenticulaires sont des galaxies mortes, c’est-à-dire qui ne donnent plus naissance à des étoiles.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fr-FR" sz="1800" kern="150" dirty="0">
              <a:effectLst/>
              <a:latin typeface="Times New Roman" panose="02020603050405020304" pitchFamily="18" charset="0"/>
              <a:ea typeface="NSimSun" panose="02010609030101010101" pitchFamily="49" charset="-122"/>
              <a:cs typeface="Lucida Sans" panose="020B060203050402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Donc la majorité des étoiles dans l’Univers se trouvent dans des galaxies mortes. Pourtant on a dit que les galaxies sont alimentées en gaz par les filaments et l’hydrogène du milieu intergalactique, donc comment ça se fait que les galaxies meurt ? Alors j’aurai pu poser cette question avant mais je le fais maintenant. Alors c’est plus de la théorie que du factuel, mais il y a aurait deux raisons.</a:t>
            </a:r>
          </a:p>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Soit la galaxie a déjà consommée et utilisée tout l’hydrogène disponible autour d’elle. … plus d’hydrogène, donc plus de carburant pour les étoiles, donc plus de formation d’étoiles.</a:t>
            </a:r>
          </a:p>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Soit se sont les phénomènes de rétroaction qui empêchent la formation de nouvelles étoiles. Comme on l’a dit, les trou noirs supermassifs de certaines galaxies réchauffent et expulsent du gaz, à la manière de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Centaurus</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A, ce qui à therme cause l’accélération de la mort de la galaxie. </a:t>
            </a:r>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42</a:t>
            </a:fld>
            <a:endParaRPr lang="fr-FR" dirty="0"/>
          </a:p>
        </p:txBody>
      </p:sp>
    </p:spTree>
    <p:extLst>
      <p:ext uri="{BB962C8B-B14F-4D97-AF65-F5344CB8AC3E}">
        <p14:creationId xmlns:p14="http://schemas.microsoft.com/office/powerpoint/2010/main" val="2252610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Alors maintenant je vous propose une étude de cas de la Voie Lactée.</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Alors la Voie Lactée est une galaxie spirale barrée et nous sommes à environ 26 000 al du centre, dans le bras d’Orion, qui est une division du bras du Sagittaire. On indique en haut une zone invisible, que l’on ne peut pas voir car elle nous est cachée par le noyau galactique, vu que nous sommes de l’autre côté.</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Notre galaxie est composée d’un bulbe qui est le noyau galactique, de bras spiraux qui forment le disque galactique, d’un halo galactique et d’un halo de matière noire, mais on a assez parlé de matière noire aujourd’hui.</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Donc le bulbe galactique est marqué par une barre centrale, au centre de laquelle se trouve un trou noir supermassif. </a:t>
            </a:r>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43</a:t>
            </a:fld>
            <a:endParaRPr lang="fr-FR" dirty="0"/>
          </a:p>
        </p:txBody>
      </p:sp>
    </p:spTree>
    <p:extLst>
      <p:ext uri="{BB962C8B-B14F-4D97-AF65-F5344CB8AC3E}">
        <p14:creationId xmlns:p14="http://schemas.microsoft.com/office/powerpoint/2010/main" val="23140994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Ce n’est pas quelque chose de propre à la Voie Lactée, toutes les grandes galaxies ont dans leur noyau un trou noir supermassif. Pour la Voie Lactée ce trou noir s’appelle Sagittarius A, et il a été photographié par l’EHT en 2017 et l’image a été révélé l’année dernière. Cette image très esthétique en fait ce n’est pas une image du trou noir en tant que tel, mais du disque d’accrétion qu’il y a autour du trou noir. On ne peut pas photographier un trou noir parce que par définition il n’émet pas de lumière par contre on peut photographier la matière qu’il y a autour du trou noir et qui dessine la zone où il se trouve. Donc quelque par dans la zone sombre au centre du disque d’accrétion il y a le trou noir, et autour c’est toute la matière qu’il a échauffée, ce qui forme le disque d’accrétion.</a:t>
            </a:r>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44</a:t>
            </a:fld>
            <a:endParaRPr lang="fr-FR" dirty="0"/>
          </a:p>
        </p:txBody>
      </p:sp>
    </p:spTree>
    <p:extLst>
      <p:ext uri="{BB962C8B-B14F-4D97-AF65-F5344CB8AC3E}">
        <p14:creationId xmlns:p14="http://schemas.microsoft.com/office/powerpoint/2010/main" val="29833146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Sinon le reste du bulbe est marqué par une très forte concentration en vieilles étoiles. Des étoiles vieilles, donc plutôt jaunes et rouges.</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Ensuite ce bulbe est entouré de 4 grands bras spiraux qui contiennent beaucoup de gaz, de nébuleuses et donc de pouponnières d’étoiles, comme la nébuleuse d’Orion M42. Les bras spiraux de notre galaxie sont donc riches en étoiles jeunes, des étoiles chaudes donc bleues. Ces bras spiraux forment un disque d’un diamètre d’environ 100 000 al. C’est donc dans ces bras spiraux que naissent les étoiles de notre galaxie. </a:t>
            </a:r>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45</a:t>
            </a:fld>
            <a:endParaRPr lang="fr-FR" dirty="0"/>
          </a:p>
        </p:txBody>
      </p:sp>
    </p:spTree>
    <p:extLst>
      <p:ext uri="{BB962C8B-B14F-4D97-AF65-F5344CB8AC3E}">
        <p14:creationId xmlns:p14="http://schemas.microsoft.com/office/powerpoint/2010/main" val="17858931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Notre galaxie est un disque en rotation, et ainsi le Soleil fait un tour autour du centre galactique, donc de Sagittarius A, en environ 230 millions d’années.</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Et puis pour finir, le halo galactique c’est un ensemble stellaire qui entoure le disque. Il est composé d’étoiles très anciennes, et de nombreux amas globulaires. Ces amas globulaires sont très anciens, de l’ordre de 10 à 13 Md années, et sont donc des témoins de la formations de la Voie Lactée et des potentielles collisions qui lui ont donné naissance.</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46</a:t>
            </a:fld>
            <a:endParaRPr lang="fr-FR" dirty="0"/>
          </a:p>
        </p:txBody>
      </p:sp>
    </p:spTree>
    <p:extLst>
      <p:ext uri="{BB962C8B-B14F-4D97-AF65-F5344CB8AC3E}">
        <p14:creationId xmlns:p14="http://schemas.microsoft.com/office/powerpoint/2010/main" val="35029510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Bon maintenant ça va être l’instant arrêt sur image.</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b="1" kern="150" dirty="0">
                <a:effectLst/>
                <a:latin typeface="Times New Roman" panose="02020603050405020304" pitchFamily="18" charset="0"/>
                <a:ea typeface="NSimSun" panose="02010609030101010101" pitchFamily="49" charset="-122"/>
                <a:cs typeface="Lucida Sans" panose="020B0602030504020204" pitchFamily="34" charset="0"/>
              </a:rPr>
              <a:t> </a:t>
            </a:r>
            <a:endParaRPr lang="fr-FR" sz="1800" kern="150" dirty="0">
              <a:effectLst/>
              <a:latin typeface="Liberation Serif"/>
              <a:ea typeface="NSimSun" panose="02010609030101010101" pitchFamily="49" charset="-122"/>
              <a:cs typeface="Lucida Sans" panose="020B0602030504020204" pitchFamily="34" charset="0"/>
            </a:endParaRPr>
          </a:p>
          <a:p>
            <a:pPr>
              <a:lnSpc>
                <a:spcPct val="115000"/>
              </a:lnSpc>
              <a:spcAft>
                <a:spcPts val="700"/>
              </a:spcAft>
            </a:pP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Alors comme on l’a vu les galaxies ne sont pas des structures isolées, et par conséquent il y a beaucoup d’interaction entre les galaxies d’une même zone, et ça joue un rôle très important dans leur évolution. Et donc ça donne lieu à de très jolis interactions. Ici on a le quintette de Stephan vu par le JWST, et puis à droite ARP 273, très élégant. </a:t>
            </a:r>
            <a:endParaRPr lang="fr-FR" sz="1800" kern="150" dirty="0">
              <a:effectLst/>
              <a:latin typeface="Liberation Serif"/>
              <a:ea typeface="NSimSun" panose="02010609030101010101" pitchFamily="49" charset="-122"/>
              <a:cs typeface="Lucida Sans" panose="020B0602030504020204" pitchFamily="34" charset="0"/>
            </a:endParaRPr>
          </a:p>
          <a:p>
            <a:endParaRPr lang="fr-FR" sz="1800" kern="150" dirty="0">
              <a:effectLst/>
              <a:latin typeface="Times New Roman" panose="02020603050405020304" pitchFamily="18" charset="0"/>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47</a:t>
            </a:fld>
            <a:endParaRPr lang="fr-FR" dirty="0"/>
          </a:p>
        </p:txBody>
      </p:sp>
    </p:spTree>
    <p:extLst>
      <p:ext uri="{BB962C8B-B14F-4D97-AF65-F5344CB8AC3E}">
        <p14:creationId xmlns:p14="http://schemas.microsoft.com/office/powerpoint/2010/main" val="4678280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 puis là il y a un peu de tout. Des interactions, des collisions, des galaxies toutes déformées.</a:t>
            </a:r>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48</a:t>
            </a:fld>
            <a:endParaRPr lang="fr-FR" dirty="0"/>
          </a:p>
        </p:txBody>
      </p:sp>
    </p:spTree>
    <p:extLst>
      <p:ext uri="{BB962C8B-B14F-4D97-AF65-F5344CB8AC3E}">
        <p14:creationId xmlns:p14="http://schemas.microsoft.com/office/powerpoint/2010/main" val="23865931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Ici on dirait que la grande galaxie aspire littéralement la petite, mais je pense que c’est ce qui doit se passer. Et puis à droite on a la galaxie de la roue de chariot, qui est le résultat d’une collision d’il y a environ 200 millions d’années, ce qui a formé ce magnifique anneau sublimé par le JWST.</a:t>
            </a:r>
          </a:p>
          <a:p>
            <a:endParaRPr lang="fr-FR" dirty="0"/>
          </a:p>
          <a:p>
            <a:pPr marL="0" marR="0" lvl="0" indent="0" algn="l" defTabSz="1218987" rtl="0" eaLnBrk="1" fontAlgn="auto" latinLnBrk="0" hangingPunct="1">
              <a:lnSpc>
                <a:spcPct val="100000"/>
              </a:lnSpc>
              <a:spcBef>
                <a:spcPts val="0"/>
              </a:spcBef>
              <a:spcAft>
                <a:spcPts val="0"/>
              </a:spcAft>
              <a:buClrTx/>
              <a:buSzTx/>
              <a:buFontTx/>
              <a:buNone/>
              <a:tabLst/>
              <a:defRPr/>
            </a:pPr>
            <a:r>
              <a:rPr lang="fr-FR" sz="1600" kern="150" dirty="0">
                <a:effectLst/>
                <a:latin typeface="Times New Roman" panose="02020603050405020304" pitchFamily="18" charset="0"/>
                <a:ea typeface="NSimSun" panose="02010609030101010101" pitchFamily="49" charset="-122"/>
                <a:cs typeface="Lucida Sans" panose="020B0602030504020204" pitchFamily="34" charset="0"/>
              </a:rPr>
              <a:t>Et puis dans 5 ou 6 milliards d’années ce sera au tour de la Voie Lactée d’entrer en collision avec la galaxie d’andromède (M31), alors bien sûr c’est un processus extrêmement long, mais typiquement cette fusion entre ces 2 grandes galaxies spirales devraient donner naissance à une galaxie elliptique géante. 2 galaxies spirales qui fusionnent, ça casse les structures, ça expulse le gaz, donc ça conduit à la formation d’une galaxie elliptique.</a:t>
            </a:r>
            <a:endParaRPr lang="fr-FR" sz="16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49</a:t>
            </a:fld>
            <a:endParaRPr lang="fr-FR" dirty="0"/>
          </a:p>
        </p:txBody>
      </p:sp>
    </p:spTree>
    <p:extLst>
      <p:ext uri="{BB962C8B-B14F-4D97-AF65-F5344CB8AC3E}">
        <p14:creationId xmlns:p14="http://schemas.microsoft.com/office/powerpoint/2010/main" val="715173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Il fallut attendre 1923 et Edwin Hubble qui parvint à identifier des étoiles variables dans ce qu'on appelait alors "la grande nébuleuse d'Andromède" (qui correspond donc à la galaxie d’Andromède, M31) et il en détermina leur distance à ces étoiles variables, qui s'avéra d’être de 1 million d'années-lumière (donc il a plutôt vu juste, en réalité c’est 2,2 millions d’al). Mais c’est le bon ordre de grandeur car cette distance est dans tous les cas bien supérieurs au diamètre de la voie lactée, qui était alors connu, de 100 000 al. Et donc il en conclu que ces étoiles et donc que la grande nébuleuse d’andromède se trouve bien au delà des frontières de notre galaxie et est donc un de ces Univers-île. M31 est donc la première galaxie confirmée, qui valide les théories de Thomas Wright et Emmanuel Kant.</a:t>
            </a:r>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5</a:t>
            </a:fld>
            <a:endParaRPr lang="fr-FR" dirty="0"/>
          </a:p>
        </p:txBody>
      </p:sp>
    </p:spTree>
    <p:extLst>
      <p:ext uri="{BB962C8B-B14F-4D97-AF65-F5344CB8AC3E}">
        <p14:creationId xmlns:p14="http://schemas.microsoft.com/office/powerpoint/2010/main" val="21845556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Alors il y a une sorte d’écosystème dans les galaxies : les étoiles naissent dans des nuages de gaz, et quand elles meurent elles rejettent du gaz qui va pouvoir être utilisé pour former d’autres générations d’étoiles. Et justement il y a certaines galaxies qui ont un taux de formation d'étoiles vertigineux.</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 </a:t>
            </a:r>
            <a:endParaRPr lang="fr-FR" sz="1800" kern="150" dirty="0">
              <a:effectLst/>
              <a:latin typeface="Liberation Serif"/>
              <a:ea typeface="NSimSun" panose="02010609030101010101" pitchFamily="49" charset="-122"/>
              <a:cs typeface="Lucida Sans" panose="020B0602030504020204" pitchFamily="34" charset="0"/>
            </a:endParaRPr>
          </a:p>
          <a:p>
            <a:pPr>
              <a:lnSpc>
                <a:spcPct val="115000"/>
              </a:lnSpc>
              <a:spcAft>
                <a:spcPts val="700"/>
              </a:spcAft>
            </a:pP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Donc on appelle ce sursaut de formation d’étoiles des </a:t>
            </a:r>
            <a:r>
              <a:rPr lang="fr-FR" sz="1800" kern="150" dirty="0" err="1">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starburst</a:t>
            </a: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 Les </a:t>
            </a:r>
            <a:r>
              <a:rPr lang="fr-FR" sz="1800" kern="150" dirty="0" err="1">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starburst</a:t>
            </a: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 concernent souvent les </a:t>
            </a:r>
            <a:r>
              <a:rPr lang="fr-FR" sz="1800" u="none" strike="noStrike"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hlinkClick r:id="rId3"/>
              </a:rPr>
              <a:t>galaxies en </a:t>
            </a: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hlinkClick r:id="rId3"/>
              </a:rPr>
              <a:t>interactio</a:t>
            </a:r>
            <a:r>
              <a:rPr lang="fr-FR" sz="1800" u="sng"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n</a:t>
            </a: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 ou en </a:t>
            </a:r>
            <a:r>
              <a:rPr lang="fr-FR" sz="1800" u="sng"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fusion</a:t>
            </a: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 Par exemple on a le cas de </a:t>
            </a:r>
            <a:r>
              <a:rPr lang="fr-FR" sz="1800" u="none" strike="noStrike"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hlinkClick r:id="rId4"/>
              </a:rPr>
              <a:t>M82</a:t>
            </a: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 qui interagit avec </a:t>
            </a:r>
            <a:r>
              <a:rPr lang="fr-FR" sz="1800" u="none" strike="noStrike"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hlinkClick r:id="rId5"/>
              </a:rPr>
              <a:t>M81</a:t>
            </a: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 de taille supérieure. Et puis je reviens aussi sur la galaxie des Antennes qui est elle aussi marquée par un </a:t>
            </a:r>
            <a:r>
              <a:rPr lang="fr-FR" sz="1800" kern="150" dirty="0" err="1">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starburst</a:t>
            </a: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 et on voit très bien tout ce gaz en rouge et cette quantité faramineuse d’étoiles bleues très jeunes (en haut de la galaxie) qui se sont formés suite à cette collision, puisque les galaxies des antennes sont justement le résultat d’une collision.</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50</a:t>
            </a:fld>
            <a:endParaRPr lang="fr-FR" dirty="0"/>
          </a:p>
        </p:txBody>
      </p:sp>
    </p:spTree>
    <p:extLst>
      <p:ext uri="{BB962C8B-B14F-4D97-AF65-F5344CB8AC3E}">
        <p14:creationId xmlns:p14="http://schemas.microsoft.com/office/powerpoint/2010/main" val="17651157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Il existe aussi des galaxies dont le noyau est très lumineux, bien plus que le reste de la galaxie. On dit alors qu'il s'agit d'une galaxie à noyau actif, où se déroulent des phénomènes énergétiques très intenses, très souvent à cause du trou noir supermassif qu’elle renferme. </a:t>
            </a:r>
          </a:p>
          <a:p>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 </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Par exemple M87 est une radiogalaxie elliptique émettant un jet de matière immense de 5 000 </a:t>
            </a:r>
            <a:r>
              <a:rPr lang="fr-FR" sz="1800" kern="150" dirty="0" err="1">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a.l.</a:t>
            </a: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 à cause de son trou noir supermassif monstrueux de plus de 6 Md de masse solaire. Un vrai monstre galactique. </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51</a:t>
            </a:fld>
            <a:endParaRPr lang="fr-FR" dirty="0"/>
          </a:p>
        </p:txBody>
      </p:sp>
    </p:spTree>
    <p:extLst>
      <p:ext uri="{BB962C8B-B14F-4D97-AF65-F5344CB8AC3E}">
        <p14:creationId xmlns:p14="http://schemas.microsoft.com/office/powerpoint/2010/main" val="33818186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Et puis je vais (enfin) finir sur cette image du JWST. Sur cette image vous avez quelques étoiles, qui sont au premier plan puisqu’elles font partie de notre galaxie, et puis surtout en arrière plan il y a près de 7000 galaxies. Y en a de partout. Et puis l’image est centrée sur un amas, et on voit qu’il est composé majoritairement de galaxies elliptiques, ce qui est caractéristique, et les galaxies les plus massives se trouve au cœur de l’amas. Et puis au dernier plan on a des galaxies très petites, lointaines, rouges.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fr-FR" sz="1800" kern="150" dirty="0">
              <a:effectLst/>
              <a:latin typeface="Times New Roman" panose="02020603050405020304" pitchFamily="18" charset="0"/>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52</a:t>
            </a:fld>
            <a:endParaRPr lang="fr-FR" dirty="0"/>
          </a:p>
        </p:txBody>
      </p:sp>
    </p:spTree>
    <p:extLst>
      <p:ext uri="{BB962C8B-B14F-4D97-AF65-F5344CB8AC3E}">
        <p14:creationId xmlns:p14="http://schemas.microsoft.com/office/powerpoint/2010/main" val="42153859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 bien c’est tout pour les galaxies, en espérant que ça vous ait plut !</a:t>
            </a:r>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53</a:t>
            </a:fld>
            <a:endParaRPr lang="fr-FR" dirty="0"/>
          </a:p>
        </p:txBody>
      </p:sp>
    </p:spTree>
    <p:extLst>
      <p:ext uri="{BB962C8B-B14F-4D97-AF65-F5344CB8AC3E}">
        <p14:creationId xmlns:p14="http://schemas.microsoft.com/office/powerpoint/2010/main" val="1116666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700"/>
              </a:spcAft>
            </a:pP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On voit que les progrès scientifiques avancent avec les progrès technologiques, ceci le montre très bien et c’est très beau je trouve, on a 2 visions différentes de la Galaxie du tourbillon M51, de 1850 à 2005. Et voilà en 150 ans on passe d’un dessin à une image ultra-détaillée.</a:t>
            </a:r>
            <a:endParaRPr lang="fr-FR" sz="1800" kern="150" dirty="0">
              <a:effectLst/>
              <a:latin typeface="Liberation Serif"/>
              <a:ea typeface="NSimSun" panose="02010609030101010101" pitchFamily="49" charset="-122"/>
              <a:cs typeface="Lucida Sans" panose="020B0602030504020204" pitchFamily="34" charset="0"/>
            </a:endParaRPr>
          </a:p>
          <a:p>
            <a:pPr>
              <a:lnSpc>
                <a:spcPct val="115000"/>
              </a:lnSpc>
              <a:spcAft>
                <a:spcPts val="700"/>
              </a:spcAft>
            </a:pPr>
            <a:r>
              <a:rPr lang="fr-FR" sz="1800" kern="150" dirty="0">
                <a:solidFill>
                  <a:srgbClr val="000000"/>
                </a:solidFill>
                <a:effectLst/>
                <a:latin typeface="Times New Roman" panose="02020603050405020304" pitchFamily="18" charset="0"/>
                <a:ea typeface="NSimSun" panose="02010609030101010101" pitchFamily="49" charset="-122"/>
                <a:cs typeface="Lucida Sans" panose="020B0602030504020204" pitchFamily="34" charset="0"/>
              </a:rPr>
              <a:t>Voilà pour l’historique.</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6</a:t>
            </a:fld>
            <a:endParaRPr lang="fr-FR" dirty="0"/>
          </a:p>
        </p:txBody>
      </p:sp>
    </p:spTree>
    <p:extLst>
      <p:ext uri="{BB962C8B-B14F-4D97-AF65-F5344CB8AC3E}">
        <p14:creationId xmlns:p14="http://schemas.microsoft.com/office/powerpoint/2010/main" val="726015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Quand on parle de galaxies, il est important de se rendre compte de la taille et de l’immensité de ces structures. On va donc faire un petit voyage pour regarder tout ça d’un point de vue global.</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dirty="0">
                <a:effectLst/>
                <a:latin typeface="Times New Roman" panose="02020603050405020304" pitchFamily="18" charset="0"/>
                <a:ea typeface="NSimSun" panose="02010609030101010101" pitchFamily="49" charset="-122"/>
                <a:cs typeface="Lucida Sans" panose="020B0602030504020204" pitchFamily="34" charset="0"/>
              </a:rPr>
              <a:t>En effet les galaxies sont des structures immenses contenant des centaines de milliards d’étoiles, et ces galaxies interagissent en amas avec des galaxies qui sont à plusieurs millions d’al. Et ces amas interagissent avec d’autres amas pour former des superamas. Et tout cela mis bout à bout, ces galaxies qui forment des amas, qui eux-mêmes forment des amas encore plus vastes et ainsi de suite, et bien ça vient former une structure complexe dans l’Univers,</a:t>
            </a:r>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7</a:t>
            </a:fld>
            <a:endParaRPr lang="fr-FR" dirty="0"/>
          </a:p>
        </p:txBody>
      </p:sp>
    </p:spTree>
    <p:extLst>
      <p:ext uri="{BB962C8B-B14F-4D97-AF65-F5344CB8AC3E}">
        <p14:creationId xmlns:p14="http://schemas.microsoft.com/office/powerpoint/2010/main" val="3058994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une toile de matière où chaque point est ici un amas de plusieurs milliers de galaxies. Donc sur cette image tout ce qui est coloré c’est de la matière noire, car elle est à la base de la formation des galaxies (on y reviendra), et donc toute cette matière noire représente des quantités faramineuses de galaxies. Dite vous bien que cette image ce n’est pas une galaxie, mais ce sont des milliards de galaxies, qui forment ce que l’on appelle la toile cosmique. La matière dans l’Univers est donc répartie suivant des filaments, des filaments galactiques. On voit que les galaxies ne sont pas des structures isolées, elles sont beaucoup connectées à leurs voisines, elles forment des amas par gravitation, et des filaments à grande échelle. On voit aussi que les galaxies ne sont pas réparties de manière homogène dans l’Univers, on a des régions très </a:t>
            </a:r>
            <a:r>
              <a:rPr lang="fr-FR" sz="1800" kern="150" dirty="0" err="1">
                <a:effectLst/>
                <a:latin typeface="Times New Roman" panose="02020603050405020304" pitchFamily="18" charset="0"/>
                <a:ea typeface="NSimSun" panose="02010609030101010101" pitchFamily="49" charset="-122"/>
                <a:cs typeface="Lucida Sans" panose="020B0602030504020204" pitchFamily="34" charset="0"/>
              </a:rPr>
              <a:t>très</a:t>
            </a: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denses dans les filaments et des régions complètement vide au niveau du milieu intergalactique.</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Ça ce sont des images extraites d’une simulation, et oui parce qu’on n’est pas capable de voir la matière noire, elle porte bien son nom, ce n’est donc pas la réalité mais ça la reflète plutôt bien. Et donc cette simulation elle simule le comportement d’une quantité de matière noire dans un morceau d’Univers. Et on peut donc mieux comprendre certains phénomènes en comparant les résultats d’une simulation à la réalité, à notre vrai Univers.</a:t>
            </a: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a:t>
            </a:r>
            <a:endParaRPr lang="fr-FR" sz="1800" kern="150" dirty="0">
              <a:effectLst/>
              <a:latin typeface="Liberation Serif"/>
              <a:ea typeface="NSimSun" panose="02010609030101010101" pitchFamily="49" charset="-122"/>
              <a:cs typeface="Lucida Sans" panose="020B0602030504020204" pitchFamily="34" charset="0"/>
            </a:endParaRPr>
          </a:p>
          <a:p>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Donc les galaxies naissent et évoluent sur une toile cosmique, de matière noire et de matière ordinaire. Alors je vais beaucoup parler de matière ordinaire mais c’est pour ne pas faire la confusion avec la matière noire. Ici la matière ordinaire c’est par exemple les atomes d’hydrogène et d’hélium.</a:t>
            </a:r>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8</a:t>
            </a:fld>
            <a:endParaRPr lang="fr-FR" dirty="0"/>
          </a:p>
        </p:txBody>
      </p:sp>
    </p:spTree>
    <p:extLst>
      <p:ext uri="{BB962C8B-B14F-4D97-AF65-F5344CB8AC3E}">
        <p14:creationId xmlns:p14="http://schemas.microsoft.com/office/powerpoint/2010/main" val="3814054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fr-FR" sz="1800" kern="150" dirty="0">
                <a:effectLst/>
                <a:latin typeface="Times New Roman" panose="02020603050405020304" pitchFamily="18" charset="0"/>
                <a:ea typeface="NSimSun" panose="02010609030101010101" pitchFamily="49" charset="-122"/>
                <a:cs typeface="Lucida Sans" panose="020B0602030504020204" pitchFamily="34" charset="0"/>
              </a:rPr>
              <a:t>- Si maintenant on prend l’exemple de notre galaxie, la Voie Lactée, sans entrer dans les détails (ça on le fera après), et bien celle-ci est une galaxie spirale-barrée formant un disque d’un diamètre d’environ 100 000 al. Le système solaire se trouve à mi-chemin entre le centre et la bordure extérieure, dans le bras d’Orion. Mais le Soleil n’est pas seul, il y a entre 200 et 400 Md d’étoiles dans la Voie Lactée, rien que ça.</a:t>
            </a:r>
            <a:endParaRPr lang="fr-FR" sz="1800" kern="150" dirty="0">
              <a:effectLst/>
              <a:latin typeface="Liberation Serif"/>
              <a:ea typeface="NSimSun" panose="02010609030101010101" pitchFamily="49" charset="-122"/>
              <a:cs typeface="Lucida Sans" panose="020B0602030504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lgn="r"/>
            <a:fld id="{3EBA5BD7-F043-4D1B-AA17-CD412FC534DE}" type="slidenum">
              <a:rPr lang="fr-FR" smtClean="0"/>
              <a:pPr algn="r"/>
              <a:t>9</a:t>
            </a:fld>
            <a:endParaRPr lang="fr-FR" dirty="0"/>
          </a:p>
        </p:txBody>
      </p:sp>
    </p:spTree>
    <p:extLst>
      <p:ext uri="{BB962C8B-B14F-4D97-AF65-F5344CB8AC3E}">
        <p14:creationId xmlns:p14="http://schemas.microsoft.com/office/powerpoint/2010/main" val="4143195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21" name="diagonales"/>
          <p:cNvGrpSpPr/>
          <p:nvPr/>
        </p:nvGrpSpPr>
        <p:grpSpPr>
          <a:xfrm>
            <a:off x="7516443" y="4145281"/>
            <a:ext cx="4686117" cy="2731407"/>
            <a:chOff x="5638800" y="3108960"/>
            <a:chExt cx="3515503" cy="2048555"/>
          </a:xfrm>
        </p:grpSpPr>
        <p:cxnSp>
          <p:nvCxnSpPr>
            <p:cNvPr id="14" name="Connecteur droit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Connecteur droit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Connecteur droit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lignes inférieures"/>
          <p:cNvGrpSpPr/>
          <p:nvPr/>
        </p:nvGrpSpPr>
        <p:grpSpPr>
          <a:xfrm>
            <a:off x="-8916" y="6057149"/>
            <a:ext cx="5498726" cy="820207"/>
            <a:chOff x="-6689" y="4553748"/>
            <a:chExt cx="4125119" cy="615155"/>
          </a:xfrm>
        </p:grpSpPr>
        <p:sp>
          <p:nvSpPr>
            <p:cNvPr id="9" name="Forme libre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fr-FR" dirty="0"/>
            </a:p>
          </p:txBody>
        </p:sp>
        <p:sp>
          <p:nvSpPr>
            <p:cNvPr id="10" name="Forme libre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fr-FR" dirty="0"/>
            </a:p>
          </p:txBody>
        </p:sp>
        <p:sp>
          <p:nvSpPr>
            <p:cNvPr id="11" name="Forme libre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fr-FR" dirty="0"/>
            </a:p>
          </p:txBody>
        </p:sp>
      </p:grpSp>
      <p:sp>
        <p:nvSpPr>
          <p:cNvPr id="2" name="Titre 1"/>
          <p:cNvSpPr>
            <a:spLocks noGrp="1"/>
          </p:cNvSpPr>
          <p:nvPr>
            <p:ph type="ctrTitle"/>
          </p:nvPr>
        </p:nvSpPr>
        <p:spPr>
          <a:xfrm>
            <a:off x="1625176" y="584200"/>
            <a:ext cx="8735325" cy="2000251"/>
          </a:xfrm>
        </p:spPr>
        <p:txBody>
          <a:bodyPr rtlCol="0">
            <a:normAutofit/>
          </a:bodyPr>
          <a:lstStyle>
            <a:lvl1pPr algn="l" rtl="0">
              <a:defRPr sz="5400"/>
            </a:lvl1pPr>
          </a:lstStyle>
          <a:p>
            <a:pPr rtl="0"/>
            <a:r>
              <a:rPr lang="fr-FR"/>
              <a:t>Modifiez le style du titre</a:t>
            </a:r>
            <a:endParaRPr lang="fr-FR" dirty="0"/>
          </a:p>
        </p:txBody>
      </p:sp>
      <p:sp>
        <p:nvSpPr>
          <p:cNvPr id="3" name="Sous-titre 2"/>
          <p:cNvSpPr>
            <a:spLocks noGrp="1"/>
          </p:cNvSpPr>
          <p:nvPr>
            <p:ph type="subTitle" idx="1"/>
          </p:nvPr>
        </p:nvSpPr>
        <p:spPr>
          <a:xfrm>
            <a:off x="1625176" y="2616200"/>
            <a:ext cx="8735325" cy="1752600"/>
          </a:xfrm>
        </p:spPr>
        <p:txBody>
          <a:bodyPr rtlCol="0">
            <a:normAutofit/>
          </a:bodyPr>
          <a:lstStyle>
            <a:lvl1pPr marL="0" indent="0" algn="l" rtl="0">
              <a:spcBef>
                <a:spcPts val="0"/>
              </a:spcBef>
              <a:buNone/>
              <a:defRPr sz="2800" cap="all" spc="200" baseline="0">
                <a:solidFill>
                  <a:schemeClr val="accent1"/>
                </a:solidFill>
              </a:defRPr>
            </a:lvl1pPr>
            <a:lvl2pPr marL="609493" indent="0" algn="ctr" rtl="0">
              <a:buNone/>
              <a:defRPr>
                <a:solidFill>
                  <a:schemeClr val="tx1">
                    <a:tint val="75000"/>
                  </a:schemeClr>
                </a:solidFill>
              </a:defRPr>
            </a:lvl2pPr>
            <a:lvl3pPr marL="1218987" indent="0" algn="ctr" rtl="0">
              <a:buNone/>
              <a:defRPr>
                <a:solidFill>
                  <a:schemeClr val="tx1">
                    <a:tint val="75000"/>
                  </a:schemeClr>
                </a:solidFill>
              </a:defRPr>
            </a:lvl3pPr>
            <a:lvl4pPr marL="1828480" indent="0" algn="ctr" rtl="0">
              <a:buNone/>
              <a:defRPr>
                <a:solidFill>
                  <a:schemeClr val="tx1">
                    <a:tint val="75000"/>
                  </a:schemeClr>
                </a:solidFill>
              </a:defRPr>
            </a:lvl4pPr>
            <a:lvl5pPr marL="2437973" indent="0" algn="ctr" rtl="0">
              <a:buNone/>
              <a:defRPr>
                <a:solidFill>
                  <a:schemeClr val="tx1">
                    <a:tint val="75000"/>
                  </a:schemeClr>
                </a:solidFill>
              </a:defRPr>
            </a:lvl5pPr>
            <a:lvl6pPr marL="3047467" indent="0" algn="ctr" rtl="0">
              <a:buNone/>
              <a:defRPr>
                <a:solidFill>
                  <a:schemeClr val="tx1">
                    <a:tint val="75000"/>
                  </a:schemeClr>
                </a:solidFill>
              </a:defRPr>
            </a:lvl6pPr>
            <a:lvl7pPr marL="3656960" indent="0" algn="ctr" rtl="0">
              <a:buNone/>
              <a:defRPr>
                <a:solidFill>
                  <a:schemeClr val="tx1">
                    <a:tint val="75000"/>
                  </a:schemeClr>
                </a:solidFill>
              </a:defRPr>
            </a:lvl7pPr>
            <a:lvl8pPr marL="4266453" indent="0" algn="ctr" rtl="0">
              <a:buNone/>
              <a:defRPr>
                <a:solidFill>
                  <a:schemeClr val="tx1">
                    <a:tint val="75000"/>
                  </a:schemeClr>
                </a:solidFill>
              </a:defRPr>
            </a:lvl8pPr>
            <a:lvl9pPr marL="4875947" indent="0" algn="ctr" rtl="0">
              <a:buNone/>
              <a:defRPr>
                <a:solidFill>
                  <a:schemeClr val="tx1">
                    <a:tint val="75000"/>
                  </a:schemeClr>
                </a:solidFill>
              </a:defRPr>
            </a:lvl9pPr>
          </a:lstStyle>
          <a:p>
            <a:pPr rtl="0"/>
            <a:r>
              <a:rPr lang="fr-FR"/>
              <a:t>Modifiez le style des sous-titres du masque</a:t>
            </a:r>
            <a:endParaRPr lang="fr-FR" dirty="0"/>
          </a:p>
        </p:txBody>
      </p:sp>
      <p:sp>
        <p:nvSpPr>
          <p:cNvPr id="22" name="Espace réservé de la date 21"/>
          <p:cNvSpPr>
            <a:spLocks noGrp="1"/>
          </p:cNvSpPr>
          <p:nvPr>
            <p:ph type="dt" sz="half" idx="10"/>
          </p:nvPr>
        </p:nvSpPr>
        <p:spPr/>
        <p:txBody>
          <a:bodyPr rtlCol="0"/>
          <a:lstStyle>
            <a:lvl1pPr>
              <a:defRPr/>
            </a:lvl1pPr>
          </a:lstStyle>
          <a:p>
            <a:fld id="{3E36D263-5C89-4D5D-8B05-0120FB33B4BA}" type="datetime1">
              <a:rPr lang="fr-FR" smtClean="0"/>
              <a:pPr/>
              <a:t>10/11/2023</a:t>
            </a:fld>
            <a:endParaRPr lang="fr-FR" dirty="0"/>
          </a:p>
        </p:txBody>
      </p:sp>
      <p:sp>
        <p:nvSpPr>
          <p:cNvPr id="23" name="Espace réservé du pied de page 22"/>
          <p:cNvSpPr>
            <a:spLocks noGrp="1"/>
          </p:cNvSpPr>
          <p:nvPr>
            <p:ph type="ftr" sz="quarter" idx="11"/>
          </p:nvPr>
        </p:nvSpPr>
        <p:spPr/>
        <p:txBody>
          <a:bodyPr rtlCol="0"/>
          <a:lstStyle/>
          <a:p>
            <a:pPr rtl="0"/>
            <a:endParaRPr lang="fr-FR" dirty="0"/>
          </a:p>
        </p:txBody>
      </p:sp>
      <p:sp>
        <p:nvSpPr>
          <p:cNvPr id="24" name="Espace réservé du numéro de diapositive 23"/>
          <p:cNvSpPr>
            <a:spLocks noGrp="1"/>
          </p:cNvSpPr>
          <p:nvPr>
            <p:ph type="sldNum" sz="quarter" idx="12"/>
          </p:nvPr>
        </p:nvSpPr>
        <p:spPr/>
        <p:txBody>
          <a:bodyPr rtlCol="0"/>
          <a:lstStyle/>
          <a:p>
            <a:pPr algn="r"/>
            <a:fld id="{C014DD1E-5D91-48A3-AD6D-45FBA980D106}" type="slidenum">
              <a:rPr lang="fr-FR" smtClean="0"/>
              <a:pPr algn="r"/>
              <a:t>‹N°›</a:t>
            </a:fld>
            <a:endParaRPr lang="fr-FR" dirty="0"/>
          </a:p>
        </p:txBody>
      </p:sp>
    </p:spTree>
    <p:extLst>
      <p:ext uri="{BB962C8B-B14F-4D97-AF65-F5344CB8AC3E}">
        <p14:creationId xmlns:p14="http://schemas.microsoft.com/office/powerpoint/2010/main" val="184748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fr-FR" dirty="0"/>
          </a:p>
        </p:txBody>
      </p:sp>
      <p:sp>
        <p:nvSpPr>
          <p:cNvPr id="3" name="Espace réservé du texte vertical 2"/>
          <p:cNvSpPr>
            <a:spLocks noGrp="1"/>
          </p:cNvSpPr>
          <p:nvPr>
            <p:ph type="body" orient="vert" idx="1"/>
          </p:nvPr>
        </p:nvSpPr>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e la date 3"/>
          <p:cNvSpPr>
            <a:spLocks noGrp="1"/>
          </p:cNvSpPr>
          <p:nvPr>
            <p:ph type="dt" sz="half" idx="10"/>
          </p:nvPr>
        </p:nvSpPr>
        <p:spPr/>
        <p:txBody>
          <a:bodyPr rtlCol="0"/>
          <a:lstStyle>
            <a:lvl1pPr>
              <a:defRPr/>
            </a:lvl1pPr>
          </a:lstStyle>
          <a:p>
            <a:fld id="{8A1D2FCC-4233-4F14-8EDB-8DB44C2A50E0}" type="datetime1">
              <a:rPr lang="fr-FR" smtClean="0"/>
              <a:pPr/>
              <a:t>10/11/2023</a:t>
            </a:fld>
            <a:endParaRPr lang="fr-FR" dirty="0"/>
          </a:p>
        </p:txBody>
      </p:sp>
      <p:sp>
        <p:nvSpPr>
          <p:cNvPr id="5" name="Espace réservé du pied de page 4"/>
          <p:cNvSpPr>
            <a:spLocks noGrp="1"/>
          </p:cNvSpPr>
          <p:nvPr>
            <p:ph type="ftr" sz="quarter" idx="11"/>
          </p:nvPr>
        </p:nvSpPr>
        <p:spPr/>
        <p:txBody>
          <a:bodyPr rtlCol="0"/>
          <a:lstStyle/>
          <a:p>
            <a:pPr rtl="0"/>
            <a:endParaRPr lang="fr-FR" dirty="0"/>
          </a:p>
        </p:txBody>
      </p:sp>
      <p:sp>
        <p:nvSpPr>
          <p:cNvPr id="6" name="Espace réservé du numéro de diapositive 5"/>
          <p:cNvSpPr>
            <a:spLocks noGrp="1"/>
          </p:cNvSpPr>
          <p:nvPr>
            <p:ph type="sldNum" sz="quarter" idx="12"/>
          </p:nvPr>
        </p:nvSpPr>
        <p:spPr/>
        <p:txBody>
          <a:bodyPr rtlCol="0"/>
          <a:lstStyle/>
          <a:p>
            <a:pPr algn="r"/>
            <a:fld id="{C014DD1E-5D91-48A3-AD6D-45FBA980D106}" type="slidenum">
              <a:rPr lang="fr-FR" smtClean="0"/>
              <a:pPr algn="r"/>
              <a:t>‹N°›</a:t>
            </a:fld>
            <a:endParaRPr lang="fr-FR" dirty="0"/>
          </a:p>
        </p:txBody>
      </p:sp>
    </p:spTree>
    <p:extLst>
      <p:ext uri="{BB962C8B-B14F-4D97-AF65-F5344CB8AC3E}">
        <p14:creationId xmlns:p14="http://schemas.microsoft.com/office/powerpoint/2010/main" val="199667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6898" y="584200"/>
            <a:ext cx="2742486" cy="5588000"/>
          </a:xfrm>
        </p:spPr>
        <p:txBody>
          <a:bodyPr vert="eaVert" rtlCol="0"/>
          <a:lstStyle/>
          <a:p>
            <a:pPr rtl="0"/>
            <a:r>
              <a:rPr lang="fr-FR"/>
              <a:t>Modifiez le style du titre</a:t>
            </a:r>
            <a:endParaRPr lang="fr-FR" dirty="0"/>
          </a:p>
        </p:txBody>
      </p:sp>
      <p:sp>
        <p:nvSpPr>
          <p:cNvPr id="3" name="Espace réservé du texte vertical 2"/>
          <p:cNvSpPr>
            <a:spLocks noGrp="1"/>
          </p:cNvSpPr>
          <p:nvPr>
            <p:ph type="body" orient="vert" idx="1"/>
          </p:nvPr>
        </p:nvSpPr>
        <p:spPr>
          <a:xfrm>
            <a:off x="1218882" y="584200"/>
            <a:ext cx="7414869" cy="5588000"/>
          </a:xfrm>
        </p:spPr>
        <p:txBody>
          <a:bodyPr vert="eaVert" rtlCol="0"/>
          <a:lstStyle>
            <a:lvl5pPr algn="l" rtl="0">
              <a:defRPr/>
            </a:lvl5pPr>
            <a:lvl6pPr algn="l" rtl="0">
              <a:defRPr/>
            </a:lvl6pPr>
            <a:lvl7pPr algn="l" rtl="0">
              <a:defRPr/>
            </a:lvl7pPr>
            <a:lvl8pPr algn="l" rtl="0">
              <a:defRPr/>
            </a:lvl8pPr>
            <a:lvl9pPr algn="l" rtl="0">
              <a:defRPr/>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e la date 3"/>
          <p:cNvSpPr>
            <a:spLocks noGrp="1"/>
          </p:cNvSpPr>
          <p:nvPr>
            <p:ph type="dt" sz="half" idx="10"/>
          </p:nvPr>
        </p:nvSpPr>
        <p:spPr/>
        <p:txBody>
          <a:bodyPr rtlCol="0"/>
          <a:lstStyle>
            <a:lvl1pPr>
              <a:defRPr/>
            </a:lvl1pPr>
          </a:lstStyle>
          <a:p>
            <a:fld id="{763F31CA-359D-41CC-AD54-062A6FB97288}" type="datetime1">
              <a:rPr lang="fr-FR" smtClean="0"/>
              <a:pPr/>
              <a:t>10/11/2023</a:t>
            </a:fld>
            <a:endParaRPr lang="fr-FR" dirty="0"/>
          </a:p>
        </p:txBody>
      </p:sp>
      <p:sp>
        <p:nvSpPr>
          <p:cNvPr id="5" name="Espace réservé du pied de page 4"/>
          <p:cNvSpPr>
            <a:spLocks noGrp="1"/>
          </p:cNvSpPr>
          <p:nvPr>
            <p:ph type="ftr" sz="quarter" idx="11"/>
          </p:nvPr>
        </p:nvSpPr>
        <p:spPr/>
        <p:txBody>
          <a:bodyPr rtlCol="0"/>
          <a:lstStyle/>
          <a:p>
            <a:pPr rtl="0"/>
            <a:endParaRPr lang="fr-FR" dirty="0"/>
          </a:p>
        </p:txBody>
      </p:sp>
      <p:sp>
        <p:nvSpPr>
          <p:cNvPr id="6" name="Espace réservé du numéro de diapositive 5"/>
          <p:cNvSpPr>
            <a:spLocks noGrp="1"/>
          </p:cNvSpPr>
          <p:nvPr>
            <p:ph type="sldNum" sz="quarter" idx="12"/>
          </p:nvPr>
        </p:nvSpPr>
        <p:spPr/>
        <p:txBody>
          <a:bodyPr rtlCol="0"/>
          <a:lstStyle/>
          <a:p>
            <a:pPr algn="r"/>
            <a:fld id="{C014DD1E-5D91-48A3-AD6D-45FBA980D106}" type="slidenum">
              <a:rPr lang="fr-FR" smtClean="0"/>
              <a:pPr algn="r"/>
              <a:t>‹N°›</a:t>
            </a:fld>
            <a:endParaRPr lang="fr-FR" dirty="0"/>
          </a:p>
        </p:txBody>
      </p:sp>
    </p:spTree>
    <p:extLst>
      <p:ext uri="{BB962C8B-B14F-4D97-AF65-F5344CB8AC3E}">
        <p14:creationId xmlns:p14="http://schemas.microsoft.com/office/powerpoint/2010/main" val="5958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fr-FR" dirty="0"/>
          </a:p>
        </p:txBody>
      </p:sp>
      <p:sp>
        <p:nvSpPr>
          <p:cNvPr id="3" name="Espace réservé du contenu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e la date 3"/>
          <p:cNvSpPr>
            <a:spLocks noGrp="1"/>
          </p:cNvSpPr>
          <p:nvPr>
            <p:ph type="dt" sz="half" idx="10"/>
          </p:nvPr>
        </p:nvSpPr>
        <p:spPr/>
        <p:txBody>
          <a:bodyPr rtlCol="0"/>
          <a:lstStyle>
            <a:lvl1pPr>
              <a:defRPr/>
            </a:lvl1pPr>
          </a:lstStyle>
          <a:p>
            <a:fld id="{E2899D0D-1C7F-4044-B286-354B51780DED}" type="datetime1">
              <a:rPr lang="fr-FR" smtClean="0"/>
              <a:pPr/>
              <a:t>10/11/2023</a:t>
            </a:fld>
            <a:endParaRPr lang="fr-FR" dirty="0"/>
          </a:p>
        </p:txBody>
      </p:sp>
      <p:sp>
        <p:nvSpPr>
          <p:cNvPr id="5" name="Espace réservé du pied de page 4"/>
          <p:cNvSpPr>
            <a:spLocks noGrp="1"/>
          </p:cNvSpPr>
          <p:nvPr>
            <p:ph type="ftr" sz="quarter" idx="11"/>
          </p:nvPr>
        </p:nvSpPr>
        <p:spPr/>
        <p:txBody>
          <a:bodyPr rtlCol="0"/>
          <a:lstStyle/>
          <a:p>
            <a:pPr rtl="0"/>
            <a:endParaRPr lang="fr-FR" dirty="0"/>
          </a:p>
        </p:txBody>
      </p:sp>
      <p:sp>
        <p:nvSpPr>
          <p:cNvPr id="6" name="Espace réservé du numéro de diapositive 5"/>
          <p:cNvSpPr>
            <a:spLocks noGrp="1"/>
          </p:cNvSpPr>
          <p:nvPr>
            <p:ph type="sldNum" sz="quarter" idx="12"/>
          </p:nvPr>
        </p:nvSpPr>
        <p:spPr/>
        <p:txBody>
          <a:bodyPr rtlCol="0"/>
          <a:lstStyle/>
          <a:p>
            <a:pPr algn="r"/>
            <a:fld id="{C014DD1E-5D91-48A3-AD6D-45FBA980D106}" type="slidenum">
              <a:rPr lang="fr-FR" smtClean="0"/>
              <a:pPr algn="r"/>
              <a:t>‹N°›</a:t>
            </a:fld>
            <a:endParaRPr lang="fr-FR" dirty="0"/>
          </a:p>
        </p:txBody>
      </p:sp>
    </p:spTree>
    <p:extLst>
      <p:ext uri="{BB962C8B-B14F-4D97-AF65-F5344CB8AC3E}">
        <p14:creationId xmlns:p14="http://schemas.microsoft.com/office/powerpoint/2010/main" val="14067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grpSp>
        <p:nvGrpSpPr>
          <p:cNvPr id="11" name="diagonales"/>
          <p:cNvGrpSpPr/>
          <p:nvPr/>
        </p:nvGrpSpPr>
        <p:grpSpPr>
          <a:xfrm>
            <a:off x="7516443" y="4145281"/>
            <a:ext cx="4686117" cy="2731407"/>
            <a:chOff x="5638800" y="3108960"/>
            <a:chExt cx="3515503" cy="2048555"/>
          </a:xfrm>
        </p:grpSpPr>
        <p:cxnSp>
          <p:nvCxnSpPr>
            <p:cNvPr id="12" name="Connecteur droit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Connecteur droit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Connecteur droit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re 1"/>
          <p:cNvSpPr>
            <a:spLocks noGrp="1"/>
          </p:cNvSpPr>
          <p:nvPr>
            <p:ph type="title"/>
          </p:nvPr>
        </p:nvSpPr>
        <p:spPr>
          <a:xfrm>
            <a:off x="1625177" y="2209801"/>
            <a:ext cx="8938472" cy="2764335"/>
          </a:xfrm>
        </p:spPr>
        <p:txBody>
          <a:bodyPr rtlCol="0" anchor="b">
            <a:normAutofit/>
          </a:bodyPr>
          <a:lstStyle>
            <a:lvl1pPr algn="l" rtl="0">
              <a:defRPr sz="5400" b="0" cap="none" baseline="0"/>
            </a:lvl1pPr>
          </a:lstStyle>
          <a:p>
            <a:pPr rtl="0"/>
            <a:r>
              <a:rPr lang="fr-FR"/>
              <a:t>Modifiez le style du titre</a:t>
            </a:r>
            <a:endParaRPr lang="fr-FR" dirty="0"/>
          </a:p>
        </p:txBody>
      </p:sp>
      <p:sp>
        <p:nvSpPr>
          <p:cNvPr id="3" name="Espace réservé du texte 2"/>
          <p:cNvSpPr>
            <a:spLocks noGrp="1"/>
          </p:cNvSpPr>
          <p:nvPr>
            <p:ph type="body" idx="1"/>
          </p:nvPr>
        </p:nvSpPr>
        <p:spPr>
          <a:xfrm>
            <a:off x="1625176" y="4951266"/>
            <a:ext cx="7069519" cy="1220933"/>
          </a:xfrm>
        </p:spPr>
        <p:txBody>
          <a:bodyPr rtlCol="0" anchor="t">
            <a:normAutofit/>
          </a:bodyPr>
          <a:lstStyle>
            <a:lvl1pPr marL="0" indent="0" algn="l" rtl="0">
              <a:spcBef>
                <a:spcPts val="0"/>
              </a:spcBef>
              <a:buNone/>
              <a:defRPr sz="2800" cap="all" spc="200" baseline="0">
                <a:solidFill>
                  <a:schemeClr val="accent1"/>
                </a:solidFill>
              </a:defRPr>
            </a:lvl1pPr>
            <a:lvl2pPr marL="609493" indent="0" algn="l" rtl="0">
              <a:buNone/>
              <a:defRPr sz="2400">
                <a:solidFill>
                  <a:schemeClr val="tx1">
                    <a:tint val="75000"/>
                  </a:schemeClr>
                </a:solidFill>
              </a:defRPr>
            </a:lvl2pPr>
            <a:lvl3pPr marL="1218987" indent="0" algn="l" rtl="0">
              <a:buNone/>
              <a:defRPr sz="2100">
                <a:solidFill>
                  <a:schemeClr val="tx1">
                    <a:tint val="75000"/>
                  </a:schemeClr>
                </a:solidFill>
              </a:defRPr>
            </a:lvl3pPr>
            <a:lvl4pPr marL="1828480" indent="0" algn="l" rtl="0">
              <a:buNone/>
              <a:defRPr sz="1900">
                <a:solidFill>
                  <a:schemeClr val="tx1">
                    <a:tint val="75000"/>
                  </a:schemeClr>
                </a:solidFill>
              </a:defRPr>
            </a:lvl4pPr>
            <a:lvl5pPr marL="2437973" indent="0" algn="l" rtl="0">
              <a:buNone/>
              <a:defRPr sz="1900">
                <a:solidFill>
                  <a:schemeClr val="tx1">
                    <a:tint val="75000"/>
                  </a:schemeClr>
                </a:solidFill>
              </a:defRPr>
            </a:lvl5pPr>
            <a:lvl6pPr marL="3047467" indent="0" algn="l" rtl="0">
              <a:buNone/>
              <a:defRPr sz="1900">
                <a:solidFill>
                  <a:schemeClr val="tx1">
                    <a:tint val="75000"/>
                  </a:schemeClr>
                </a:solidFill>
              </a:defRPr>
            </a:lvl6pPr>
            <a:lvl7pPr marL="3656960" indent="0" algn="l" rtl="0">
              <a:buNone/>
              <a:defRPr sz="1900">
                <a:solidFill>
                  <a:schemeClr val="tx1">
                    <a:tint val="75000"/>
                  </a:schemeClr>
                </a:solidFill>
              </a:defRPr>
            </a:lvl7pPr>
            <a:lvl8pPr marL="4266453" indent="0" algn="l" rtl="0">
              <a:buNone/>
              <a:defRPr sz="1900">
                <a:solidFill>
                  <a:schemeClr val="tx1">
                    <a:tint val="75000"/>
                  </a:schemeClr>
                </a:solidFill>
              </a:defRPr>
            </a:lvl8pPr>
            <a:lvl9pPr marL="4875947" indent="0" algn="l" rtl="0">
              <a:buNone/>
              <a:defRPr sz="1900">
                <a:solidFill>
                  <a:schemeClr val="tx1">
                    <a:tint val="75000"/>
                  </a:schemeClr>
                </a:solidFill>
              </a:defRPr>
            </a:lvl9pPr>
          </a:lstStyle>
          <a:p>
            <a:pPr lvl="0" rtl="0"/>
            <a:r>
              <a:rPr lang="fr-FR"/>
              <a:t>Cliquez pour modifier les styles du texte du masque</a:t>
            </a:r>
          </a:p>
        </p:txBody>
      </p:sp>
      <p:sp>
        <p:nvSpPr>
          <p:cNvPr id="4" name="Espace réservé de la date 3"/>
          <p:cNvSpPr>
            <a:spLocks noGrp="1"/>
          </p:cNvSpPr>
          <p:nvPr>
            <p:ph type="dt" sz="half" idx="10"/>
          </p:nvPr>
        </p:nvSpPr>
        <p:spPr/>
        <p:txBody>
          <a:bodyPr rtlCol="0"/>
          <a:lstStyle>
            <a:lvl1pPr>
              <a:defRPr/>
            </a:lvl1pPr>
          </a:lstStyle>
          <a:p>
            <a:fld id="{BEFD5C92-4BB1-4FBC-932D-AE246A545D97}" type="datetime1">
              <a:rPr lang="fr-FR" smtClean="0"/>
              <a:pPr/>
              <a:t>10/11/2023</a:t>
            </a:fld>
            <a:endParaRPr lang="fr-FR" dirty="0"/>
          </a:p>
        </p:txBody>
      </p:sp>
      <p:sp>
        <p:nvSpPr>
          <p:cNvPr id="5" name="Espace réservé du pied de page 4"/>
          <p:cNvSpPr>
            <a:spLocks noGrp="1"/>
          </p:cNvSpPr>
          <p:nvPr>
            <p:ph type="ftr" sz="quarter" idx="11"/>
          </p:nvPr>
        </p:nvSpPr>
        <p:spPr/>
        <p:txBody>
          <a:bodyPr rtlCol="0"/>
          <a:lstStyle/>
          <a:p>
            <a:pPr rtl="0"/>
            <a:endParaRPr lang="fr-FR" dirty="0"/>
          </a:p>
        </p:txBody>
      </p:sp>
      <p:sp>
        <p:nvSpPr>
          <p:cNvPr id="6" name="Espace réservé du numéro de diapositive 5"/>
          <p:cNvSpPr>
            <a:spLocks noGrp="1"/>
          </p:cNvSpPr>
          <p:nvPr>
            <p:ph type="sldNum" sz="quarter" idx="12"/>
          </p:nvPr>
        </p:nvSpPr>
        <p:spPr/>
        <p:txBody>
          <a:bodyPr rtlCol="0"/>
          <a:lstStyle/>
          <a:p>
            <a:pPr algn="r"/>
            <a:fld id="{C014DD1E-5D91-48A3-AD6D-45FBA980D106}" type="slidenum">
              <a:rPr lang="fr-FR" smtClean="0"/>
              <a:pPr algn="r"/>
              <a:t>‹N°›</a:t>
            </a:fld>
            <a:endParaRPr lang="fr-FR" dirty="0"/>
          </a:p>
        </p:txBody>
      </p:sp>
    </p:spTree>
    <p:extLst>
      <p:ext uri="{BB962C8B-B14F-4D97-AF65-F5344CB8AC3E}">
        <p14:creationId xmlns:p14="http://schemas.microsoft.com/office/powerpoint/2010/main" val="36163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fr-FR" dirty="0"/>
          </a:p>
        </p:txBody>
      </p:sp>
      <p:sp>
        <p:nvSpPr>
          <p:cNvPr id="3" name="Espace réservé du contenu 2"/>
          <p:cNvSpPr>
            <a:spLocks noGrp="1"/>
          </p:cNvSpPr>
          <p:nvPr>
            <p:ph sz="half" idx="1"/>
          </p:nvPr>
        </p:nvSpPr>
        <p:spPr>
          <a:xfrm>
            <a:off x="1218883" y="1706880"/>
            <a:ext cx="5078677" cy="4465320"/>
          </a:xfrm>
        </p:spPr>
        <p:txBody>
          <a:bodyPr rtlCol="0">
            <a:normAutofit/>
          </a:bodyPr>
          <a:lstStyle>
            <a:lvl1pPr algn="l" rtl="0">
              <a:defRPr sz="2800"/>
            </a:lvl1pPr>
            <a:lvl2pPr algn="l" rtl="0">
              <a:defRPr sz="2400"/>
            </a:lvl2pPr>
            <a:lvl3pPr algn="l" rtl="0">
              <a:defRPr sz="2000"/>
            </a:lvl3pPr>
            <a:lvl4pPr algn="l" rtl="0">
              <a:defRPr sz="2000"/>
            </a:lvl4pPr>
            <a:lvl5pPr algn="l" rtl="0">
              <a:defRPr sz="2000"/>
            </a:lvl5pPr>
            <a:lvl6pPr algn="l" rtl="0">
              <a:defRPr sz="2000"/>
            </a:lvl6pPr>
            <a:lvl7pPr algn="l" rtl="0">
              <a:defRPr sz="2000"/>
            </a:lvl7pPr>
            <a:lvl8pPr algn="l" rtl="0">
              <a:defRPr sz="2000" baseline="0"/>
            </a:lvl8pPr>
            <a:lvl9pPr algn="l" rtl="0">
              <a:defRPr sz="2000" baseline="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u contenu 3"/>
          <p:cNvSpPr>
            <a:spLocks noGrp="1"/>
          </p:cNvSpPr>
          <p:nvPr>
            <p:ph sz="half" idx="2"/>
          </p:nvPr>
        </p:nvSpPr>
        <p:spPr>
          <a:xfrm>
            <a:off x="6500707" y="1706880"/>
            <a:ext cx="5078677" cy="4465320"/>
          </a:xfrm>
        </p:spPr>
        <p:txBody>
          <a:bodyPr rtlCol="0">
            <a:normAutofit/>
          </a:bodyPr>
          <a:lstStyle>
            <a:lvl1pPr algn="l" rtl="0">
              <a:defRPr sz="2800"/>
            </a:lvl1pPr>
            <a:lvl2pPr algn="l" rtl="0">
              <a:defRPr sz="2400"/>
            </a:lvl2pPr>
            <a:lvl3pPr algn="l" rtl="0">
              <a:defRPr sz="2000"/>
            </a:lvl3pPr>
            <a:lvl4pPr algn="l" rtl="0">
              <a:defRPr sz="2000"/>
            </a:lvl4pPr>
            <a:lvl5pPr algn="l" rtl="0">
              <a:defRPr sz="2000"/>
            </a:lvl5pPr>
            <a:lvl6pPr algn="l" rtl="0">
              <a:defRPr sz="2000"/>
            </a:lvl6pPr>
            <a:lvl7pPr algn="l" rtl="0">
              <a:defRPr sz="2000"/>
            </a:lvl7pPr>
            <a:lvl8pPr algn="l" rtl="0">
              <a:defRPr sz="2000"/>
            </a:lvl8pPr>
            <a:lvl9pPr algn="l" rtl="0">
              <a:defRPr sz="200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e la date 4"/>
          <p:cNvSpPr>
            <a:spLocks noGrp="1"/>
          </p:cNvSpPr>
          <p:nvPr>
            <p:ph type="dt" sz="half" idx="10"/>
          </p:nvPr>
        </p:nvSpPr>
        <p:spPr/>
        <p:txBody>
          <a:bodyPr rtlCol="0"/>
          <a:lstStyle>
            <a:lvl1pPr>
              <a:defRPr/>
            </a:lvl1pPr>
          </a:lstStyle>
          <a:p>
            <a:fld id="{6B22FCC3-3DC7-4160-A3CE-82200479EFA7}" type="datetime1">
              <a:rPr lang="fr-FR" smtClean="0"/>
              <a:pPr/>
              <a:t>10/11/2023</a:t>
            </a:fld>
            <a:endParaRPr lang="fr-FR" dirty="0"/>
          </a:p>
        </p:txBody>
      </p:sp>
      <p:sp>
        <p:nvSpPr>
          <p:cNvPr id="6" name="Espace réservé du pied de page 5"/>
          <p:cNvSpPr>
            <a:spLocks noGrp="1"/>
          </p:cNvSpPr>
          <p:nvPr>
            <p:ph type="ftr" sz="quarter" idx="11"/>
          </p:nvPr>
        </p:nvSpPr>
        <p:spPr/>
        <p:txBody>
          <a:bodyPr rtlCol="0"/>
          <a:lstStyle/>
          <a:p>
            <a:pPr rtl="0"/>
            <a:endParaRPr lang="fr-FR" dirty="0"/>
          </a:p>
        </p:txBody>
      </p:sp>
      <p:sp>
        <p:nvSpPr>
          <p:cNvPr id="7" name="Espace réservé du numéro de diapositive 6"/>
          <p:cNvSpPr>
            <a:spLocks noGrp="1"/>
          </p:cNvSpPr>
          <p:nvPr>
            <p:ph type="sldNum" sz="quarter" idx="12"/>
          </p:nvPr>
        </p:nvSpPr>
        <p:spPr/>
        <p:txBody>
          <a:bodyPr rtlCol="0"/>
          <a:lstStyle/>
          <a:p>
            <a:pPr algn="r"/>
            <a:fld id="{C014DD1E-5D91-48A3-AD6D-45FBA980D106}" type="slidenum">
              <a:rPr lang="fr-FR" smtClean="0"/>
              <a:pPr algn="r"/>
              <a:t>‹N°›</a:t>
            </a:fld>
            <a:endParaRPr lang="fr-FR" dirty="0"/>
          </a:p>
        </p:txBody>
      </p:sp>
    </p:spTree>
    <p:extLst>
      <p:ext uri="{BB962C8B-B14F-4D97-AF65-F5344CB8AC3E}">
        <p14:creationId xmlns:p14="http://schemas.microsoft.com/office/powerpoint/2010/main" val="3557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algn="l" rtl="0">
              <a:defRPr/>
            </a:lvl1pPr>
          </a:lstStyle>
          <a:p>
            <a:pPr rtl="0"/>
            <a:r>
              <a:rPr lang="fr-FR"/>
              <a:t>Modifiez le style du titre</a:t>
            </a:r>
            <a:endParaRPr lang="fr-FR" dirty="0"/>
          </a:p>
        </p:txBody>
      </p:sp>
      <p:sp>
        <p:nvSpPr>
          <p:cNvPr id="3" name="Espace réservé du texte 2"/>
          <p:cNvSpPr>
            <a:spLocks noGrp="1"/>
          </p:cNvSpPr>
          <p:nvPr>
            <p:ph type="body" idx="1"/>
          </p:nvPr>
        </p:nvSpPr>
        <p:spPr>
          <a:xfrm>
            <a:off x="1218883" y="1701800"/>
            <a:ext cx="5082740" cy="914400"/>
          </a:xfrm>
        </p:spPr>
        <p:txBody>
          <a:bodyPr rtlCol="0" anchor="b">
            <a:normAutofit/>
          </a:bodyPr>
          <a:lstStyle>
            <a:lvl1pPr marL="0" indent="0" algn="l" rtl="0">
              <a:spcBef>
                <a:spcPts val="0"/>
              </a:spcBef>
              <a:buNone/>
              <a:defRPr sz="2800" b="0" cap="all" spc="200" baseline="0">
                <a:solidFill>
                  <a:schemeClr val="accent1"/>
                </a:solidFill>
              </a:defRPr>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fr-FR"/>
              <a:t>Cliquez pour modifier les styles du texte du masque</a:t>
            </a:r>
          </a:p>
        </p:txBody>
      </p:sp>
      <p:sp>
        <p:nvSpPr>
          <p:cNvPr id="4" name="Espace réservé du contenu 3"/>
          <p:cNvSpPr>
            <a:spLocks noGrp="1"/>
          </p:cNvSpPr>
          <p:nvPr>
            <p:ph sz="half" idx="2"/>
          </p:nvPr>
        </p:nvSpPr>
        <p:spPr>
          <a:xfrm>
            <a:off x="1218883" y="2717800"/>
            <a:ext cx="5078677" cy="3454400"/>
          </a:xfrm>
        </p:spPr>
        <p:txBody>
          <a:bodyPr rtlCol="0">
            <a:noAutofit/>
          </a:bodyPr>
          <a:lstStyle>
            <a:lvl1pPr algn="l" rtl="0">
              <a:defRPr sz="2800"/>
            </a:lvl1pPr>
            <a:lvl2pPr algn="l" rtl="0">
              <a:defRPr sz="2400"/>
            </a:lvl2pPr>
            <a:lvl3pPr algn="l" rtl="0">
              <a:defRPr sz="2000"/>
            </a:lvl3pPr>
            <a:lvl4pPr algn="l" rtl="0">
              <a:defRPr sz="2000"/>
            </a:lvl4pPr>
            <a:lvl5pPr algn="l" rtl="0">
              <a:defRPr sz="2000"/>
            </a:lvl5pPr>
            <a:lvl6pPr algn="l" rtl="0">
              <a:defRPr sz="2000"/>
            </a:lvl6pPr>
            <a:lvl7pPr algn="l" rtl="0">
              <a:defRPr sz="2000" baseline="0"/>
            </a:lvl7pPr>
            <a:lvl8pPr algn="l" rtl="0">
              <a:defRPr sz="2000" baseline="0"/>
            </a:lvl8pPr>
            <a:lvl9pPr algn="l" rtl="0">
              <a:defRPr sz="2000" baseline="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texte 4"/>
          <p:cNvSpPr>
            <a:spLocks noGrp="1"/>
          </p:cNvSpPr>
          <p:nvPr>
            <p:ph type="body" sz="quarter" idx="3"/>
          </p:nvPr>
        </p:nvSpPr>
        <p:spPr>
          <a:xfrm>
            <a:off x="6496644" y="1701800"/>
            <a:ext cx="5082740" cy="914400"/>
          </a:xfrm>
        </p:spPr>
        <p:txBody>
          <a:bodyPr rtlCol="0" anchor="b">
            <a:normAutofit/>
          </a:bodyPr>
          <a:lstStyle>
            <a:lvl1pPr marL="0" indent="0" algn="l" rtl="0">
              <a:spcBef>
                <a:spcPts val="0"/>
              </a:spcBef>
              <a:buNone/>
              <a:defRPr sz="2800" b="0" cap="all" spc="200" baseline="0">
                <a:solidFill>
                  <a:schemeClr val="accent1"/>
                </a:solidFill>
              </a:defRPr>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fr-FR"/>
              <a:t>Cliquez pour modifier les styles du texte du masque</a:t>
            </a:r>
          </a:p>
        </p:txBody>
      </p:sp>
      <p:sp>
        <p:nvSpPr>
          <p:cNvPr id="6" name="Espace réservé du contenu 5"/>
          <p:cNvSpPr>
            <a:spLocks noGrp="1"/>
          </p:cNvSpPr>
          <p:nvPr>
            <p:ph sz="quarter" idx="4"/>
          </p:nvPr>
        </p:nvSpPr>
        <p:spPr>
          <a:xfrm>
            <a:off x="6500707" y="2717800"/>
            <a:ext cx="5078677" cy="3454400"/>
          </a:xfrm>
        </p:spPr>
        <p:txBody>
          <a:bodyPr rtlCol="0">
            <a:noAutofit/>
          </a:bodyPr>
          <a:lstStyle>
            <a:lvl1pPr algn="l" rtl="0">
              <a:defRPr sz="2800"/>
            </a:lvl1pPr>
            <a:lvl2pPr algn="l" rtl="0">
              <a:defRPr sz="2400"/>
            </a:lvl2pPr>
            <a:lvl3pPr algn="l" rtl="0">
              <a:defRPr sz="2000"/>
            </a:lvl3pPr>
            <a:lvl4pPr algn="l" rtl="0">
              <a:defRPr sz="2000"/>
            </a:lvl4pPr>
            <a:lvl5pPr algn="l" rtl="0">
              <a:defRPr sz="2000"/>
            </a:lvl5pPr>
            <a:lvl6pPr algn="l" rtl="0">
              <a:defRPr sz="2000" baseline="0"/>
            </a:lvl6pPr>
            <a:lvl7pPr algn="l" rtl="0">
              <a:defRPr sz="2000" baseline="0"/>
            </a:lvl7pPr>
            <a:lvl8pPr algn="l" rtl="0">
              <a:defRPr sz="2000" baseline="0"/>
            </a:lvl8pPr>
            <a:lvl9pPr algn="l" rtl="0">
              <a:defRPr sz="2000" baseline="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7" name="Espace réservé de la date 6"/>
          <p:cNvSpPr>
            <a:spLocks noGrp="1"/>
          </p:cNvSpPr>
          <p:nvPr>
            <p:ph type="dt" sz="half" idx="10"/>
          </p:nvPr>
        </p:nvSpPr>
        <p:spPr/>
        <p:txBody>
          <a:bodyPr rtlCol="0"/>
          <a:lstStyle>
            <a:lvl1pPr>
              <a:defRPr/>
            </a:lvl1pPr>
          </a:lstStyle>
          <a:p>
            <a:fld id="{17AB33AB-93D8-496F-A7A3-D08F359C34C7}" type="datetime1">
              <a:rPr lang="fr-FR" smtClean="0"/>
              <a:pPr/>
              <a:t>10/11/2023</a:t>
            </a:fld>
            <a:endParaRPr lang="fr-FR" dirty="0"/>
          </a:p>
        </p:txBody>
      </p:sp>
      <p:sp>
        <p:nvSpPr>
          <p:cNvPr id="8" name="Espace réservé du pied de page 7"/>
          <p:cNvSpPr>
            <a:spLocks noGrp="1"/>
          </p:cNvSpPr>
          <p:nvPr>
            <p:ph type="ftr" sz="quarter" idx="11"/>
          </p:nvPr>
        </p:nvSpPr>
        <p:spPr/>
        <p:txBody>
          <a:bodyPr rtlCol="0"/>
          <a:lstStyle/>
          <a:p>
            <a:pPr rtl="0"/>
            <a:endParaRPr lang="fr-FR" dirty="0"/>
          </a:p>
        </p:txBody>
      </p:sp>
      <p:sp>
        <p:nvSpPr>
          <p:cNvPr id="9" name="Espace réservé du numéro de diapositive 8"/>
          <p:cNvSpPr>
            <a:spLocks noGrp="1"/>
          </p:cNvSpPr>
          <p:nvPr>
            <p:ph type="sldNum" sz="quarter" idx="12"/>
          </p:nvPr>
        </p:nvSpPr>
        <p:spPr/>
        <p:txBody>
          <a:bodyPr rtlCol="0"/>
          <a:lstStyle/>
          <a:p>
            <a:pPr algn="r"/>
            <a:fld id="{C014DD1E-5D91-48A3-AD6D-45FBA980D106}" type="slidenum">
              <a:rPr lang="fr-FR" smtClean="0"/>
              <a:pPr algn="r"/>
              <a:t>‹N°›</a:t>
            </a:fld>
            <a:endParaRPr lang="fr-FR" dirty="0"/>
          </a:p>
        </p:txBody>
      </p:sp>
    </p:spTree>
    <p:extLst>
      <p:ext uri="{BB962C8B-B14F-4D97-AF65-F5344CB8AC3E}">
        <p14:creationId xmlns:p14="http://schemas.microsoft.com/office/powerpoint/2010/main" val="5953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fr-FR" dirty="0"/>
          </a:p>
        </p:txBody>
      </p:sp>
      <p:sp>
        <p:nvSpPr>
          <p:cNvPr id="3" name="Espace réservé de la date 2"/>
          <p:cNvSpPr>
            <a:spLocks noGrp="1"/>
          </p:cNvSpPr>
          <p:nvPr>
            <p:ph type="dt" sz="half" idx="10"/>
          </p:nvPr>
        </p:nvSpPr>
        <p:spPr/>
        <p:txBody>
          <a:bodyPr rtlCol="0"/>
          <a:lstStyle>
            <a:lvl1pPr>
              <a:defRPr/>
            </a:lvl1pPr>
          </a:lstStyle>
          <a:p>
            <a:fld id="{5B80ABE1-D260-4843-B80F-7D5268AEEE07}" type="datetime1">
              <a:rPr lang="fr-FR" smtClean="0"/>
              <a:pPr/>
              <a:t>10/11/2023</a:t>
            </a:fld>
            <a:endParaRPr lang="fr-FR" dirty="0"/>
          </a:p>
        </p:txBody>
      </p:sp>
      <p:sp>
        <p:nvSpPr>
          <p:cNvPr id="4" name="Espace réservé du pied de page 3"/>
          <p:cNvSpPr>
            <a:spLocks noGrp="1"/>
          </p:cNvSpPr>
          <p:nvPr>
            <p:ph type="ftr" sz="quarter" idx="11"/>
          </p:nvPr>
        </p:nvSpPr>
        <p:spPr/>
        <p:txBody>
          <a:bodyPr rtlCol="0"/>
          <a:lstStyle/>
          <a:p>
            <a:pPr rtl="0"/>
            <a:endParaRPr lang="fr-FR" dirty="0"/>
          </a:p>
        </p:txBody>
      </p:sp>
      <p:sp>
        <p:nvSpPr>
          <p:cNvPr id="5" name="Espace réservé du numéro de diapositive 4"/>
          <p:cNvSpPr>
            <a:spLocks noGrp="1"/>
          </p:cNvSpPr>
          <p:nvPr>
            <p:ph type="sldNum" sz="quarter" idx="12"/>
          </p:nvPr>
        </p:nvSpPr>
        <p:spPr/>
        <p:txBody>
          <a:bodyPr rtlCol="0"/>
          <a:lstStyle/>
          <a:p>
            <a:pPr algn="r"/>
            <a:fld id="{C014DD1E-5D91-48A3-AD6D-45FBA980D106}" type="slidenum">
              <a:rPr lang="fr-FR" smtClean="0"/>
              <a:pPr algn="r"/>
              <a:t>‹N°›</a:t>
            </a:fld>
            <a:endParaRPr lang="fr-FR" dirty="0"/>
          </a:p>
        </p:txBody>
      </p:sp>
    </p:spTree>
    <p:extLst>
      <p:ext uri="{BB962C8B-B14F-4D97-AF65-F5344CB8AC3E}">
        <p14:creationId xmlns:p14="http://schemas.microsoft.com/office/powerpoint/2010/main" val="15152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lvl1pPr>
              <a:defRPr/>
            </a:lvl1pPr>
          </a:lstStyle>
          <a:p>
            <a:fld id="{88B7253B-1B29-4A13-B3F4-5ABF9F84795C}" type="datetime1">
              <a:rPr lang="fr-FR" smtClean="0"/>
              <a:pPr/>
              <a:t>10/11/2023</a:t>
            </a:fld>
            <a:endParaRPr lang="fr-FR" dirty="0"/>
          </a:p>
        </p:txBody>
      </p:sp>
      <p:sp>
        <p:nvSpPr>
          <p:cNvPr id="3" name="Espace réservé du pied de page 2"/>
          <p:cNvSpPr>
            <a:spLocks noGrp="1"/>
          </p:cNvSpPr>
          <p:nvPr>
            <p:ph type="ftr" sz="quarter" idx="11"/>
          </p:nvPr>
        </p:nvSpPr>
        <p:spPr/>
        <p:txBody>
          <a:bodyPr rtlCol="0"/>
          <a:lstStyle/>
          <a:p>
            <a:pPr rtl="0"/>
            <a:endParaRPr lang="fr-FR" dirty="0"/>
          </a:p>
        </p:txBody>
      </p:sp>
      <p:sp>
        <p:nvSpPr>
          <p:cNvPr id="4" name="Espace réservé du numéro de diapositive 3"/>
          <p:cNvSpPr>
            <a:spLocks noGrp="1"/>
          </p:cNvSpPr>
          <p:nvPr>
            <p:ph type="sldNum" sz="quarter" idx="12"/>
          </p:nvPr>
        </p:nvSpPr>
        <p:spPr/>
        <p:txBody>
          <a:bodyPr rtlCol="0"/>
          <a:lstStyle/>
          <a:p>
            <a:pPr algn="r"/>
            <a:fld id="{C014DD1E-5D91-48A3-AD6D-45FBA980D106}" type="slidenum">
              <a:rPr lang="fr-FR" smtClean="0"/>
              <a:pPr algn="r"/>
              <a:t>‹N°›</a:t>
            </a:fld>
            <a:endParaRPr lang="fr-FR" dirty="0"/>
          </a:p>
        </p:txBody>
      </p:sp>
    </p:spTree>
    <p:extLst>
      <p:ext uri="{BB962C8B-B14F-4D97-AF65-F5344CB8AC3E}">
        <p14:creationId xmlns:p14="http://schemas.microsoft.com/office/powerpoint/2010/main" val="21724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8882" y="1701800"/>
            <a:ext cx="4062942" cy="2438400"/>
          </a:xfrm>
        </p:spPr>
        <p:txBody>
          <a:bodyPr rtlCol="0" anchor="b">
            <a:normAutofit/>
          </a:bodyPr>
          <a:lstStyle>
            <a:lvl1pPr algn="l" rtl="0">
              <a:defRPr sz="2800" b="0" cap="all" spc="200" baseline="0">
                <a:solidFill>
                  <a:schemeClr val="accent1"/>
                </a:solidFill>
              </a:defRPr>
            </a:lvl1pPr>
          </a:lstStyle>
          <a:p>
            <a:pPr rtl="0"/>
            <a:r>
              <a:rPr lang="fr-FR"/>
              <a:t>Modifiez le style du titre</a:t>
            </a:r>
            <a:endParaRPr lang="fr-FR" dirty="0"/>
          </a:p>
        </p:txBody>
      </p:sp>
      <p:sp>
        <p:nvSpPr>
          <p:cNvPr id="4" name="Espace réservé du texte 3"/>
          <p:cNvSpPr>
            <a:spLocks noGrp="1"/>
          </p:cNvSpPr>
          <p:nvPr>
            <p:ph type="body" sz="half" idx="2"/>
          </p:nvPr>
        </p:nvSpPr>
        <p:spPr>
          <a:xfrm>
            <a:off x="1218882" y="4241800"/>
            <a:ext cx="4062942" cy="1930400"/>
          </a:xfrm>
        </p:spPr>
        <p:txBody>
          <a:bodyPr rtlCol="0">
            <a:normAutofit/>
          </a:bodyPr>
          <a:lstStyle>
            <a:lvl1pPr marL="0" indent="0" algn="l" rtl="0">
              <a:buNone/>
              <a:defRPr sz="2000"/>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fr-FR"/>
              <a:t>Cliquez pour modifier les styles du texte du masque</a:t>
            </a:r>
          </a:p>
        </p:txBody>
      </p:sp>
      <p:sp>
        <p:nvSpPr>
          <p:cNvPr id="3" name="Espace réservé du contenu 2"/>
          <p:cNvSpPr>
            <a:spLocks noGrp="1"/>
          </p:cNvSpPr>
          <p:nvPr>
            <p:ph idx="1"/>
          </p:nvPr>
        </p:nvSpPr>
        <p:spPr>
          <a:xfrm>
            <a:off x="5484971" y="584200"/>
            <a:ext cx="6094413" cy="5588000"/>
          </a:xfrm>
        </p:spPr>
        <p:txBody>
          <a:bodyPr rtlCol="0">
            <a:normAutofit/>
          </a:bodyPr>
          <a:lstStyle>
            <a:lvl1pPr algn="l" rtl="0">
              <a:defRPr sz="2800"/>
            </a:lvl1pPr>
            <a:lvl2pPr algn="l" rtl="0">
              <a:defRPr sz="2400"/>
            </a:lvl2pPr>
            <a:lvl3pPr algn="l" rtl="0">
              <a:defRPr sz="2000"/>
            </a:lvl3pPr>
            <a:lvl4pPr algn="l" rtl="0">
              <a:defRPr sz="2000"/>
            </a:lvl4pPr>
            <a:lvl5pPr algn="l" rtl="0">
              <a:defRPr sz="2000"/>
            </a:lvl5pPr>
            <a:lvl6pPr algn="l" rtl="0">
              <a:defRPr sz="2000"/>
            </a:lvl6pPr>
            <a:lvl7pPr algn="l" rtl="0">
              <a:defRPr sz="2000"/>
            </a:lvl7pPr>
            <a:lvl8pPr algn="l" rtl="0">
              <a:defRPr sz="2000" baseline="0"/>
            </a:lvl8pPr>
            <a:lvl9pPr algn="l" rtl="0">
              <a:defRPr sz="2000" baseline="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e la date 4"/>
          <p:cNvSpPr>
            <a:spLocks noGrp="1"/>
          </p:cNvSpPr>
          <p:nvPr>
            <p:ph type="dt" sz="half" idx="10"/>
          </p:nvPr>
        </p:nvSpPr>
        <p:spPr/>
        <p:txBody>
          <a:bodyPr rtlCol="0"/>
          <a:lstStyle>
            <a:lvl1pPr>
              <a:defRPr/>
            </a:lvl1pPr>
          </a:lstStyle>
          <a:p>
            <a:fld id="{3FF95AA5-BF1E-4EB9-A1D5-0AB2DD60A2D9}" type="datetime1">
              <a:rPr lang="fr-FR" smtClean="0"/>
              <a:pPr/>
              <a:t>10/11/2023</a:t>
            </a:fld>
            <a:endParaRPr lang="fr-FR" dirty="0"/>
          </a:p>
        </p:txBody>
      </p:sp>
      <p:sp>
        <p:nvSpPr>
          <p:cNvPr id="6" name="Espace réservé du pied de page 5"/>
          <p:cNvSpPr>
            <a:spLocks noGrp="1"/>
          </p:cNvSpPr>
          <p:nvPr>
            <p:ph type="ftr" sz="quarter" idx="11"/>
          </p:nvPr>
        </p:nvSpPr>
        <p:spPr/>
        <p:txBody>
          <a:bodyPr rtlCol="0"/>
          <a:lstStyle/>
          <a:p>
            <a:pPr rtl="0"/>
            <a:endParaRPr lang="fr-FR" dirty="0"/>
          </a:p>
        </p:txBody>
      </p:sp>
      <p:sp>
        <p:nvSpPr>
          <p:cNvPr id="7" name="Espace réservé du numéro de diapositive 6"/>
          <p:cNvSpPr>
            <a:spLocks noGrp="1"/>
          </p:cNvSpPr>
          <p:nvPr>
            <p:ph type="sldNum" sz="quarter" idx="12"/>
          </p:nvPr>
        </p:nvSpPr>
        <p:spPr/>
        <p:txBody>
          <a:bodyPr rtlCol="0"/>
          <a:lstStyle/>
          <a:p>
            <a:pPr algn="r"/>
            <a:fld id="{C014DD1E-5D91-48A3-AD6D-45FBA980D106}" type="slidenum">
              <a:rPr lang="fr-FR" smtClean="0"/>
              <a:pPr algn="r"/>
              <a:t>‹N°›</a:t>
            </a:fld>
            <a:endParaRPr lang="fr-FR" dirty="0"/>
          </a:p>
        </p:txBody>
      </p:sp>
    </p:spTree>
    <p:extLst>
      <p:ext uri="{BB962C8B-B14F-4D97-AF65-F5344CB8AC3E}">
        <p14:creationId xmlns:p14="http://schemas.microsoft.com/office/powerpoint/2010/main" val="16181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8882" y="1701800"/>
            <a:ext cx="4062942" cy="2438400"/>
          </a:xfrm>
        </p:spPr>
        <p:txBody>
          <a:bodyPr rtlCol="0" anchor="b">
            <a:normAutofit/>
          </a:bodyPr>
          <a:lstStyle>
            <a:lvl1pPr algn="l" rtl="0">
              <a:defRPr sz="2800" b="0" cap="all" spc="200" baseline="0">
                <a:solidFill>
                  <a:schemeClr val="accent1"/>
                </a:solidFill>
              </a:defRPr>
            </a:lvl1pPr>
          </a:lstStyle>
          <a:p>
            <a:pPr rtl="0"/>
            <a:r>
              <a:rPr lang="fr-FR"/>
              <a:t>Modifiez le style du titre</a:t>
            </a:r>
            <a:endParaRPr lang="fr-FR" dirty="0"/>
          </a:p>
        </p:txBody>
      </p:sp>
      <p:sp>
        <p:nvSpPr>
          <p:cNvPr id="4" name="Espace réservé du texte 3"/>
          <p:cNvSpPr>
            <a:spLocks noGrp="1"/>
          </p:cNvSpPr>
          <p:nvPr>
            <p:ph type="body" sz="half" idx="2"/>
          </p:nvPr>
        </p:nvSpPr>
        <p:spPr>
          <a:xfrm>
            <a:off x="1218882" y="4241800"/>
            <a:ext cx="4062942" cy="1930400"/>
          </a:xfrm>
        </p:spPr>
        <p:txBody>
          <a:bodyPr rtlCol="0">
            <a:normAutofit/>
          </a:bodyPr>
          <a:lstStyle>
            <a:lvl1pPr marL="0" indent="0" algn="l" rtl="0">
              <a:buNone/>
              <a:defRPr sz="2000"/>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fr-FR"/>
              <a:t>Cliquez pour modifier les styles du texte du masque</a:t>
            </a:r>
          </a:p>
        </p:txBody>
      </p:sp>
      <p:sp>
        <p:nvSpPr>
          <p:cNvPr id="3" name="Espace réservé d’image 2" descr="Espace réservé vide pour ajouter une image. Cliquez sur l’espace réservé et sélectionnez l’image à ajouter."/>
          <p:cNvSpPr>
            <a:spLocks noGrp="1"/>
          </p:cNvSpPr>
          <p:nvPr>
            <p:ph type="pic" idx="1"/>
          </p:nvPr>
        </p:nvSpPr>
        <p:spPr>
          <a:xfrm>
            <a:off x="5484971" y="584200"/>
            <a:ext cx="6094413" cy="5588000"/>
          </a:xfrm>
          <a:ln w="12700">
            <a:solidFill>
              <a:schemeClr val="bg1">
                <a:lumMod val="75000"/>
                <a:lumOff val="25000"/>
              </a:schemeClr>
            </a:solidFill>
            <a:miter lim="800000"/>
          </a:ln>
        </p:spPr>
        <p:txBody>
          <a:bodyPr rtlCol="0">
            <a:normAutofit/>
          </a:bodyPr>
          <a:lstStyle>
            <a:lvl1pPr marL="0" indent="0" algn="l" rtl="0">
              <a:buNone/>
              <a:defRPr sz="2800"/>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fr-FR"/>
              <a:t>Cliquez sur l'icône pour ajouter une image</a:t>
            </a:r>
            <a:endParaRPr lang="fr-FR" dirty="0"/>
          </a:p>
        </p:txBody>
      </p:sp>
      <p:sp>
        <p:nvSpPr>
          <p:cNvPr id="5" name="Espace réservé de la date 4"/>
          <p:cNvSpPr>
            <a:spLocks noGrp="1"/>
          </p:cNvSpPr>
          <p:nvPr>
            <p:ph type="dt" sz="half" idx="10"/>
          </p:nvPr>
        </p:nvSpPr>
        <p:spPr/>
        <p:txBody>
          <a:bodyPr rtlCol="0"/>
          <a:lstStyle>
            <a:lvl1pPr>
              <a:defRPr/>
            </a:lvl1pPr>
          </a:lstStyle>
          <a:p>
            <a:fld id="{6F7BC923-82FA-41E3-BF4E-E946B22CD3AC}" type="datetime1">
              <a:rPr lang="fr-FR" smtClean="0"/>
              <a:pPr/>
              <a:t>10/11/2023</a:t>
            </a:fld>
            <a:endParaRPr lang="fr-FR" dirty="0"/>
          </a:p>
        </p:txBody>
      </p:sp>
      <p:sp>
        <p:nvSpPr>
          <p:cNvPr id="6" name="Espace réservé du pied de page 5"/>
          <p:cNvSpPr>
            <a:spLocks noGrp="1"/>
          </p:cNvSpPr>
          <p:nvPr>
            <p:ph type="ftr" sz="quarter" idx="11"/>
          </p:nvPr>
        </p:nvSpPr>
        <p:spPr/>
        <p:txBody>
          <a:bodyPr rtlCol="0"/>
          <a:lstStyle/>
          <a:p>
            <a:pPr rtl="0"/>
            <a:endParaRPr lang="fr-FR" dirty="0"/>
          </a:p>
        </p:txBody>
      </p:sp>
      <p:sp>
        <p:nvSpPr>
          <p:cNvPr id="7" name="Espace réservé du numéro de diapositive 6"/>
          <p:cNvSpPr>
            <a:spLocks noGrp="1"/>
          </p:cNvSpPr>
          <p:nvPr>
            <p:ph type="sldNum" sz="quarter" idx="12"/>
          </p:nvPr>
        </p:nvSpPr>
        <p:spPr/>
        <p:txBody>
          <a:bodyPr rtlCol="0"/>
          <a:lstStyle/>
          <a:p>
            <a:pPr algn="r"/>
            <a:fld id="{C014DD1E-5D91-48A3-AD6D-45FBA980D106}" type="slidenum">
              <a:rPr lang="fr-FR" smtClean="0"/>
              <a:pPr algn="r"/>
              <a:t>‹N°›</a:t>
            </a:fld>
            <a:endParaRPr lang="fr-FR" dirty="0"/>
          </a:p>
        </p:txBody>
      </p:sp>
    </p:spTree>
    <p:extLst>
      <p:ext uri="{BB962C8B-B14F-4D97-AF65-F5344CB8AC3E}">
        <p14:creationId xmlns:p14="http://schemas.microsoft.com/office/powerpoint/2010/main" val="422343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ignes de gauche"/>
          <p:cNvGrpSpPr/>
          <p:nvPr/>
        </p:nvGrpSpPr>
        <p:grpSpPr>
          <a:xfrm>
            <a:off x="-15870" y="-3174"/>
            <a:ext cx="819993" cy="5229225"/>
            <a:chOff x="-11906" y="-2381"/>
            <a:chExt cx="615155" cy="3921919"/>
          </a:xfrm>
        </p:grpSpPr>
        <p:sp>
          <p:nvSpPr>
            <p:cNvPr id="10" name="Forme libre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11" name="Forme libre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14" name="Forme libre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grpSp>
      <p:sp>
        <p:nvSpPr>
          <p:cNvPr id="2" name="Espace réservé du titre 1"/>
          <p:cNvSpPr>
            <a:spLocks noGrp="1"/>
          </p:cNvSpPr>
          <p:nvPr>
            <p:ph type="title"/>
          </p:nvPr>
        </p:nvSpPr>
        <p:spPr>
          <a:xfrm>
            <a:off x="1218883" y="274637"/>
            <a:ext cx="10360501" cy="1223963"/>
          </a:xfrm>
          <a:prstGeom prst="rect">
            <a:avLst/>
          </a:prstGeom>
        </p:spPr>
        <p:txBody>
          <a:bodyPr vert="horz" lIns="121899" tIns="60949" rIns="121899" bIns="60949" rtlCol="0" anchor="b">
            <a:normAutofit/>
          </a:bodyPr>
          <a:lstStyle/>
          <a:p>
            <a:pPr rtl="0"/>
            <a:r>
              <a:rPr lang="fr-FR" dirty="0"/>
              <a:t>Modifiez le style du titre</a:t>
            </a:r>
          </a:p>
        </p:txBody>
      </p:sp>
      <p:sp>
        <p:nvSpPr>
          <p:cNvPr id="3" name="Espace réservé du texte 2"/>
          <p:cNvSpPr>
            <a:spLocks noGrp="1"/>
          </p:cNvSpPr>
          <p:nvPr>
            <p:ph type="body" idx="1"/>
          </p:nvPr>
        </p:nvSpPr>
        <p:spPr>
          <a:xfrm>
            <a:off x="1218883" y="1701797"/>
            <a:ext cx="10360501" cy="4462272"/>
          </a:xfrm>
          <a:prstGeom prst="rect">
            <a:avLst/>
          </a:prstGeom>
        </p:spPr>
        <p:txBody>
          <a:bodyPr vert="horz" lIns="121899" tIns="60949" rIns="121899" bIns="60949" rtlCol="0">
            <a:normAutofit/>
          </a:bodyPr>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4" name="Espace réservé de la date 3"/>
          <p:cNvSpPr>
            <a:spLocks noGrp="1"/>
          </p:cNvSpPr>
          <p:nvPr>
            <p:ph type="dt" sz="half" idx="2"/>
          </p:nvPr>
        </p:nvSpPr>
        <p:spPr>
          <a:xfrm>
            <a:off x="1218882" y="6356352"/>
            <a:ext cx="2234618" cy="365125"/>
          </a:xfrm>
          <a:prstGeom prst="rect">
            <a:avLst/>
          </a:prstGeom>
        </p:spPr>
        <p:txBody>
          <a:bodyPr vert="horz" lIns="121899" tIns="60949" rIns="121899" bIns="60949" rtlCol="0" anchor="ctr"/>
          <a:lstStyle>
            <a:lvl1pPr algn="l" rtl="0">
              <a:defRPr sz="1200">
                <a:solidFill>
                  <a:schemeClr val="tx1">
                    <a:tint val="75000"/>
                  </a:schemeClr>
                </a:solidFill>
              </a:defRPr>
            </a:lvl1pPr>
          </a:lstStyle>
          <a:p>
            <a:fld id="{64A97F8E-A89E-4ECD-B8CE-87968877804C}" type="datetime1">
              <a:rPr lang="fr-FR" smtClean="0"/>
              <a:pPr/>
              <a:t>10/11/2023</a:t>
            </a:fld>
            <a:endParaRPr lang="fr-FR" dirty="0"/>
          </a:p>
        </p:txBody>
      </p:sp>
      <p:sp>
        <p:nvSpPr>
          <p:cNvPr id="5" name="Espace réservé du pied de page 4"/>
          <p:cNvSpPr>
            <a:spLocks noGrp="1"/>
          </p:cNvSpPr>
          <p:nvPr>
            <p:ph type="ftr" sz="quarter" idx="3"/>
          </p:nvPr>
        </p:nvSpPr>
        <p:spPr>
          <a:xfrm>
            <a:off x="3453501" y="6356352"/>
            <a:ext cx="5281824" cy="365125"/>
          </a:xfrm>
          <a:prstGeom prst="rect">
            <a:avLst/>
          </a:prstGeom>
        </p:spPr>
        <p:txBody>
          <a:bodyPr vert="horz" lIns="121899" tIns="60949" rIns="121899" bIns="60949" rtlCol="0" anchor="ctr"/>
          <a:lstStyle>
            <a:lvl1pPr algn="ctr" rtl="0">
              <a:defRPr sz="1200">
                <a:solidFill>
                  <a:schemeClr val="tx1">
                    <a:tint val="75000"/>
                  </a:schemeClr>
                </a:solidFill>
              </a:defRPr>
            </a:lvl1pPr>
          </a:lstStyle>
          <a:p>
            <a:pPr rtl="0"/>
            <a:endParaRPr lang="fr-FR" dirty="0"/>
          </a:p>
        </p:txBody>
      </p:sp>
      <p:sp>
        <p:nvSpPr>
          <p:cNvPr id="6" name="Espace réservé du numéro de diapositive 5"/>
          <p:cNvSpPr>
            <a:spLocks noGrp="1"/>
          </p:cNvSpPr>
          <p:nvPr>
            <p:ph type="sldNum" sz="quarter" idx="4"/>
          </p:nvPr>
        </p:nvSpPr>
        <p:spPr>
          <a:xfrm>
            <a:off x="10563649" y="6356352"/>
            <a:ext cx="1015735" cy="365125"/>
          </a:xfrm>
          <a:prstGeom prst="rect">
            <a:avLst/>
          </a:prstGeom>
        </p:spPr>
        <p:txBody>
          <a:bodyPr vert="horz" lIns="121899" tIns="60949" rIns="121899" bIns="60949" rtlCol="0" anchor="ctr"/>
          <a:lstStyle>
            <a:lvl1pPr algn="l" rtl="0">
              <a:defRPr sz="1200">
                <a:solidFill>
                  <a:schemeClr val="tx1">
                    <a:tint val="75000"/>
                  </a:schemeClr>
                </a:solidFill>
              </a:defRPr>
            </a:lvl1pPr>
          </a:lstStyle>
          <a:p>
            <a:pPr algn="r"/>
            <a:fld id="{C014DD1E-5D91-48A3-AD6D-45FBA980D106}" type="slidenum">
              <a:rPr lang="fr-FR" smtClean="0"/>
              <a:pPr algn="r"/>
              <a:t>‹N°›</a:t>
            </a:fld>
            <a:endParaRPr lang="fr-FR" dirty="0"/>
          </a:p>
        </p:txBody>
      </p:sp>
    </p:spTree>
    <p:extLst>
      <p:ext uri="{BB962C8B-B14F-4D97-AF65-F5344CB8AC3E}">
        <p14:creationId xmlns:p14="http://schemas.microsoft.com/office/powerpoint/2010/main" val="13952758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600"/>
        </a:spcBef>
        <a:buClr>
          <a:schemeClr val="accent1"/>
        </a:buClr>
        <a:buSzPct val="100000"/>
        <a:buFont typeface="Arial" pitchFamily="34" charset="0"/>
        <a:buChar char="•"/>
        <a:defRPr sz="2800" kern="1200">
          <a:solidFill>
            <a:schemeClr val="tx1"/>
          </a:solidFill>
          <a:latin typeface="+mn-lt"/>
          <a:ea typeface="+mn-ea"/>
          <a:cs typeface="+mn-cs"/>
        </a:defRPr>
      </a:lvl1pPr>
      <a:lvl2pPr marL="609493" indent="-231607" algn="l" defTabSz="1218987" rtl="0" eaLnBrk="1" latinLnBrk="0" hangingPunct="1">
        <a:lnSpc>
          <a:spcPct val="90000"/>
        </a:lnSpc>
        <a:spcBef>
          <a:spcPts val="800"/>
        </a:spcBef>
        <a:buClr>
          <a:schemeClr val="accent1"/>
        </a:buClr>
        <a:buSzPct val="80000"/>
        <a:buFont typeface="Arial" pitchFamily="34" charset="0"/>
        <a:buChar char="•"/>
        <a:defRPr sz="2400" kern="1200">
          <a:solidFill>
            <a:schemeClr val="tx1"/>
          </a:solidFill>
          <a:latin typeface="+mn-lt"/>
          <a:ea typeface="+mn-ea"/>
          <a:cs typeface="+mn-cs"/>
        </a:defRPr>
      </a:lvl2pPr>
      <a:lvl3pPr marL="91424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3pPr>
      <a:lvl4pPr marL="121898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4pPr>
      <a:lvl5pPr marL="1523733"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5pPr>
      <a:lvl6pPr marL="182848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6pPr>
      <a:lvl7pPr marL="213322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7pPr>
      <a:lvl8pPr marL="2437973"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8pPr>
      <a:lvl9pPr marL="2742720"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undefined">
            <a:extLst>
              <a:ext uri="{FF2B5EF4-FFF2-40B4-BE49-F238E27FC236}">
                <a16:creationId xmlns:a16="http://schemas.microsoft.com/office/drawing/2014/main" id="{7FA75A62-DC8F-3805-2C61-20D3E71AD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60" y="326284"/>
            <a:ext cx="6120680" cy="6205431"/>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9674AB4B-3197-C8B3-8C5C-E75CBCBDC6DE}"/>
              </a:ext>
            </a:extLst>
          </p:cNvPr>
          <p:cNvSpPr txBox="1"/>
          <p:nvPr/>
        </p:nvSpPr>
        <p:spPr>
          <a:xfrm>
            <a:off x="7678588" y="326284"/>
            <a:ext cx="3960440" cy="830997"/>
          </a:xfrm>
          <a:prstGeom prst="rect">
            <a:avLst/>
          </a:prstGeom>
          <a:noFill/>
          <a:ln>
            <a:solidFill>
              <a:schemeClr val="accent1"/>
            </a:solidFill>
          </a:ln>
        </p:spPr>
        <p:txBody>
          <a:bodyPr wrap="square" rtlCol="0">
            <a:spAutoFit/>
          </a:bodyPr>
          <a:lstStyle/>
          <a:p>
            <a:pPr algn="ctr"/>
            <a:r>
              <a:rPr lang="fr-FR" sz="4800" b="1" dirty="0">
                <a:latin typeface="Times New Roman" panose="02020603050405020304" pitchFamily="18" charset="0"/>
                <a:cs typeface="Times New Roman" panose="02020603050405020304" pitchFamily="18" charset="0"/>
              </a:rPr>
              <a:t>Les galaxies</a:t>
            </a:r>
          </a:p>
        </p:txBody>
      </p:sp>
      <p:sp>
        <p:nvSpPr>
          <p:cNvPr id="5" name="ZoneTexte 4">
            <a:extLst>
              <a:ext uri="{FF2B5EF4-FFF2-40B4-BE49-F238E27FC236}">
                <a16:creationId xmlns:a16="http://schemas.microsoft.com/office/drawing/2014/main" id="{3BDAF182-1A8A-0378-8643-49AE26ADA305}"/>
              </a:ext>
            </a:extLst>
          </p:cNvPr>
          <p:cNvSpPr txBox="1"/>
          <p:nvPr/>
        </p:nvSpPr>
        <p:spPr>
          <a:xfrm>
            <a:off x="11180713" y="6331660"/>
            <a:ext cx="1008112" cy="400110"/>
          </a:xfrm>
          <a:prstGeom prst="rect">
            <a:avLst/>
          </a:prstGeom>
          <a:noFill/>
        </p:spPr>
        <p:txBody>
          <a:bodyPr wrap="square" rtlCol="0">
            <a:spAutoFit/>
          </a:bodyPr>
          <a:lstStyle/>
          <a:p>
            <a:r>
              <a:rPr lang="fr-FR" sz="2000" dirty="0"/>
              <a:t>2023</a:t>
            </a:r>
          </a:p>
        </p:txBody>
      </p:sp>
      <p:sp>
        <p:nvSpPr>
          <p:cNvPr id="6" name="ZoneTexte 5">
            <a:extLst>
              <a:ext uri="{FF2B5EF4-FFF2-40B4-BE49-F238E27FC236}">
                <a16:creationId xmlns:a16="http://schemas.microsoft.com/office/drawing/2014/main" id="{AA87468A-D6E6-5E38-145A-DEB7E7D4D9A6}"/>
              </a:ext>
            </a:extLst>
          </p:cNvPr>
          <p:cNvSpPr txBox="1"/>
          <p:nvPr/>
        </p:nvSpPr>
        <p:spPr>
          <a:xfrm>
            <a:off x="7246540" y="5517232"/>
            <a:ext cx="3024336" cy="523220"/>
          </a:xfrm>
          <a:prstGeom prst="rect">
            <a:avLst/>
          </a:prstGeom>
          <a:noFill/>
        </p:spPr>
        <p:txBody>
          <a:bodyPr wrap="square" rtlCol="0">
            <a:spAutoFit/>
          </a:bodyPr>
          <a:lstStyle/>
          <a:p>
            <a:r>
              <a:rPr lang="fr-FR" sz="1400" dirty="0">
                <a:latin typeface="Times New Roman" panose="02020603050405020304" pitchFamily="18" charset="0"/>
                <a:cs typeface="Times New Roman" panose="02020603050405020304" pitchFamily="18" charset="0"/>
              </a:rPr>
              <a:t>ARP273 – deux galaxies en interaction prises par le HST (Hubble)</a:t>
            </a:r>
          </a:p>
        </p:txBody>
      </p:sp>
    </p:spTree>
    <p:extLst>
      <p:ext uri="{BB962C8B-B14F-4D97-AF65-F5344CB8AC3E}">
        <p14:creationId xmlns:p14="http://schemas.microsoft.com/office/powerpoint/2010/main" val="410246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0E4A445C-6752-7214-26AC-024357276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3212" y="2119164"/>
            <a:ext cx="6066928" cy="455019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29505CB2-FEA7-E2B8-C4F8-EC6690E7944C}"/>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III – Galaxies, amas, superamas… des structures célestes immenses </a:t>
            </a:r>
          </a:p>
        </p:txBody>
      </p:sp>
      <p:sp>
        <p:nvSpPr>
          <p:cNvPr id="2" name="ZoneTexte 1">
            <a:extLst>
              <a:ext uri="{FF2B5EF4-FFF2-40B4-BE49-F238E27FC236}">
                <a16:creationId xmlns:a16="http://schemas.microsoft.com/office/drawing/2014/main" id="{92327768-BEE3-DABE-CC39-EB39CA597DB8}"/>
              </a:ext>
            </a:extLst>
          </p:cNvPr>
          <p:cNvSpPr txBox="1"/>
          <p:nvPr/>
        </p:nvSpPr>
        <p:spPr>
          <a:xfrm>
            <a:off x="981844" y="808115"/>
            <a:ext cx="7056784" cy="430887"/>
          </a:xfrm>
          <a:prstGeom prst="rect">
            <a:avLst/>
          </a:prstGeom>
          <a:noFill/>
        </p:spPr>
        <p:txBody>
          <a:bodyPr wrap="square" rtlCol="0">
            <a:spAutoFit/>
          </a:bodyPr>
          <a:lstStyle/>
          <a:p>
            <a:r>
              <a:rPr lang="fr-FR" sz="2200" dirty="0">
                <a:latin typeface="Times New Roman" panose="02020603050405020304" pitchFamily="18" charset="0"/>
                <a:cs typeface="Times New Roman" panose="02020603050405020304" pitchFamily="18" charset="0"/>
                <a:sym typeface="Wingdings" panose="05000000000000000000" pitchFamily="2" charset="2"/>
              </a:rPr>
              <a:t> </a:t>
            </a:r>
            <a:r>
              <a:rPr lang="fr-FR" sz="2200" dirty="0">
                <a:latin typeface="Times New Roman" panose="02020603050405020304" pitchFamily="18" charset="0"/>
                <a:cs typeface="Times New Roman" panose="02020603050405020304" pitchFamily="18" charset="0"/>
              </a:rPr>
              <a:t>Notre galaxie, la Voie Lactée dans l’Univers</a:t>
            </a:r>
          </a:p>
        </p:txBody>
      </p:sp>
      <p:sp>
        <p:nvSpPr>
          <p:cNvPr id="7" name="ZoneTexte 6">
            <a:extLst>
              <a:ext uri="{FF2B5EF4-FFF2-40B4-BE49-F238E27FC236}">
                <a16:creationId xmlns:a16="http://schemas.microsoft.com/office/drawing/2014/main" id="{BFB5A1DC-F904-9CF7-6298-C21610804562}"/>
              </a:ext>
            </a:extLst>
          </p:cNvPr>
          <p:cNvSpPr txBox="1"/>
          <p:nvPr/>
        </p:nvSpPr>
        <p:spPr>
          <a:xfrm>
            <a:off x="1061361" y="1484784"/>
            <a:ext cx="10627259" cy="892552"/>
          </a:xfrm>
          <a:prstGeom prst="rect">
            <a:avLst/>
          </a:prstGeom>
          <a:noFill/>
        </p:spPr>
        <p:txBody>
          <a:bodyPr wrap="square" rtlCol="0">
            <a:spAutoFit/>
          </a:bodyPr>
          <a:lstStyle/>
          <a:p>
            <a:r>
              <a:rPr lang="fr-FR" sz="2600" dirty="0">
                <a:latin typeface="Times New Roman" panose="02020603050405020304" pitchFamily="18" charset="0"/>
                <a:cs typeface="Times New Roman" panose="02020603050405020304" pitchFamily="18" charset="0"/>
              </a:rPr>
              <a:t>- Dans son </a:t>
            </a:r>
            <a:r>
              <a:rPr lang="fr-FR" sz="2600" dirty="0">
                <a:solidFill>
                  <a:schemeClr val="accent1"/>
                </a:solidFill>
                <a:latin typeface="Times New Roman" panose="02020603050405020304" pitchFamily="18" charset="0"/>
                <a:cs typeface="Times New Roman" panose="02020603050405020304" pitchFamily="18" charset="0"/>
              </a:rPr>
              <a:t>environnement proche </a:t>
            </a:r>
            <a:r>
              <a:rPr lang="fr-FR" sz="2600" dirty="0">
                <a:latin typeface="Times New Roman" panose="02020603050405020304" pitchFamily="18" charset="0"/>
                <a:cs typeface="Times New Roman" panose="02020603050405020304" pitchFamily="18" charset="0"/>
              </a:rPr>
              <a:t>(rayon de 1,5 million </a:t>
            </a:r>
            <a:r>
              <a:rPr lang="fr-FR" sz="2600" dirty="0" err="1">
                <a:latin typeface="Times New Roman" panose="02020603050405020304" pitchFamily="18" charset="0"/>
                <a:cs typeface="Times New Roman" panose="02020603050405020304" pitchFamily="18" charset="0"/>
              </a:rPr>
              <a:t>d’a.l.</a:t>
            </a:r>
            <a:r>
              <a:rPr lang="fr-FR" sz="2600" dirty="0">
                <a:latin typeface="Times New Roman" panose="02020603050405020304" pitchFamily="18" charset="0"/>
                <a:cs typeface="Times New Roman" panose="02020603050405020304" pitchFamily="18" charset="0"/>
              </a:rPr>
              <a:t>) la Voie Lactée possède une 50</a:t>
            </a:r>
            <a:r>
              <a:rPr lang="fr-FR" sz="2600" baseline="30000" dirty="0">
                <a:latin typeface="Times New Roman" panose="02020603050405020304" pitchFamily="18" charset="0"/>
                <a:cs typeface="Times New Roman" panose="02020603050405020304" pitchFamily="18" charset="0"/>
              </a:rPr>
              <a:t>e</a:t>
            </a:r>
            <a:r>
              <a:rPr lang="fr-FR" sz="2600" dirty="0">
                <a:latin typeface="Times New Roman" panose="02020603050405020304" pitchFamily="18" charset="0"/>
                <a:cs typeface="Times New Roman" panose="02020603050405020304" pitchFamily="18" charset="0"/>
              </a:rPr>
              <a:t> de petites galaxies satellites.</a:t>
            </a:r>
          </a:p>
        </p:txBody>
      </p:sp>
      <p:pic>
        <p:nvPicPr>
          <p:cNvPr id="8198" name="Picture 6" descr="Le Grand Nuage de Magellan - L'image d'astronomie du jour - APOD">
            <a:extLst>
              <a:ext uri="{FF2B5EF4-FFF2-40B4-BE49-F238E27FC236}">
                <a16:creationId xmlns:a16="http://schemas.microsoft.com/office/drawing/2014/main" id="{9D27CFF6-91D2-A058-1722-5F0DF5678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42" y="2510017"/>
            <a:ext cx="5088769" cy="351343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D0BBD3FD-F313-7513-DBBF-D1278535FF17}"/>
              </a:ext>
            </a:extLst>
          </p:cNvPr>
          <p:cNvSpPr txBox="1"/>
          <p:nvPr/>
        </p:nvSpPr>
        <p:spPr>
          <a:xfrm>
            <a:off x="1136214" y="6023454"/>
            <a:ext cx="3816424" cy="430887"/>
          </a:xfrm>
          <a:prstGeom prst="rect">
            <a:avLst/>
          </a:prstGeom>
          <a:noFill/>
        </p:spPr>
        <p:txBody>
          <a:bodyPr wrap="square" rtlCol="0">
            <a:spAutoFit/>
          </a:bodyPr>
          <a:lstStyle/>
          <a:p>
            <a:r>
              <a:rPr lang="fr-FR" sz="2200" dirty="0">
                <a:latin typeface="Times New Roman" panose="02020603050405020304" pitchFamily="18" charset="0"/>
                <a:cs typeface="Times New Roman" panose="02020603050405020304" pitchFamily="18" charset="0"/>
              </a:rPr>
              <a:t>Le Grand Nuage de Magellan </a:t>
            </a:r>
          </a:p>
        </p:txBody>
      </p:sp>
    </p:spTree>
    <p:extLst>
      <p:ext uri="{BB962C8B-B14F-4D97-AF65-F5344CB8AC3E}">
        <p14:creationId xmlns:p14="http://schemas.microsoft.com/office/powerpoint/2010/main" val="50481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9505CB2-FEA7-E2B8-C4F8-EC6690E7944C}"/>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III – Galaxies, amas, superamas… des structures célestes immenses </a:t>
            </a:r>
          </a:p>
        </p:txBody>
      </p:sp>
      <p:sp>
        <p:nvSpPr>
          <p:cNvPr id="2" name="ZoneTexte 1">
            <a:extLst>
              <a:ext uri="{FF2B5EF4-FFF2-40B4-BE49-F238E27FC236}">
                <a16:creationId xmlns:a16="http://schemas.microsoft.com/office/drawing/2014/main" id="{92327768-BEE3-DABE-CC39-EB39CA597DB8}"/>
              </a:ext>
            </a:extLst>
          </p:cNvPr>
          <p:cNvSpPr txBox="1"/>
          <p:nvPr/>
        </p:nvSpPr>
        <p:spPr>
          <a:xfrm>
            <a:off x="981844" y="808115"/>
            <a:ext cx="7056784" cy="430887"/>
          </a:xfrm>
          <a:prstGeom prst="rect">
            <a:avLst/>
          </a:prstGeom>
          <a:noFill/>
        </p:spPr>
        <p:txBody>
          <a:bodyPr wrap="square" rtlCol="0">
            <a:spAutoFit/>
          </a:bodyPr>
          <a:lstStyle/>
          <a:p>
            <a:r>
              <a:rPr lang="fr-FR" sz="2200" dirty="0">
                <a:latin typeface="Times New Roman" panose="02020603050405020304" pitchFamily="18" charset="0"/>
                <a:cs typeface="Times New Roman" panose="02020603050405020304" pitchFamily="18" charset="0"/>
                <a:sym typeface="Wingdings" panose="05000000000000000000" pitchFamily="2" charset="2"/>
              </a:rPr>
              <a:t> </a:t>
            </a:r>
            <a:r>
              <a:rPr lang="fr-FR" sz="2200" dirty="0">
                <a:latin typeface="Times New Roman" panose="02020603050405020304" pitchFamily="18" charset="0"/>
                <a:cs typeface="Times New Roman" panose="02020603050405020304" pitchFamily="18" charset="0"/>
              </a:rPr>
              <a:t>Notre galaxie, la Voie Lactée dans l’Univers</a:t>
            </a:r>
          </a:p>
        </p:txBody>
      </p:sp>
      <p:pic>
        <p:nvPicPr>
          <p:cNvPr id="9218" name="Picture 2">
            <a:extLst>
              <a:ext uri="{FF2B5EF4-FFF2-40B4-BE49-F238E27FC236}">
                <a16:creationId xmlns:a16="http://schemas.microsoft.com/office/drawing/2014/main" id="{01155AF6-1182-3A40-F1AF-5082A4496E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496"/>
          <a:stretch/>
        </p:blipFill>
        <p:spPr bwMode="auto">
          <a:xfrm>
            <a:off x="5950397" y="1332241"/>
            <a:ext cx="5976664" cy="540912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295B310-4978-8513-3036-C6F8CED3F509}"/>
              </a:ext>
            </a:extLst>
          </p:cNvPr>
          <p:cNvSpPr txBox="1"/>
          <p:nvPr/>
        </p:nvSpPr>
        <p:spPr>
          <a:xfrm>
            <a:off x="1460229" y="2120949"/>
            <a:ext cx="3888432" cy="2616101"/>
          </a:xfrm>
          <a:prstGeom prst="rect">
            <a:avLst/>
          </a:prstGeom>
          <a:noFill/>
          <a:ln>
            <a:solidFill>
              <a:schemeClr val="accent1"/>
            </a:solidFill>
          </a:ln>
        </p:spPr>
        <p:txBody>
          <a:bodyPr wrap="square" rtlCol="0">
            <a:spAutoFit/>
          </a:bodyPr>
          <a:lstStyle/>
          <a:p>
            <a:r>
              <a:rPr lang="fr-FR" u="sng" dirty="0">
                <a:solidFill>
                  <a:schemeClr val="accent1"/>
                </a:solidFill>
                <a:latin typeface="Times New Roman" panose="02020603050405020304" pitchFamily="18" charset="0"/>
                <a:cs typeface="Times New Roman" panose="02020603050405020304" pitchFamily="18" charset="0"/>
              </a:rPr>
              <a:t>Le Groupe Local :</a:t>
            </a:r>
          </a:p>
          <a:p>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Zone d’un rayon de 5 million </a:t>
            </a:r>
            <a:r>
              <a:rPr lang="fr-FR" dirty="0" err="1">
                <a:latin typeface="Times New Roman" panose="02020603050405020304" pitchFamily="18" charset="0"/>
                <a:cs typeface="Times New Roman" panose="02020603050405020304" pitchFamily="18" charset="0"/>
              </a:rPr>
              <a:t>d’a.l.</a:t>
            </a:r>
            <a:endParaRPr lang="fr-FR"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- 60</a:t>
            </a:r>
            <a:r>
              <a:rPr lang="fr-FR" baseline="30000" dirty="0">
                <a:latin typeface="Times New Roman" panose="02020603050405020304" pitchFamily="18" charset="0"/>
                <a:cs typeface="Times New Roman" panose="02020603050405020304" pitchFamily="18" charset="0"/>
              </a:rPr>
              <a:t>aine</a:t>
            </a:r>
            <a:r>
              <a:rPr lang="fr-FR" dirty="0">
                <a:latin typeface="Times New Roman" panose="02020603050405020304" pitchFamily="18" charset="0"/>
                <a:cs typeface="Times New Roman" panose="02020603050405020304" pitchFamily="18" charset="0"/>
              </a:rPr>
              <a:t> de galaxies </a:t>
            </a:r>
          </a:p>
          <a:p>
            <a:r>
              <a:rPr lang="fr-FR" sz="2000" dirty="0">
                <a:latin typeface="Times New Roman" panose="02020603050405020304" pitchFamily="18" charset="0"/>
                <a:cs typeface="Times New Roman" panose="02020603050405020304" pitchFamily="18" charset="0"/>
              </a:rPr>
              <a:t>(dont la Voie Lactée, M31 et M33)</a:t>
            </a:r>
          </a:p>
        </p:txBody>
      </p:sp>
    </p:spTree>
    <p:extLst>
      <p:ext uri="{BB962C8B-B14F-4D97-AF65-F5344CB8AC3E}">
        <p14:creationId xmlns:p14="http://schemas.microsoft.com/office/powerpoint/2010/main" val="226316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9505CB2-FEA7-E2B8-C4F8-EC6690E7944C}"/>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III – Galaxies, amas, superamas… des structures célestes immenses </a:t>
            </a:r>
          </a:p>
        </p:txBody>
      </p:sp>
      <p:sp>
        <p:nvSpPr>
          <p:cNvPr id="2" name="ZoneTexte 1">
            <a:extLst>
              <a:ext uri="{FF2B5EF4-FFF2-40B4-BE49-F238E27FC236}">
                <a16:creationId xmlns:a16="http://schemas.microsoft.com/office/drawing/2014/main" id="{92327768-BEE3-DABE-CC39-EB39CA597DB8}"/>
              </a:ext>
            </a:extLst>
          </p:cNvPr>
          <p:cNvSpPr txBox="1"/>
          <p:nvPr/>
        </p:nvSpPr>
        <p:spPr>
          <a:xfrm>
            <a:off x="981844" y="808115"/>
            <a:ext cx="7056784" cy="430887"/>
          </a:xfrm>
          <a:prstGeom prst="rect">
            <a:avLst/>
          </a:prstGeom>
          <a:noFill/>
        </p:spPr>
        <p:txBody>
          <a:bodyPr wrap="square" rtlCol="0">
            <a:spAutoFit/>
          </a:bodyPr>
          <a:lstStyle/>
          <a:p>
            <a:r>
              <a:rPr lang="fr-FR" sz="2200" dirty="0">
                <a:latin typeface="Times New Roman" panose="02020603050405020304" pitchFamily="18" charset="0"/>
                <a:cs typeface="Times New Roman" panose="02020603050405020304" pitchFamily="18" charset="0"/>
                <a:sym typeface="Wingdings" panose="05000000000000000000" pitchFamily="2" charset="2"/>
              </a:rPr>
              <a:t> </a:t>
            </a:r>
            <a:r>
              <a:rPr lang="fr-FR" sz="2200" dirty="0">
                <a:latin typeface="Times New Roman" panose="02020603050405020304" pitchFamily="18" charset="0"/>
                <a:cs typeface="Times New Roman" panose="02020603050405020304" pitchFamily="18" charset="0"/>
              </a:rPr>
              <a:t>Notre galaxie, la Voie Lactée dans l’Univers</a:t>
            </a:r>
          </a:p>
        </p:txBody>
      </p:sp>
      <p:sp>
        <p:nvSpPr>
          <p:cNvPr id="4" name="ZoneTexte 3">
            <a:extLst>
              <a:ext uri="{FF2B5EF4-FFF2-40B4-BE49-F238E27FC236}">
                <a16:creationId xmlns:a16="http://schemas.microsoft.com/office/drawing/2014/main" id="{1295B310-4978-8513-3036-C6F8CED3F509}"/>
              </a:ext>
            </a:extLst>
          </p:cNvPr>
          <p:cNvSpPr txBox="1"/>
          <p:nvPr/>
        </p:nvSpPr>
        <p:spPr>
          <a:xfrm>
            <a:off x="972763" y="1484784"/>
            <a:ext cx="4392488" cy="3354765"/>
          </a:xfrm>
          <a:prstGeom prst="rect">
            <a:avLst/>
          </a:prstGeom>
          <a:noFill/>
          <a:ln>
            <a:solidFill>
              <a:schemeClr val="accent1"/>
            </a:solidFill>
          </a:ln>
        </p:spPr>
        <p:txBody>
          <a:bodyPr wrap="square" rtlCol="0">
            <a:spAutoFit/>
          </a:bodyPr>
          <a:lstStyle/>
          <a:p>
            <a:r>
              <a:rPr lang="fr-FR" u="sng" dirty="0">
                <a:solidFill>
                  <a:schemeClr val="accent1"/>
                </a:solidFill>
                <a:latin typeface="Times New Roman" panose="02020603050405020304" pitchFamily="18" charset="0"/>
                <a:cs typeface="Times New Roman" panose="02020603050405020304" pitchFamily="18" charset="0"/>
              </a:rPr>
              <a:t>Le superamas de la Vierge : </a:t>
            </a:r>
          </a:p>
          <a:p>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Zone d’un rayon de 100 million </a:t>
            </a:r>
            <a:r>
              <a:rPr lang="fr-FR" dirty="0" err="1">
                <a:latin typeface="Times New Roman" panose="02020603050405020304" pitchFamily="18" charset="0"/>
                <a:cs typeface="Times New Roman" panose="02020603050405020304" pitchFamily="18" charset="0"/>
              </a:rPr>
              <a:t>d’a.l.</a:t>
            </a:r>
            <a:endParaRPr lang="fr-FR"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Regroupement de 15 amas</a:t>
            </a:r>
          </a:p>
          <a:p>
            <a:r>
              <a:rPr lang="fr-FR" sz="2000" dirty="0">
                <a:latin typeface="Times New Roman" panose="02020603050405020304" pitchFamily="18" charset="0"/>
                <a:cs typeface="Times New Roman" panose="02020603050405020304" pitchFamily="18" charset="0"/>
              </a:rPr>
              <a:t>(dont le Groupe Locale)</a:t>
            </a:r>
          </a:p>
          <a:p>
            <a:endParaRPr lang="fr-FR" sz="2000"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- 10 000 galaxies</a:t>
            </a:r>
          </a:p>
        </p:txBody>
      </p:sp>
      <p:pic>
        <p:nvPicPr>
          <p:cNvPr id="10242" name="Picture 2" descr="Illustration">
            <a:extLst>
              <a:ext uri="{FF2B5EF4-FFF2-40B4-BE49-F238E27FC236}">
                <a16:creationId xmlns:a16="http://schemas.microsoft.com/office/drawing/2014/main" id="{6539726D-6BDD-0976-4E47-BD7512932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74" b="8835"/>
          <a:stretch/>
        </p:blipFill>
        <p:spPr bwMode="auto">
          <a:xfrm>
            <a:off x="5518348" y="1335257"/>
            <a:ext cx="6503510" cy="528684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44" name="Picture 4" descr="Galaxies Messier 81 And Messier 82 Photograph by Reinhold Wittich ...">
            <a:extLst>
              <a:ext uri="{FF2B5EF4-FFF2-40B4-BE49-F238E27FC236}">
                <a16:creationId xmlns:a16="http://schemas.microsoft.com/office/drawing/2014/main" id="{29BBF616-1C8B-A074-FAEB-8D7BAD1064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84" t="27982" b="17799"/>
          <a:stretch/>
        </p:blipFill>
        <p:spPr bwMode="auto">
          <a:xfrm>
            <a:off x="183395" y="4941903"/>
            <a:ext cx="3505603" cy="172745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Flèche : droite 4">
            <a:extLst>
              <a:ext uri="{FF2B5EF4-FFF2-40B4-BE49-F238E27FC236}">
                <a16:creationId xmlns:a16="http://schemas.microsoft.com/office/drawing/2014/main" id="{11C2422B-1382-A20B-94B4-7BCDA5A569B3}"/>
              </a:ext>
            </a:extLst>
          </p:cNvPr>
          <p:cNvSpPr/>
          <p:nvPr/>
        </p:nvSpPr>
        <p:spPr>
          <a:xfrm rot="10800000">
            <a:off x="3842094" y="5013176"/>
            <a:ext cx="1523155" cy="431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6" name="ZoneTexte 5">
            <a:extLst>
              <a:ext uri="{FF2B5EF4-FFF2-40B4-BE49-F238E27FC236}">
                <a16:creationId xmlns:a16="http://schemas.microsoft.com/office/drawing/2014/main" id="{A2F6BD8C-6CE6-ACC0-5357-7903DBA7509E}"/>
              </a:ext>
            </a:extLst>
          </p:cNvPr>
          <p:cNvSpPr txBox="1"/>
          <p:nvPr/>
        </p:nvSpPr>
        <p:spPr>
          <a:xfrm>
            <a:off x="3842093" y="5517232"/>
            <a:ext cx="1523156" cy="1092607"/>
          </a:xfrm>
          <a:prstGeom prst="rect">
            <a:avLst/>
          </a:prstGeom>
          <a:noFill/>
        </p:spPr>
        <p:txBody>
          <a:bodyPr wrap="square" rtlCol="0">
            <a:spAutoFit/>
          </a:bodyPr>
          <a:lstStyle/>
          <a:p>
            <a:r>
              <a:rPr lang="fr-FR" sz="1300" dirty="0">
                <a:latin typeface="Times New Roman" panose="02020603050405020304" pitchFamily="18" charset="0"/>
                <a:cs typeface="Times New Roman" panose="02020603050405020304" pitchFamily="18" charset="0"/>
              </a:rPr>
              <a:t>L’amas de M81 fait parti du superamas de la Vierge. Il est constitué d’une 40</a:t>
            </a:r>
            <a:r>
              <a:rPr lang="fr-FR" sz="1300" baseline="30000" dirty="0">
                <a:latin typeface="Times New Roman" panose="02020603050405020304" pitchFamily="18" charset="0"/>
                <a:cs typeface="Times New Roman" panose="02020603050405020304" pitchFamily="18" charset="0"/>
              </a:rPr>
              <a:t>e</a:t>
            </a:r>
            <a:r>
              <a:rPr lang="fr-FR" sz="1300" dirty="0">
                <a:latin typeface="Times New Roman" panose="02020603050405020304" pitchFamily="18" charset="0"/>
                <a:cs typeface="Times New Roman" panose="02020603050405020304" pitchFamily="18" charset="0"/>
              </a:rPr>
              <a:t> de galaxies.</a:t>
            </a:r>
          </a:p>
        </p:txBody>
      </p:sp>
    </p:spTree>
    <p:extLst>
      <p:ext uri="{BB962C8B-B14F-4D97-AF65-F5344CB8AC3E}">
        <p14:creationId xmlns:p14="http://schemas.microsoft.com/office/powerpoint/2010/main" val="200996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9505CB2-FEA7-E2B8-C4F8-EC6690E7944C}"/>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III – Galaxies, amas, superamas… des structures célestes immenses </a:t>
            </a:r>
          </a:p>
        </p:txBody>
      </p:sp>
      <p:sp>
        <p:nvSpPr>
          <p:cNvPr id="2" name="ZoneTexte 1">
            <a:extLst>
              <a:ext uri="{FF2B5EF4-FFF2-40B4-BE49-F238E27FC236}">
                <a16:creationId xmlns:a16="http://schemas.microsoft.com/office/drawing/2014/main" id="{92327768-BEE3-DABE-CC39-EB39CA597DB8}"/>
              </a:ext>
            </a:extLst>
          </p:cNvPr>
          <p:cNvSpPr txBox="1"/>
          <p:nvPr/>
        </p:nvSpPr>
        <p:spPr>
          <a:xfrm>
            <a:off x="981844" y="808115"/>
            <a:ext cx="7056784" cy="430887"/>
          </a:xfrm>
          <a:prstGeom prst="rect">
            <a:avLst/>
          </a:prstGeom>
          <a:noFill/>
        </p:spPr>
        <p:txBody>
          <a:bodyPr wrap="square" rtlCol="0">
            <a:spAutoFit/>
          </a:bodyPr>
          <a:lstStyle/>
          <a:p>
            <a:r>
              <a:rPr lang="fr-FR" sz="2200" dirty="0">
                <a:latin typeface="Times New Roman" panose="02020603050405020304" pitchFamily="18" charset="0"/>
                <a:cs typeface="Times New Roman" panose="02020603050405020304" pitchFamily="18" charset="0"/>
                <a:sym typeface="Wingdings" panose="05000000000000000000" pitchFamily="2" charset="2"/>
              </a:rPr>
              <a:t> </a:t>
            </a:r>
            <a:r>
              <a:rPr lang="fr-FR" sz="2200" dirty="0">
                <a:latin typeface="Times New Roman" panose="02020603050405020304" pitchFamily="18" charset="0"/>
                <a:cs typeface="Times New Roman" panose="02020603050405020304" pitchFamily="18" charset="0"/>
              </a:rPr>
              <a:t>Notre galaxie, la Voie Lactée dans l’Univers</a:t>
            </a:r>
          </a:p>
        </p:txBody>
      </p:sp>
      <p:sp>
        <p:nvSpPr>
          <p:cNvPr id="4" name="ZoneTexte 3">
            <a:extLst>
              <a:ext uri="{FF2B5EF4-FFF2-40B4-BE49-F238E27FC236}">
                <a16:creationId xmlns:a16="http://schemas.microsoft.com/office/drawing/2014/main" id="{1295B310-4978-8513-3036-C6F8CED3F509}"/>
              </a:ext>
            </a:extLst>
          </p:cNvPr>
          <p:cNvSpPr txBox="1"/>
          <p:nvPr/>
        </p:nvSpPr>
        <p:spPr>
          <a:xfrm>
            <a:off x="1197868" y="1556792"/>
            <a:ext cx="3672408" cy="1508105"/>
          </a:xfrm>
          <a:prstGeom prst="rect">
            <a:avLst/>
          </a:prstGeom>
          <a:noFill/>
          <a:ln>
            <a:solidFill>
              <a:schemeClr val="accent1"/>
            </a:solidFill>
          </a:ln>
        </p:spPr>
        <p:txBody>
          <a:bodyPr wrap="square" rtlCol="0">
            <a:spAutoFit/>
          </a:bodyPr>
          <a:lstStyle/>
          <a:p>
            <a:r>
              <a:rPr lang="fr-FR" u="sng" dirty="0">
                <a:solidFill>
                  <a:schemeClr val="accent1"/>
                </a:solidFill>
                <a:latin typeface="Times New Roman" panose="02020603050405020304" pitchFamily="18" charset="0"/>
                <a:cs typeface="Times New Roman" panose="02020603050405020304" pitchFamily="18" charset="0"/>
              </a:rPr>
              <a:t>Laniakea (hawaïen) : </a:t>
            </a:r>
          </a:p>
          <a:p>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Ensemble de 3 superamas</a:t>
            </a:r>
          </a:p>
          <a:p>
            <a:r>
              <a:rPr lang="fr-FR" sz="1800" dirty="0">
                <a:latin typeface="Times New Roman" panose="02020603050405020304" pitchFamily="18" charset="0"/>
                <a:cs typeface="Times New Roman" panose="02020603050405020304" pitchFamily="18" charset="0"/>
              </a:rPr>
              <a:t>(dont le notre, celui de la Vierge)</a:t>
            </a:r>
          </a:p>
        </p:txBody>
      </p:sp>
      <p:pic>
        <p:nvPicPr>
          <p:cNvPr id="11266" name="Picture 2" descr="Image illustrative de l’article Laniakea">
            <a:extLst>
              <a:ext uri="{FF2B5EF4-FFF2-40B4-BE49-F238E27FC236}">
                <a16:creationId xmlns:a16="http://schemas.microsoft.com/office/drawing/2014/main" id="{6720C8E3-051E-125B-3BE2-AECCECCD75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2"/>
          <a:stretch/>
        </p:blipFill>
        <p:spPr bwMode="auto">
          <a:xfrm>
            <a:off x="5158308" y="1333526"/>
            <a:ext cx="6912768" cy="535838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Flèche : droite 6">
            <a:extLst>
              <a:ext uri="{FF2B5EF4-FFF2-40B4-BE49-F238E27FC236}">
                <a16:creationId xmlns:a16="http://schemas.microsoft.com/office/drawing/2014/main" id="{C073E140-665D-C80A-E8EF-EB043FB4F1AB}"/>
              </a:ext>
            </a:extLst>
          </p:cNvPr>
          <p:cNvSpPr/>
          <p:nvPr/>
        </p:nvSpPr>
        <p:spPr>
          <a:xfrm rot="10800000">
            <a:off x="4361424" y="4594775"/>
            <a:ext cx="712572"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8" name="ZoneTexte 7">
            <a:extLst>
              <a:ext uri="{FF2B5EF4-FFF2-40B4-BE49-F238E27FC236}">
                <a16:creationId xmlns:a16="http://schemas.microsoft.com/office/drawing/2014/main" id="{DF823B01-28BE-7459-0595-EB9108CCDAB5}"/>
              </a:ext>
            </a:extLst>
          </p:cNvPr>
          <p:cNvSpPr txBox="1"/>
          <p:nvPr/>
        </p:nvSpPr>
        <p:spPr>
          <a:xfrm>
            <a:off x="750705" y="4221088"/>
            <a:ext cx="3528392" cy="1323439"/>
          </a:xfrm>
          <a:prstGeom prst="rect">
            <a:avLst/>
          </a:prstGeom>
          <a:noFill/>
        </p:spPr>
        <p:txBody>
          <a:bodyPr wrap="square" rtlCol="0">
            <a:spAutoFit/>
          </a:bodyPr>
          <a:lstStyle/>
          <a:p>
            <a:r>
              <a:rPr lang="fr-FR" sz="2000" dirty="0"/>
              <a:t>A ce stade, on commence à voir les filaments et les nœuds de la toile cosmique que forment les amas de galaxies !</a:t>
            </a:r>
          </a:p>
        </p:txBody>
      </p:sp>
      <p:sp>
        <p:nvSpPr>
          <p:cNvPr id="5" name="ZoneTexte 4">
            <a:extLst>
              <a:ext uri="{FF2B5EF4-FFF2-40B4-BE49-F238E27FC236}">
                <a16:creationId xmlns:a16="http://schemas.microsoft.com/office/drawing/2014/main" id="{F492F5D7-C516-785F-7079-F54CA9635F93}"/>
              </a:ext>
            </a:extLst>
          </p:cNvPr>
          <p:cNvSpPr txBox="1"/>
          <p:nvPr/>
        </p:nvSpPr>
        <p:spPr>
          <a:xfrm>
            <a:off x="91022" y="5838363"/>
            <a:ext cx="4243675" cy="830997"/>
          </a:xfrm>
          <a:prstGeom prst="rect">
            <a:avLst/>
          </a:prstGeom>
          <a:noFill/>
        </p:spPr>
        <p:txBody>
          <a:bodyPr wrap="square" rtlCol="0">
            <a:spAutoFit/>
          </a:bodyPr>
          <a:lstStyle/>
          <a:p>
            <a:r>
              <a:rPr lang="fr-FR" sz="1200" dirty="0"/>
              <a:t>A voir :  « Voyage sur les flots de galaxies - Laniakea et au-delà », un livre de l’astrophysicienne-cosmographe Hélène Courtois qui a participée à la découverte du super continent de galaxies dans lequel nous vivons : Laniakea.</a:t>
            </a:r>
          </a:p>
        </p:txBody>
      </p:sp>
    </p:spTree>
    <p:extLst>
      <p:ext uri="{BB962C8B-B14F-4D97-AF65-F5344CB8AC3E}">
        <p14:creationId xmlns:p14="http://schemas.microsoft.com/office/powerpoint/2010/main" val="67885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9505CB2-FEA7-E2B8-C4F8-EC6690E7944C}"/>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III – Galaxies, amas, superamas… des structures célestes immenses </a:t>
            </a:r>
          </a:p>
        </p:txBody>
      </p:sp>
      <p:sp>
        <p:nvSpPr>
          <p:cNvPr id="2" name="ZoneTexte 1">
            <a:extLst>
              <a:ext uri="{FF2B5EF4-FFF2-40B4-BE49-F238E27FC236}">
                <a16:creationId xmlns:a16="http://schemas.microsoft.com/office/drawing/2014/main" id="{92327768-BEE3-DABE-CC39-EB39CA597DB8}"/>
              </a:ext>
            </a:extLst>
          </p:cNvPr>
          <p:cNvSpPr txBox="1"/>
          <p:nvPr/>
        </p:nvSpPr>
        <p:spPr>
          <a:xfrm>
            <a:off x="981844" y="808115"/>
            <a:ext cx="7056784" cy="430887"/>
          </a:xfrm>
          <a:prstGeom prst="rect">
            <a:avLst/>
          </a:prstGeom>
          <a:noFill/>
        </p:spPr>
        <p:txBody>
          <a:bodyPr wrap="square" rtlCol="0">
            <a:spAutoFit/>
          </a:bodyPr>
          <a:lstStyle/>
          <a:p>
            <a:r>
              <a:rPr lang="fr-FR" sz="2200" dirty="0">
                <a:latin typeface="Times New Roman" panose="02020603050405020304" pitchFamily="18" charset="0"/>
                <a:cs typeface="Times New Roman" panose="02020603050405020304" pitchFamily="18" charset="0"/>
                <a:sym typeface="Wingdings" panose="05000000000000000000" pitchFamily="2" charset="2"/>
              </a:rPr>
              <a:t> </a:t>
            </a:r>
            <a:r>
              <a:rPr lang="fr-FR" sz="2200" dirty="0">
                <a:latin typeface="Times New Roman" panose="02020603050405020304" pitchFamily="18" charset="0"/>
                <a:cs typeface="Times New Roman" panose="02020603050405020304" pitchFamily="18" charset="0"/>
              </a:rPr>
              <a:t>Notre galaxie, la Voie Lactée dans l’Univers</a:t>
            </a:r>
          </a:p>
        </p:txBody>
      </p:sp>
      <p:sp>
        <p:nvSpPr>
          <p:cNvPr id="9" name="ZoneTexte 8">
            <a:extLst>
              <a:ext uri="{FF2B5EF4-FFF2-40B4-BE49-F238E27FC236}">
                <a16:creationId xmlns:a16="http://schemas.microsoft.com/office/drawing/2014/main" id="{1EA76852-75F7-4916-F1C4-3D79809F0356}"/>
              </a:ext>
            </a:extLst>
          </p:cNvPr>
          <p:cNvSpPr txBox="1"/>
          <p:nvPr/>
        </p:nvSpPr>
        <p:spPr>
          <a:xfrm>
            <a:off x="488040" y="5569929"/>
            <a:ext cx="3980947" cy="954107"/>
          </a:xfrm>
          <a:prstGeom prst="rect">
            <a:avLst/>
          </a:prstGeom>
          <a:noFill/>
          <a:ln>
            <a:solidFill>
              <a:schemeClr val="accent1"/>
            </a:solidFill>
          </a:ln>
        </p:spPr>
        <p:txBody>
          <a:bodyPr wrap="square" rtlCol="0">
            <a:spAutoFit/>
          </a:bodyPr>
          <a:lstStyle/>
          <a:p>
            <a:pPr algn="ctr"/>
            <a:r>
              <a:rPr lang="fr-FR" sz="2800" dirty="0">
                <a:latin typeface="Times New Roman" panose="02020603050405020304" pitchFamily="18" charset="0"/>
                <a:cs typeface="Times New Roman" panose="02020603050405020304" pitchFamily="18" charset="0"/>
              </a:rPr>
              <a:t>Autre unité de distance :</a:t>
            </a:r>
          </a:p>
          <a:p>
            <a:pPr algn="ctr"/>
            <a:r>
              <a:rPr lang="fr-FR" sz="2800" dirty="0">
                <a:latin typeface="Times New Roman" panose="02020603050405020304" pitchFamily="18" charset="0"/>
                <a:cs typeface="Times New Roman" panose="02020603050405020304" pitchFamily="18" charset="0"/>
              </a:rPr>
              <a:t>Le parsec : 1 pc = 3,26 </a:t>
            </a:r>
            <a:r>
              <a:rPr lang="fr-FR" sz="2800" dirty="0" err="1">
                <a:latin typeface="Times New Roman" panose="02020603050405020304" pitchFamily="18" charset="0"/>
                <a:cs typeface="Times New Roman" panose="02020603050405020304" pitchFamily="18" charset="0"/>
              </a:rPr>
              <a:t>a.l.</a:t>
            </a:r>
            <a:endParaRPr lang="fr-FR" sz="2800"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737F506E-36D4-EDE4-FADB-F20DA796BC4D}"/>
              </a:ext>
            </a:extLst>
          </p:cNvPr>
          <p:cNvSpPr txBox="1"/>
          <p:nvPr/>
        </p:nvSpPr>
        <p:spPr>
          <a:xfrm>
            <a:off x="1485900" y="1628800"/>
            <a:ext cx="5688632" cy="2062103"/>
          </a:xfrm>
          <a:prstGeom prst="rect">
            <a:avLst/>
          </a:prstGeom>
          <a:noFill/>
          <a:ln>
            <a:solidFill>
              <a:schemeClr val="accent1"/>
            </a:solidFill>
          </a:ln>
        </p:spPr>
        <p:txBody>
          <a:bodyPr wrap="square" rtlCol="0">
            <a:spAutoFit/>
          </a:bodyPr>
          <a:lstStyle/>
          <a:p>
            <a:r>
              <a:rPr lang="fr-FR" sz="2800" u="sng" dirty="0">
                <a:latin typeface="Times New Roman" panose="02020603050405020304" pitchFamily="18" charset="0"/>
                <a:cs typeface="Times New Roman" panose="02020603050405020304" pitchFamily="18" charset="0"/>
              </a:rPr>
              <a:t>L’Univers observable :</a:t>
            </a:r>
          </a:p>
          <a:p>
            <a:endParaRPr lang="fr-FR"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- 6 millions de superamas !</a:t>
            </a:r>
            <a:endParaRPr lang="fr-FR" sz="2000" dirty="0">
              <a:latin typeface="Times New Roman" panose="02020603050405020304" pitchFamily="18" charset="0"/>
              <a:cs typeface="Times New Roman" panose="02020603050405020304" pitchFamily="18" charset="0"/>
            </a:endParaRPr>
          </a:p>
          <a:p>
            <a:endParaRPr lang="fr-FR" sz="20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 Près de 200 milliards de galaxies !!!</a:t>
            </a:r>
          </a:p>
        </p:txBody>
      </p:sp>
      <p:sp>
        <p:nvSpPr>
          <p:cNvPr id="6" name="ZoneTexte 5">
            <a:extLst>
              <a:ext uri="{FF2B5EF4-FFF2-40B4-BE49-F238E27FC236}">
                <a16:creationId xmlns:a16="http://schemas.microsoft.com/office/drawing/2014/main" id="{D488A7E6-0DA0-03E1-B551-A734C3F2F154}"/>
              </a:ext>
            </a:extLst>
          </p:cNvPr>
          <p:cNvSpPr txBox="1"/>
          <p:nvPr/>
        </p:nvSpPr>
        <p:spPr>
          <a:xfrm>
            <a:off x="4870276" y="4020089"/>
            <a:ext cx="7056784" cy="1292662"/>
          </a:xfrm>
          <a:prstGeom prst="rect">
            <a:avLst/>
          </a:prstGeom>
          <a:noFill/>
          <a:ln>
            <a:solidFill>
              <a:schemeClr val="accent1"/>
            </a:solidFill>
          </a:ln>
        </p:spPr>
        <p:txBody>
          <a:bodyPr wrap="square" rtlCol="0">
            <a:spAutoFit/>
          </a:bodyPr>
          <a:lstStyle/>
          <a:p>
            <a:r>
              <a:rPr lang="fr-FR" sz="2600" dirty="0">
                <a:latin typeface="Times New Roman" panose="02020603050405020304" pitchFamily="18" charset="0"/>
                <a:cs typeface="Times New Roman" panose="02020603050405020304" pitchFamily="18" charset="0"/>
              </a:rPr>
              <a:t>Univers observable et pas tout l’Univers ! </a:t>
            </a:r>
            <a:r>
              <a:rPr lang="fr-FR" sz="2600" dirty="0">
                <a:latin typeface="Times New Roman" panose="02020603050405020304" pitchFamily="18" charset="0"/>
                <a:cs typeface="Times New Roman" panose="02020603050405020304" pitchFamily="18" charset="0"/>
                <a:sym typeface="Wingdings" panose="05000000000000000000" pitchFamily="2" charset="2"/>
              </a:rPr>
              <a:t> On ne peut pas voir tout l’Univers car la lumière n’est pas infinie, c = 299 792 km/s !</a:t>
            </a:r>
            <a:endParaRPr lang="fr-FR" sz="2600" dirty="0">
              <a:latin typeface="Times New Roman" panose="02020603050405020304" pitchFamily="18" charset="0"/>
              <a:cs typeface="Times New Roman" panose="02020603050405020304" pitchFamily="18" charset="0"/>
            </a:endParaRPr>
          </a:p>
        </p:txBody>
      </p:sp>
      <p:sp>
        <p:nvSpPr>
          <p:cNvPr id="10" name="Flèche : virage 9">
            <a:extLst>
              <a:ext uri="{FF2B5EF4-FFF2-40B4-BE49-F238E27FC236}">
                <a16:creationId xmlns:a16="http://schemas.microsoft.com/office/drawing/2014/main" id="{7AC1E427-AD8D-781C-8835-956833DC2B2E}"/>
              </a:ext>
            </a:extLst>
          </p:cNvPr>
          <p:cNvSpPr/>
          <p:nvPr/>
        </p:nvSpPr>
        <p:spPr>
          <a:xfrm rot="5400000">
            <a:off x="7392188" y="2517038"/>
            <a:ext cx="1292879" cy="10548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solidFill>
                <a:schemeClr val="tx1"/>
              </a:solidFill>
            </a:endParaRPr>
          </a:p>
        </p:txBody>
      </p:sp>
      <p:sp>
        <p:nvSpPr>
          <p:cNvPr id="12" name="Flèche : bas 11">
            <a:extLst>
              <a:ext uri="{FF2B5EF4-FFF2-40B4-BE49-F238E27FC236}">
                <a16:creationId xmlns:a16="http://schemas.microsoft.com/office/drawing/2014/main" id="{ADD35065-4403-C699-FAD2-6E9D6F8A9BF1}"/>
              </a:ext>
            </a:extLst>
          </p:cNvPr>
          <p:cNvSpPr/>
          <p:nvPr/>
        </p:nvSpPr>
        <p:spPr>
          <a:xfrm>
            <a:off x="2478513" y="3948081"/>
            <a:ext cx="663571" cy="1292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Tree>
    <p:extLst>
      <p:ext uri="{BB962C8B-B14F-4D97-AF65-F5344CB8AC3E}">
        <p14:creationId xmlns:p14="http://schemas.microsoft.com/office/powerpoint/2010/main" val="119873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778D983-9235-CB67-4F45-988E0BAE565E}"/>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IV – Formation des galaxies </a:t>
            </a:r>
          </a:p>
        </p:txBody>
      </p:sp>
      <p:sp>
        <p:nvSpPr>
          <p:cNvPr id="3" name="ZoneTexte 2">
            <a:extLst>
              <a:ext uri="{FF2B5EF4-FFF2-40B4-BE49-F238E27FC236}">
                <a16:creationId xmlns:a16="http://schemas.microsoft.com/office/drawing/2014/main" id="{32FAC99B-0F25-D48D-A0F7-CD9D353A444E}"/>
              </a:ext>
            </a:extLst>
          </p:cNvPr>
          <p:cNvSpPr txBox="1"/>
          <p:nvPr/>
        </p:nvSpPr>
        <p:spPr>
          <a:xfrm>
            <a:off x="837827" y="977783"/>
            <a:ext cx="1368151" cy="492443"/>
          </a:xfrm>
          <a:prstGeom prst="rect">
            <a:avLst/>
          </a:prstGeom>
          <a:noFill/>
        </p:spPr>
        <p:txBody>
          <a:bodyPr wrap="square" rtlCol="0">
            <a:spAutoFit/>
          </a:bodyPr>
          <a:lstStyle/>
          <a:p>
            <a:r>
              <a:rPr lang="fr-FR" sz="2500" dirty="0">
                <a:latin typeface="Times New Roman" panose="02020603050405020304" pitchFamily="18" charset="0"/>
                <a:cs typeface="Times New Roman" panose="02020603050405020304" pitchFamily="18" charset="0"/>
              </a:rPr>
              <a:t>Galaxies</a:t>
            </a:r>
          </a:p>
        </p:txBody>
      </p:sp>
      <p:sp>
        <p:nvSpPr>
          <p:cNvPr id="4" name="ZoneTexte 3">
            <a:extLst>
              <a:ext uri="{FF2B5EF4-FFF2-40B4-BE49-F238E27FC236}">
                <a16:creationId xmlns:a16="http://schemas.microsoft.com/office/drawing/2014/main" id="{F1E0E2BB-424E-DF0A-894F-EC60B90F6A08}"/>
              </a:ext>
            </a:extLst>
          </p:cNvPr>
          <p:cNvSpPr txBox="1"/>
          <p:nvPr/>
        </p:nvSpPr>
        <p:spPr>
          <a:xfrm>
            <a:off x="2979526" y="1023119"/>
            <a:ext cx="3186894" cy="461665"/>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Structures anciennes</a:t>
            </a:r>
          </a:p>
        </p:txBody>
      </p:sp>
      <p:sp>
        <p:nvSpPr>
          <p:cNvPr id="5" name="ZoneTexte 4">
            <a:extLst>
              <a:ext uri="{FF2B5EF4-FFF2-40B4-BE49-F238E27FC236}">
                <a16:creationId xmlns:a16="http://schemas.microsoft.com/office/drawing/2014/main" id="{A91E06DA-6A27-E99B-42FF-C42CAFC13288}"/>
              </a:ext>
            </a:extLst>
          </p:cNvPr>
          <p:cNvSpPr txBox="1"/>
          <p:nvPr/>
        </p:nvSpPr>
        <p:spPr>
          <a:xfrm>
            <a:off x="6417369" y="711860"/>
            <a:ext cx="5544616" cy="1446550"/>
          </a:xfrm>
          <a:prstGeom prst="rect">
            <a:avLst/>
          </a:prstGeom>
          <a:noFill/>
        </p:spPr>
        <p:txBody>
          <a:bodyPr wrap="square" rtlCol="0">
            <a:spAutoFit/>
          </a:bodyPr>
          <a:lstStyle/>
          <a:p>
            <a:r>
              <a:rPr lang="fr-FR" sz="2200" dirty="0">
                <a:latin typeface="Times New Roman" panose="02020603050405020304" pitchFamily="18" charset="0"/>
                <a:cs typeface="Times New Roman" panose="02020603050405020304" pitchFamily="18" charset="0"/>
              </a:rPr>
              <a:t>« La plus ancienne de ces galaxies primitives date d’à peine plus de 300 millions d’années après le Big Bang, alors que l’Univers n’avait que 2% de son âge actuel ». </a:t>
            </a:r>
            <a:r>
              <a:rPr lang="fr-FR" sz="1600" dirty="0">
                <a:latin typeface="Times New Roman" panose="02020603050405020304" pitchFamily="18" charset="0"/>
                <a:cs typeface="Times New Roman" panose="02020603050405020304" pitchFamily="18" charset="0"/>
              </a:rPr>
              <a:t>Journal du CNRS.</a:t>
            </a:r>
          </a:p>
        </p:txBody>
      </p:sp>
      <p:sp>
        <p:nvSpPr>
          <p:cNvPr id="6" name="Flèche : droite 5">
            <a:extLst>
              <a:ext uri="{FF2B5EF4-FFF2-40B4-BE49-F238E27FC236}">
                <a16:creationId xmlns:a16="http://schemas.microsoft.com/office/drawing/2014/main" id="{E7A7EF53-6E07-C144-B440-970FD7A16232}"/>
              </a:ext>
            </a:extLst>
          </p:cNvPr>
          <p:cNvSpPr/>
          <p:nvPr/>
        </p:nvSpPr>
        <p:spPr>
          <a:xfrm>
            <a:off x="2277987" y="1089293"/>
            <a:ext cx="648073" cy="345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7" name="Flèche : droite 6">
            <a:extLst>
              <a:ext uri="{FF2B5EF4-FFF2-40B4-BE49-F238E27FC236}">
                <a16:creationId xmlns:a16="http://schemas.microsoft.com/office/drawing/2014/main" id="{AAB05123-9912-D775-20C6-4EE219D92860}"/>
              </a:ext>
            </a:extLst>
          </p:cNvPr>
          <p:cNvSpPr/>
          <p:nvPr/>
        </p:nvSpPr>
        <p:spPr>
          <a:xfrm>
            <a:off x="5684514" y="1124744"/>
            <a:ext cx="648073" cy="345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8" name="ZoneTexte 7">
            <a:extLst>
              <a:ext uri="{FF2B5EF4-FFF2-40B4-BE49-F238E27FC236}">
                <a16:creationId xmlns:a16="http://schemas.microsoft.com/office/drawing/2014/main" id="{969586BE-EB1D-0A95-2D5B-875AC1D9A6F8}"/>
              </a:ext>
            </a:extLst>
          </p:cNvPr>
          <p:cNvSpPr txBox="1"/>
          <p:nvPr/>
        </p:nvSpPr>
        <p:spPr>
          <a:xfrm>
            <a:off x="9271189" y="3044279"/>
            <a:ext cx="2668378" cy="769441"/>
          </a:xfrm>
          <a:prstGeom prst="rect">
            <a:avLst/>
          </a:prstGeom>
          <a:noFill/>
        </p:spPr>
        <p:txBody>
          <a:bodyPr wrap="square" rtlCol="0">
            <a:spAutoFit/>
          </a:bodyPr>
          <a:lstStyle/>
          <a:p>
            <a:r>
              <a:rPr lang="fr-FR" sz="2200" dirty="0">
                <a:latin typeface="Times New Roman" panose="02020603050405020304" pitchFamily="18" charset="0"/>
                <a:cs typeface="Times New Roman" panose="02020603050405020304" pitchFamily="18" charset="0"/>
              </a:rPr>
              <a:t>Il faut donc partir des </a:t>
            </a:r>
            <a:r>
              <a:rPr lang="fr-FR" sz="2200" b="1" dirty="0">
                <a:latin typeface="Times New Roman" panose="02020603050405020304" pitchFamily="18" charset="0"/>
                <a:cs typeface="Times New Roman" panose="02020603050405020304" pitchFamily="18" charset="0"/>
              </a:rPr>
              <a:t>conditions initiales</a:t>
            </a:r>
          </a:p>
        </p:txBody>
      </p:sp>
      <p:pic>
        <p:nvPicPr>
          <p:cNvPr id="1026" name="Picture 2" descr="Fond diffus cosmologique | Cosmic microwave background, Shape of the ...">
            <a:extLst>
              <a:ext uri="{FF2B5EF4-FFF2-40B4-BE49-F238E27FC236}">
                <a16:creationId xmlns:a16="http://schemas.microsoft.com/office/drawing/2014/main" id="{610CD2DA-398D-EDA1-49BA-E8EA5CFAB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69" y="2424333"/>
            <a:ext cx="7920880" cy="4220343"/>
          </a:xfrm>
          <a:prstGeom prst="rect">
            <a:avLst/>
          </a:prstGeom>
          <a:noFill/>
          <a:extLst>
            <a:ext uri="{909E8E84-426E-40DD-AFC4-6F175D3DCCD1}">
              <a14:hiddenFill xmlns:a14="http://schemas.microsoft.com/office/drawing/2010/main">
                <a:solidFill>
                  <a:srgbClr val="FFFFFF"/>
                </a:solidFill>
              </a14:hiddenFill>
            </a:ext>
          </a:extLst>
        </p:spPr>
      </p:pic>
      <p:sp>
        <p:nvSpPr>
          <p:cNvPr id="10" name="Flèche : angle droit à deux pointes 9">
            <a:extLst>
              <a:ext uri="{FF2B5EF4-FFF2-40B4-BE49-F238E27FC236}">
                <a16:creationId xmlns:a16="http://schemas.microsoft.com/office/drawing/2014/main" id="{9012826B-2E3B-357D-F5DD-EBA275BAADA0}"/>
              </a:ext>
            </a:extLst>
          </p:cNvPr>
          <p:cNvSpPr/>
          <p:nvPr/>
        </p:nvSpPr>
        <p:spPr>
          <a:xfrm>
            <a:off x="8542684" y="3933056"/>
            <a:ext cx="2160240" cy="936104"/>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11" name="Flèche : droite 10">
            <a:extLst>
              <a:ext uri="{FF2B5EF4-FFF2-40B4-BE49-F238E27FC236}">
                <a16:creationId xmlns:a16="http://schemas.microsoft.com/office/drawing/2014/main" id="{889871B4-87FC-158F-7BD8-69220257A2C6}"/>
              </a:ext>
            </a:extLst>
          </p:cNvPr>
          <p:cNvSpPr/>
          <p:nvPr/>
        </p:nvSpPr>
        <p:spPr>
          <a:xfrm rot="5400000">
            <a:off x="10060174" y="2303332"/>
            <a:ext cx="725912" cy="5728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Tree>
    <p:extLst>
      <p:ext uri="{BB962C8B-B14F-4D97-AF65-F5344CB8AC3E}">
        <p14:creationId xmlns:p14="http://schemas.microsoft.com/office/powerpoint/2010/main" val="78910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778D983-9235-CB67-4F45-988E0BAE565E}"/>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IV – Formation des galaxies </a:t>
            </a:r>
          </a:p>
        </p:txBody>
      </p:sp>
      <p:pic>
        <p:nvPicPr>
          <p:cNvPr id="1026" name="Picture 2" descr="Fond diffus cosmologique | Cosmic microwave background, Shape of the ...">
            <a:extLst>
              <a:ext uri="{FF2B5EF4-FFF2-40B4-BE49-F238E27FC236}">
                <a16:creationId xmlns:a16="http://schemas.microsoft.com/office/drawing/2014/main" id="{610CD2DA-398D-EDA1-49BA-E8EA5CFAB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80" y="836712"/>
            <a:ext cx="7892024" cy="420496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4" descr="Blog – Page 2 – Aleksandra Ciprijanovic, PhD">
            <a:extLst>
              <a:ext uri="{FF2B5EF4-FFF2-40B4-BE49-F238E27FC236}">
                <a16:creationId xmlns:a16="http://schemas.microsoft.com/office/drawing/2014/main" id="{1F64B896-86FC-FEB6-4927-1BE9AA1C299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748" t="5254" r="15595" b="5427"/>
          <a:stretch/>
        </p:blipFill>
        <p:spPr bwMode="auto">
          <a:xfrm>
            <a:off x="8614692" y="836712"/>
            <a:ext cx="3312368" cy="266398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2A1C2AD7-2F59-0A36-4345-9A89FAB7A634}"/>
              </a:ext>
            </a:extLst>
          </p:cNvPr>
          <p:cNvSpPr txBox="1"/>
          <p:nvPr/>
        </p:nvSpPr>
        <p:spPr>
          <a:xfrm>
            <a:off x="8614692" y="3597697"/>
            <a:ext cx="3312368" cy="2800767"/>
          </a:xfrm>
          <a:prstGeom prst="rect">
            <a:avLst/>
          </a:prstGeom>
          <a:noFill/>
        </p:spPr>
        <p:txBody>
          <a:bodyPr wrap="square" rtlCol="0">
            <a:spAutoFit/>
          </a:bodyPr>
          <a:lstStyle/>
          <a:p>
            <a:r>
              <a:rPr lang="fr-FR" sz="2000" b="1" u="sng" dirty="0">
                <a:solidFill>
                  <a:schemeClr val="accent1"/>
                </a:solidFill>
                <a:latin typeface="Times New Roman" panose="02020603050405020304" pitchFamily="18" charset="0"/>
                <a:cs typeface="Times New Roman" panose="02020603050405020304" pitchFamily="18" charset="0"/>
              </a:rPr>
              <a:t>Conditions actuelles :</a:t>
            </a: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 Répartition hétérogène de la matière (et matière noire)</a:t>
            </a:r>
          </a:p>
          <a:p>
            <a:r>
              <a:rPr lang="fr-FR" sz="2000" dirty="0">
                <a:latin typeface="Times New Roman" panose="02020603050405020304" pitchFamily="18" charset="0"/>
                <a:cs typeface="Times New Roman" panose="02020603050405020304" pitchFamily="18" charset="0"/>
              </a:rPr>
              <a:t>- Les galaxies forment la toile cosmique </a:t>
            </a:r>
            <a:r>
              <a:rPr lang="fr-FR" sz="1600" dirty="0">
                <a:latin typeface="Times New Roman" panose="02020603050405020304" pitchFamily="18" charset="0"/>
                <a:cs typeface="Times New Roman" panose="02020603050405020304" pitchFamily="18" charset="0"/>
              </a:rPr>
              <a:t>(filaments et nœuds)</a:t>
            </a:r>
          </a:p>
          <a:p>
            <a:r>
              <a:rPr lang="fr-FR" sz="2000" dirty="0">
                <a:latin typeface="Times New Roman" panose="02020603050405020304" pitchFamily="18" charset="0"/>
                <a:cs typeface="Times New Roman" panose="02020603050405020304" pitchFamily="18" charset="0"/>
              </a:rPr>
              <a:t>- entre ces filaments, le milieu intergalactique semble vide </a:t>
            </a:r>
            <a:r>
              <a:rPr lang="fr-FR" sz="1600" dirty="0">
                <a:latin typeface="Times New Roman" panose="02020603050405020304" pitchFamily="18" charset="0"/>
                <a:cs typeface="Times New Roman" panose="02020603050405020304" pitchFamily="18" charset="0"/>
              </a:rPr>
              <a:t>(mais en fait non)</a:t>
            </a:r>
          </a:p>
        </p:txBody>
      </p:sp>
      <p:sp>
        <p:nvSpPr>
          <p:cNvPr id="13" name="ZoneTexte 12">
            <a:extLst>
              <a:ext uri="{FF2B5EF4-FFF2-40B4-BE49-F238E27FC236}">
                <a16:creationId xmlns:a16="http://schemas.microsoft.com/office/drawing/2014/main" id="{7505923E-B4D7-B3EE-8683-01ABCEC4A54E}"/>
              </a:ext>
            </a:extLst>
          </p:cNvPr>
          <p:cNvSpPr txBox="1"/>
          <p:nvPr/>
        </p:nvSpPr>
        <p:spPr>
          <a:xfrm>
            <a:off x="405780" y="5117415"/>
            <a:ext cx="7892024" cy="1323439"/>
          </a:xfrm>
          <a:prstGeom prst="rect">
            <a:avLst/>
          </a:prstGeom>
          <a:noFill/>
        </p:spPr>
        <p:txBody>
          <a:bodyPr wrap="square" rtlCol="0">
            <a:spAutoFit/>
          </a:bodyPr>
          <a:lstStyle/>
          <a:p>
            <a:r>
              <a:rPr lang="fr-FR" sz="2000" u="sng" dirty="0">
                <a:solidFill>
                  <a:schemeClr val="accent1"/>
                </a:solidFill>
                <a:latin typeface="Times New Roman" panose="02020603050405020304" pitchFamily="18" charset="0"/>
                <a:cs typeface="Times New Roman" panose="02020603050405020304" pitchFamily="18" charset="0"/>
              </a:rPr>
              <a:t>Conditions initiales/primitives de l’Univers:</a:t>
            </a:r>
          </a:p>
          <a:p>
            <a:r>
              <a:rPr lang="fr-FR" sz="2000" dirty="0">
                <a:latin typeface="Times New Roman" panose="02020603050405020304" pitchFamily="18" charset="0"/>
                <a:cs typeface="Times New Roman" panose="02020603050405020304" pitchFamily="18" charset="0"/>
              </a:rPr>
              <a:t>- soupe très homogène de matière (et matière noire)</a:t>
            </a:r>
          </a:p>
          <a:p>
            <a:r>
              <a:rPr lang="fr-FR" sz="2000" dirty="0">
                <a:latin typeface="Times New Roman" panose="02020603050405020304" pitchFamily="18" charset="0"/>
                <a:cs typeface="Times New Roman" panose="02020603050405020304" pitchFamily="18" charset="0"/>
              </a:rPr>
              <a:t>- MAIS </a:t>
            </a:r>
            <a:r>
              <a:rPr lang="fr-FR" sz="2000" dirty="0">
                <a:latin typeface="Times New Roman" panose="02020603050405020304" pitchFamily="18" charset="0"/>
                <a:cs typeface="Times New Roman" panose="02020603050405020304" pitchFamily="18" charset="0"/>
                <a:sym typeface="Wingdings" panose="05000000000000000000" pitchFamily="2" charset="2"/>
              </a:rPr>
              <a:t> de très légères fluctuations de densités primordiales, à l’origine de la formation de la toile cosmique !</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083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nd diffus cosmologique | Cosmic microwave background, Shape of the ...">
            <a:extLst>
              <a:ext uri="{FF2B5EF4-FFF2-40B4-BE49-F238E27FC236}">
                <a16:creationId xmlns:a16="http://schemas.microsoft.com/office/drawing/2014/main" id="{1C1932BC-C4D8-FD4C-7876-8E8A1C151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60" y="908720"/>
            <a:ext cx="5112568" cy="272404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Flèche : droite 5">
            <a:extLst>
              <a:ext uri="{FF2B5EF4-FFF2-40B4-BE49-F238E27FC236}">
                <a16:creationId xmlns:a16="http://schemas.microsoft.com/office/drawing/2014/main" id="{B69B2B53-9F6C-4000-9F95-C1D21484E465}"/>
              </a:ext>
            </a:extLst>
          </p:cNvPr>
          <p:cNvSpPr/>
          <p:nvPr/>
        </p:nvSpPr>
        <p:spPr>
          <a:xfrm>
            <a:off x="6454452" y="1916832"/>
            <a:ext cx="864096" cy="523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7" name="ZoneTexte 6">
            <a:extLst>
              <a:ext uri="{FF2B5EF4-FFF2-40B4-BE49-F238E27FC236}">
                <a16:creationId xmlns:a16="http://schemas.microsoft.com/office/drawing/2014/main" id="{81D816BE-6F1B-6CB1-81AE-A20F9D42A87B}"/>
              </a:ext>
            </a:extLst>
          </p:cNvPr>
          <p:cNvSpPr txBox="1"/>
          <p:nvPr/>
        </p:nvSpPr>
        <p:spPr>
          <a:xfrm>
            <a:off x="7678588" y="1340768"/>
            <a:ext cx="3816424" cy="1384995"/>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Pourquoi y a-t-il ces fluctuations de densités ? </a:t>
            </a:r>
            <a:r>
              <a:rPr lang="fr-FR" sz="1400" dirty="0">
                <a:latin typeface="Times New Roman" panose="02020603050405020304" pitchFamily="18" charset="0"/>
                <a:cs typeface="Times New Roman" panose="02020603050405020304" pitchFamily="18" charset="0"/>
              </a:rPr>
              <a:t>(qui sont à l’origine de la toile cosmique et donc des galaxies !)</a:t>
            </a:r>
          </a:p>
        </p:txBody>
      </p:sp>
      <p:sp>
        <p:nvSpPr>
          <p:cNvPr id="8" name="ZoneTexte 7">
            <a:extLst>
              <a:ext uri="{FF2B5EF4-FFF2-40B4-BE49-F238E27FC236}">
                <a16:creationId xmlns:a16="http://schemas.microsoft.com/office/drawing/2014/main" id="{1AB1B37B-C37D-1892-D8BC-CDCA50CAD088}"/>
              </a:ext>
            </a:extLst>
          </p:cNvPr>
          <p:cNvSpPr txBox="1"/>
          <p:nvPr/>
        </p:nvSpPr>
        <p:spPr>
          <a:xfrm>
            <a:off x="6670476" y="3068960"/>
            <a:ext cx="5112568" cy="3416320"/>
          </a:xfrm>
          <a:prstGeom prst="rect">
            <a:avLst/>
          </a:prstGeom>
          <a:noFill/>
          <a:ln>
            <a:solidFill>
              <a:schemeClr val="accent1"/>
            </a:solidFill>
          </a:ln>
        </p:spPr>
        <p:txBody>
          <a:bodyPr wrap="square" rtlCol="0">
            <a:spAutoFit/>
          </a:bodyPr>
          <a:lstStyle/>
          <a:p>
            <a:r>
              <a:rPr lang="fr-FR" dirty="0">
                <a:latin typeface="Times New Roman" panose="02020603050405020304" pitchFamily="18" charset="0"/>
                <a:cs typeface="Times New Roman" panose="02020603050405020304" pitchFamily="18" charset="0"/>
              </a:rPr>
              <a:t>1- Big Bang </a:t>
            </a:r>
            <a:r>
              <a:rPr lang="fr-FR" dirty="0">
                <a:latin typeface="Times New Roman" panose="02020603050405020304" pitchFamily="18" charset="0"/>
                <a:cs typeface="Times New Roman" panose="02020603050405020304" pitchFamily="18" charset="0"/>
                <a:sym typeface="Wingdings" panose="05000000000000000000" pitchFamily="2" charset="2"/>
              </a:rPr>
              <a:t> la </a:t>
            </a:r>
            <a:r>
              <a:rPr lang="fr-FR" dirty="0">
                <a:solidFill>
                  <a:srgbClr val="92D050"/>
                </a:solidFill>
                <a:latin typeface="Times New Roman" panose="02020603050405020304" pitchFamily="18" charset="0"/>
                <a:cs typeface="Times New Roman" panose="02020603050405020304" pitchFamily="18" charset="0"/>
                <a:sym typeface="Wingdings" panose="05000000000000000000" pitchFamily="2" charset="2"/>
              </a:rPr>
              <a:t>matière ordinaire </a:t>
            </a:r>
            <a:r>
              <a:rPr lang="fr-FR" dirty="0">
                <a:latin typeface="Times New Roman" panose="02020603050405020304" pitchFamily="18" charset="0"/>
                <a:cs typeface="Times New Roman" panose="02020603050405020304" pitchFamily="18" charset="0"/>
                <a:sym typeface="Wingdings" panose="05000000000000000000" pitchFamily="2" charset="2"/>
              </a:rPr>
              <a:t>et la </a:t>
            </a:r>
            <a:r>
              <a:rPr lang="fr-FR" dirty="0">
                <a:solidFill>
                  <a:srgbClr val="92D050"/>
                </a:solidFill>
                <a:latin typeface="Times New Roman" panose="02020603050405020304" pitchFamily="18" charset="0"/>
                <a:cs typeface="Times New Roman" panose="02020603050405020304" pitchFamily="18" charset="0"/>
                <a:sym typeface="Wingdings" panose="05000000000000000000" pitchFamily="2" charset="2"/>
              </a:rPr>
              <a:t>matière noire</a:t>
            </a:r>
            <a:r>
              <a:rPr lang="fr-FR" dirty="0">
                <a:latin typeface="Times New Roman" panose="02020603050405020304" pitchFamily="18" charset="0"/>
                <a:cs typeface="Times New Roman" panose="02020603050405020304" pitchFamily="18" charset="0"/>
                <a:sym typeface="Wingdings" panose="05000000000000000000" pitchFamily="2" charset="2"/>
              </a:rPr>
              <a:t> interagissent ensemble.</a:t>
            </a:r>
          </a:p>
          <a:p>
            <a:endParaRPr lang="fr-FR" dirty="0">
              <a:latin typeface="Times New Roman" panose="02020603050405020304" pitchFamily="18" charset="0"/>
              <a:cs typeface="Times New Roman" panose="02020603050405020304" pitchFamily="18" charset="0"/>
              <a:sym typeface="Wingdings" panose="05000000000000000000" pitchFamily="2" charset="2"/>
            </a:endParaRPr>
          </a:p>
          <a:p>
            <a:r>
              <a:rPr lang="fr-FR" dirty="0">
                <a:latin typeface="Times New Roman" panose="02020603050405020304" pitchFamily="18" charset="0"/>
                <a:cs typeface="Times New Roman" panose="02020603050405020304" pitchFamily="18" charset="0"/>
                <a:sym typeface="Wingdings" panose="05000000000000000000" pitchFamily="2" charset="2"/>
              </a:rPr>
              <a:t>2- La </a:t>
            </a:r>
            <a:r>
              <a:rPr lang="fr-FR" dirty="0">
                <a:solidFill>
                  <a:srgbClr val="92D050"/>
                </a:solidFill>
                <a:latin typeface="Times New Roman" panose="02020603050405020304" pitchFamily="18" charset="0"/>
                <a:cs typeface="Times New Roman" panose="02020603050405020304" pitchFamily="18" charset="0"/>
                <a:sym typeface="Wingdings" panose="05000000000000000000" pitchFamily="2" charset="2"/>
              </a:rPr>
              <a:t>matière noire </a:t>
            </a:r>
            <a:r>
              <a:rPr lang="fr-FR" dirty="0">
                <a:latin typeface="Times New Roman" panose="02020603050405020304" pitchFamily="18" charset="0"/>
                <a:cs typeface="Times New Roman" panose="02020603050405020304" pitchFamily="18" charset="0"/>
                <a:sym typeface="Wingdings" panose="05000000000000000000" pitchFamily="2" charset="2"/>
              </a:rPr>
              <a:t>se fige (gel de la matière noire) </a:t>
            </a:r>
            <a:r>
              <a:rPr lang="fr-FR" sz="1600" dirty="0">
                <a:latin typeface="Times New Roman" panose="02020603050405020304" pitchFamily="18" charset="0"/>
                <a:cs typeface="Times New Roman" panose="02020603050405020304" pitchFamily="18" charset="0"/>
                <a:sym typeface="Wingdings" panose="05000000000000000000" pitchFamily="2" charset="2"/>
              </a:rPr>
              <a:t>(nanoseconde après Big Bang).</a:t>
            </a:r>
          </a:p>
          <a:p>
            <a:endParaRPr lang="fr-FR" dirty="0">
              <a:latin typeface="Times New Roman" panose="02020603050405020304" pitchFamily="18" charset="0"/>
              <a:cs typeface="Times New Roman" panose="02020603050405020304" pitchFamily="18" charset="0"/>
              <a:sym typeface="Wingdings" panose="05000000000000000000" pitchFamily="2" charset="2"/>
            </a:endParaRPr>
          </a:p>
          <a:p>
            <a:r>
              <a:rPr lang="fr-FR" dirty="0">
                <a:latin typeface="Times New Roman" panose="02020603050405020304" pitchFamily="18" charset="0"/>
                <a:cs typeface="Times New Roman" panose="02020603050405020304" pitchFamily="18" charset="0"/>
                <a:sym typeface="Wingdings" panose="05000000000000000000" pitchFamily="2" charset="2"/>
              </a:rPr>
              <a:t>3- La </a:t>
            </a:r>
            <a:r>
              <a:rPr lang="fr-FR" dirty="0">
                <a:solidFill>
                  <a:srgbClr val="92D050"/>
                </a:solidFill>
                <a:latin typeface="Times New Roman" panose="02020603050405020304" pitchFamily="18" charset="0"/>
                <a:cs typeface="Times New Roman" panose="02020603050405020304" pitchFamily="18" charset="0"/>
                <a:sym typeface="Wingdings" panose="05000000000000000000" pitchFamily="2" charset="2"/>
              </a:rPr>
              <a:t>matière noire </a:t>
            </a:r>
            <a:r>
              <a:rPr lang="fr-FR" dirty="0">
                <a:latin typeface="Times New Roman" panose="02020603050405020304" pitchFamily="18" charset="0"/>
                <a:cs typeface="Times New Roman" panose="02020603050405020304" pitchFamily="18" charset="0"/>
                <a:sym typeface="Wingdings" panose="05000000000000000000" pitchFamily="2" charset="2"/>
              </a:rPr>
              <a:t>attire la </a:t>
            </a:r>
            <a:r>
              <a:rPr lang="fr-FR" dirty="0">
                <a:solidFill>
                  <a:srgbClr val="92D050"/>
                </a:solidFill>
                <a:latin typeface="Times New Roman" panose="02020603050405020304" pitchFamily="18" charset="0"/>
                <a:cs typeface="Times New Roman" panose="02020603050405020304" pitchFamily="18" charset="0"/>
                <a:sym typeface="Wingdings" panose="05000000000000000000" pitchFamily="2" charset="2"/>
              </a:rPr>
              <a:t>matière ordinaire</a:t>
            </a:r>
            <a:r>
              <a:rPr lang="fr-FR" dirty="0">
                <a:latin typeface="Times New Roman" panose="02020603050405020304" pitchFamily="18" charset="0"/>
                <a:cs typeface="Times New Roman" panose="02020603050405020304" pitchFamily="18" charset="0"/>
                <a:sym typeface="Wingdings" panose="05000000000000000000" pitchFamily="2" charset="2"/>
              </a:rPr>
              <a:t> « aux endroits où elle s’est figée » !</a:t>
            </a:r>
            <a:endParaRPr lang="fr-FR" dirty="0">
              <a:latin typeface="Times New Roman" panose="02020603050405020304" pitchFamily="18" charset="0"/>
              <a:cs typeface="Times New Roman" panose="02020603050405020304" pitchFamily="18" charset="0"/>
            </a:endParaRPr>
          </a:p>
        </p:txBody>
      </p:sp>
      <p:sp>
        <p:nvSpPr>
          <p:cNvPr id="9" name="Flèche : droite 8">
            <a:extLst>
              <a:ext uri="{FF2B5EF4-FFF2-40B4-BE49-F238E27FC236}">
                <a16:creationId xmlns:a16="http://schemas.microsoft.com/office/drawing/2014/main" id="{8620D391-6B84-91E0-9F7C-B8C2646B0385}"/>
              </a:ext>
            </a:extLst>
          </p:cNvPr>
          <p:cNvSpPr/>
          <p:nvPr/>
        </p:nvSpPr>
        <p:spPr>
          <a:xfrm rot="10800000">
            <a:off x="5465581" y="4623941"/>
            <a:ext cx="102337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10" name="ZoneTexte 9">
            <a:extLst>
              <a:ext uri="{FF2B5EF4-FFF2-40B4-BE49-F238E27FC236}">
                <a16:creationId xmlns:a16="http://schemas.microsoft.com/office/drawing/2014/main" id="{A905A48E-6313-A52D-1CD6-35D61F2F344D}"/>
              </a:ext>
            </a:extLst>
          </p:cNvPr>
          <p:cNvSpPr txBox="1"/>
          <p:nvPr/>
        </p:nvSpPr>
        <p:spPr>
          <a:xfrm>
            <a:off x="571256" y="4133398"/>
            <a:ext cx="4848088" cy="1815882"/>
          </a:xfrm>
          <a:prstGeom prst="rect">
            <a:avLst/>
          </a:prstGeom>
          <a:noFill/>
        </p:spPr>
        <p:txBody>
          <a:bodyPr wrap="square" rtlCol="0">
            <a:spAutoFit/>
          </a:bodyPr>
          <a:lstStyle/>
          <a:p>
            <a:pPr algn="ctr"/>
            <a:r>
              <a:rPr lang="fr-FR" sz="2800" dirty="0">
                <a:latin typeface="Times New Roman" panose="02020603050405020304" pitchFamily="18" charset="0"/>
                <a:cs typeface="Times New Roman" panose="02020603050405020304" pitchFamily="18" charset="0"/>
              </a:rPr>
              <a:t>C’est suite au </a:t>
            </a:r>
            <a:r>
              <a:rPr lang="fr-FR" sz="2800" dirty="0">
                <a:solidFill>
                  <a:schemeClr val="accent1"/>
                </a:solidFill>
                <a:latin typeface="Times New Roman" panose="02020603050405020304" pitchFamily="18" charset="0"/>
                <a:cs typeface="Times New Roman" panose="02020603050405020304" pitchFamily="18" charset="0"/>
              </a:rPr>
              <a:t>gel de la matière noire</a:t>
            </a:r>
            <a:r>
              <a:rPr lang="fr-FR" sz="2800" dirty="0">
                <a:latin typeface="Times New Roman" panose="02020603050405020304" pitchFamily="18" charset="0"/>
                <a:cs typeface="Times New Roman" panose="02020603050405020304" pitchFamily="18" charset="0"/>
              </a:rPr>
              <a:t> que cette dernière va former le </a:t>
            </a:r>
            <a:r>
              <a:rPr lang="fr-FR" sz="2800" dirty="0">
                <a:solidFill>
                  <a:schemeClr val="accent1"/>
                </a:solidFill>
                <a:latin typeface="Times New Roman" panose="02020603050405020304" pitchFamily="18" charset="0"/>
                <a:cs typeface="Times New Roman" panose="02020603050405020304" pitchFamily="18" charset="0"/>
              </a:rPr>
              <a:t>squelette de la toile cosmique </a:t>
            </a:r>
            <a:r>
              <a:rPr lang="fr-FR" sz="2800" dirty="0">
                <a:latin typeface="Times New Roman" panose="02020603050405020304" pitchFamily="18" charset="0"/>
                <a:cs typeface="Times New Roman" panose="02020603050405020304" pitchFamily="18" charset="0"/>
              </a:rPr>
              <a:t>!</a:t>
            </a:r>
          </a:p>
        </p:txBody>
      </p:sp>
      <p:sp>
        <p:nvSpPr>
          <p:cNvPr id="12" name="ZoneTexte 11">
            <a:extLst>
              <a:ext uri="{FF2B5EF4-FFF2-40B4-BE49-F238E27FC236}">
                <a16:creationId xmlns:a16="http://schemas.microsoft.com/office/drawing/2014/main" id="{F1CD337A-BC66-5B57-B5B4-391FF8890D0F}"/>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IV – Formation des galaxies </a:t>
            </a:r>
          </a:p>
        </p:txBody>
      </p:sp>
    </p:spTree>
    <p:extLst>
      <p:ext uri="{BB962C8B-B14F-4D97-AF65-F5344CB8AC3E}">
        <p14:creationId xmlns:p14="http://schemas.microsoft.com/office/powerpoint/2010/main" val="248178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xplosion : 14 points 14">
            <a:extLst>
              <a:ext uri="{FF2B5EF4-FFF2-40B4-BE49-F238E27FC236}">
                <a16:creationId xmlns:a16="http://schemas.microsoft.com/office/drawing/2014/main" id="{8723E90B-2AB1-18E7-DFDC-0BABC5E3AB7E}"/>
              </a:ext>
            </a:extLst>
          </p:cNvPr>
          <p:cNvSpPr/>
          <p:nvPr/>
        </p:nvSpPr>
        <p:spPr>
          <a:xfrm rot="675827">
            <a:off x="549796" y="1647964"/>
            <a:ext cx="2664296" cy="2114039"/>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12" name="ZoneTexte 11">
            <a:extLst>
              <a:ext uri="{FF2B5EF4-FFF2-40B4-BE49-F238E27FC236}">
                <a16:creationId xmlns:a16="http://schemas.microsoft.com/office/drawing/2014/main" id="{F1CD337A-BC66-5B57-B5B4-391FF8890D0F}"/>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IV – Formation des galaxies </a:t>
            </a:r>
          </a:p>
        </p:txBody>
      </p:sp>
      <p:pic>
        <p:nvPicPr>
          <p:cNvPr id="3" name="Image 2">
            <a:extLst>
              <a:ext uri="{FF2B5EF4-FFF2-40B4-BE49-F238E27FC236}">
                <a16:creationId xmlns:a16="http://schemas.microsoft.com/office/drawing/2014/main" id="{E19C0029-DA49-222E-B749-052FBF861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132" y="2129345"/>
            <a:ext cx="3135051" cy="3135051"/>
          </a:xfrm>
          <a:prstGeom prst="rect">
            <a:avLst/>
          </a:prstGeom>
          <a:ln>
            <a:solidFill>
              <a:schemeClr val="accent1"/>
            </a:solidFill>
          </a:ln>
        </p:spPr>
      </p:pic>
      <p:pic>
        <p:nvPicPr>
          <p:cNvPr id="11" name="Image 10">
            <a:extLst>
              <a:ext uri="{FF2B5EF4-FFF2-40B4-BE49-F238E27FC236}">
                <a16:creationId xmlns:a16="http://schemas.microsoft.com/office/drawing/2014/main" id="{928832BD-10AA-CFAD-074B-262045ECB0BD}"/>
              </a:ext>
            </a:extLst>
          </p:cNvPr>
          <p:cNvPicPr>
            <a:picLocks noChangeAspect="1"/>
          </p:cNvPicPr>
          <p:nvPr/>
        </p:nvPicPr>
        <p:blipFill>
          <a:blip r:embed="rId4"/>
          <a:stretch>
            <a:fillRect/>
          </a:stretch>
        </p:blipFill>
        <p:spPr>
          <a:xfrm>
            <a:off x="7125888" y="548679"/>
            <a:ext cx="3289004" cy="3135051"/>
          </a:xfrm>
          <a:prstGeom prst="rect">
            <a:avLst/>
          </a:prstGeom>
          <a:ln>
            <a:solidFill>
              <a:schemeClr val="accent1"/>
            </a:solidFill>
          </a:ln>
        </p:spPr>
      </p:pic>
      <p:pic>
        <p:nvPicPr>
          <p:cNvPr id="13" name="Picture 2" descr="Fond diffus cosmologique | Cosmic microwave background, Shape of the ...">
            <a:extLst>
              <a:ext uri="{FF2B5EF4-FFF2-40B4-BE49-F238E27FC236}">
                <a16:creationId xmlns:a16="http://schemas.microsoft.com/office/drawing/2014/main" id="{7BCE2572-67A5-CD1F-F85B-B340E4EBE7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784" t="19474" r="22371" b="17083"/>
          <a:stretch/>
        </p:blipFill>
        <p:spPr bwMode="auto">
          <a:xfrm rot="5400000">
            <a:off x="9433750" y="4176050"/>
            <a:ext cx="2728528" cy="225809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F8EB27F4-ABD0-4CCC-A948-A42DFE90BC26}"/>
              </a:ext>
            </a:extLst>
          </p:cNvPr>
          <p:cNvSpPr txBox="1"/>
          <p:nvPr/>
        </p:nvSpPr>
        <p:spPr>
          <a:xfrm>
            <a:off x="1089856" y="2489008"/>
            <a:ext cx="1512168" cy="523220"/>
          </a:xfrm>
          <a:prstGeom prst="rect">
            <a:avLst/>
          </a:prstGeom>
          <a:noFill/>
        </p:spPr>
        <p:txBody>
          <a:bodyPr wrap="square" rtlCol="0">
            <a:spAutoFit/>
          </a:bodyPr>
          <a:lstStyle/>
          <a:p>
            <a:r>
              <a:rPr lang="fr-FR" sz="2800" b="1" dirty="0">
                <a:solidFill>
                  <a:srgbClr val="FF0000"/>
                </a:solidFill>
              </a:rPr>
              <a:t>Big Bang</a:t>
            </a:r>
          </a:p>
        </p:txBody>
      </p:sp>
      <p:sp>
        <p:nvSpPr>
          <p:cNvPr id="16" name="Flèche : angle droit 15">
            <a:extLst>
              <a:ext uri="{FF2B5EF4-FFF2-40B4-BE49-F238E27FC236}">
                <a16:creationId xmlns:a16="http://schemas.microsoft.com/office/drawing/2014/main" id="{FAFDFE02-DC94-9AC2-BCE9-3BD416288831}"/>
              </a:ext>
            </a:extLst>
          </p:cNvPr>
          <p:cNvSpPr/>
          <p:nvPr/>
        </p:nvSpPr>
        <p:spPr>
          <a:xfrm rot="5400000">
            <a:off x="2375040" y="3445891"/>
            <a:ext cx="814007" cy="1381999"/>
          </a:xfrm>
          <a:prstGeom prst="ben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18" name="Flèche : virage 17">
            <a:extLst>
              <a:ext uri="{FF2B5EF4-FFF2-40B4-BE49-F238E27FC236}">
                <a16:creationId xmlns:a16="http://schemas.microsoft.com/office/drawing/2014/main" id="{707F1480-F4EE-401A-9097-A73532E8FFB1}"/>
              </a:ext>
            </a:extLst>
          </p:cNvPr>
          <p:cNvSpPr/>
          <p:nvPr/>
        </p:nvSpPr>
        <p:spPr>
          <a:xfrm>
            <a:off x="5158308" y="1052736"/>
            <a:ext cx="1875012" cy="864096"/>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solidFill>
                <a:schemeClr val="tx1"/>
              </a:solidFill>
            </a:endParaRPr>
          </a:p>
        </p:txBody>
      </p:sp>
      <p:sp>
        <p:nvSpPr>
          <p:cNvPr id="19" name="Flèche : angle droit 18">
            <a:extLst>
              <a:ext uri="{FF2B5EF4-FFF2-40B4-BE49-F238E27FC236}">
                <a16:creationId xmlns:a16="http://schemas.microsoft.com/office/drawing/2014/main" id="{79E7E289-F6FE-7DB2-D527-68BED19E1F49}"/>
              </a:ext>
            </a:extLst>
          </p:cNvPr>
          <p:cNvSpPr/>
          <p:nvPr/>
        </p:nvSpPr>
        <p:spPr>
          <a:xfrm rot="5400000">
            <a:off x="8320345" y="4003834"/>
            <a:ext cx="1236766" cy="1080120"/>
          </a:xfrm>
          <a:prstGeom prst="ben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20" name="ZoneTexte 19">
            <a:extLst>
              <a:ext uri="{FF2B5EF4-FFF2-40B4-BE49-F238E27FC236}">
                <a16:creationId xmlns:a16="http://schemas.microsoft.com/office/drawing/2014/main" id="{B3D4F443-4AA7-3069-E50F-4D81F2CF317A}"/>
              </a:ext>
            </a:extLst>
          </p:cNvPr>
          <p:cNvSpPr txBox="1"/>
          <p:nvPr/>
        </p:nvSpPr>
        <p:spPr>
          <a:xfrm>
            <a:off x="1485900" y="5428056"/>
            <a:ext cx="4719533" cy="1107996"/>
          </a:xfrm>
          <a:prstGeom prst="rect">
            <a:avLst/>
          </a:prstGeom>
          <a:noFill/>
        </p:spPr>
        <p:txBody>
          <a:bodyPr wrap="square" rtlCol="0">
            <a:spAutoFit/>
          </a:bodyPr>
          <a:lstStyle/>
          <a:p>
            <a:r>
              <a:rPr lang="fr-FR" sz="2200" dirty="0">
                <a:solidFill>
                  <a:srgbClr val="FFFF00"/>
                </a:solidFill>
                <a:latin typeface="Times New Roman" panose="02020603050405020304" pitchFamily="18" charset="0"/>
                <a:cs typeface="Times New Roman" panose="02020603050405020304" pitchFamily="18" charset="0"/>
              </a:rPr>
              <a:t>- Conditions physiques extrêmes</a:t>
            </a:r>
          </a:p>
          <a:p>
            <a:r>
              <a:rPr lang="fr-FR" sz="2200" dirty="0">
                <a:solidFill>
                  <a:srgbClr val="FFFF00"/>
                </a:solidFill>
                <a:latin typeface="Times New Roman" panose="02020603050405020304" pitchFamily="18" charset="0"/>
                <a:cs typeface="Times New Roman" panose="02020603050405020304" pitchFamily="18" charset="0"/>
              </a:rPr>
              <a:t>- la matière ordinaire et la matière noire interagissent ensemble </a:t>
            </a:r>
          </a:p>
        </p:txBody>
      </p:sp>
      <p:sp>
        <p:nvSpPr>
          <p:cNvPr id="21" name="ZoneTexte 20">
            <a:extLst>
              <a:ext uri="{FF2B5EF4-FFF2-40B4-BE49-F238E27FC236}">
                <a16:creationId xmlns:a16="http://schemas.microsoft.com/office/drawing/2014/main" id="{7AEB1A16-838E-D135-42B1-AF73F9C9B4E5}"/>
              </a:ext>
            </a:extLst>
          </p:cNvPr>
          <p:cNvSpPr txBox="1"/>
          <p:nvPr/>
        </p:nvSpPr>
        <p:spPr>
          <a:xfrm>
            <a:off x="10507460" y="1249128"/>
            <a:ext cx="1577831" cy="1077218"/>
          </a:xfrm>
          <a:prstGeom prst="rect">
            <a:avLst/>
          </a:prstGeom>
          <a:noFill/>
        </p:spPr>
        <p:txBody>
          <a:bodyPr wrap="square" rtlCol="0">
            <a:spAutoFit/>
          </a:bodyPr>
          <a:lstStyle/>
          <a:p>
            <a:r>
              <a:rPr lang="fr-FR" sz="1600" dirty="0">
                <a:solidFill>
                  <a:srgbClr val="FFFF00"/>
                </a:solidFill>
                <a:latin typeface="Times New Roman" panose="02020603050405020304" pitchFamily="18" charset="0"/>
                <a:cs typeface="Times New Roman" panose="02020603050405020304" pitchFamily="18" charset="0"/>
              </a:rPr>
              <a:t>Au bout d’une picoseconde : gel de la matière noire.</a:t>
            </a:r>
          </a:p>
        </p:txBody>
      </p:sp>
      <p:sp>
        <p:nvSpPr>
          <p:cNvPr id="22" name="ZoneTexte 21">
            <a:extLst>
              <a:ext uri="{FF2B5EF4-FFF2-40B4-BE49-F238E27FC236}">
                <a16:creationId xmlns:a16="http://schemas.microsoft.com/office/drawing/2014/main" id="{4629E8FE-CC29-AD58-2C15-A901B39075ED}"/>
              </a:ext>
            </a:extLst>
          </p:cNvPr>
          <p:cNvSpPr txBox="1"/>
          <p:nvPr/>
        </p:nvSpPr>
        <p:spPr>
          <a:xfrm>
            <a:off x="7180672" y="5264396"/>
            <a:ext cx="2055632" cy="830997"/>
          </a:xfrm>
          <a:prstGeom prst="rect">
            <a:avLst/>
          </a:prstGeom>
          <a:noFill/>
        </p:spPr>
        <p:txBody>
          <a:bodyPr wrap="square" rtlCol="0">
            <a:spAutoFit/>
          </a:bodyPr>
          <a:lstStyle/>
          <a:p>
            <a:r>
              <a:rPr lang="fr-FR" sz="1600" dirty="0">
                <a:solidFill>
                  <a:srgbClr val="FFFF00"/>
                </a:solidFill>
                <a:latin typeface="Times New Roman" panose="02020603050405020304" pitchFamily="18" charset="0"/>
                <a:cs typeface="Times New Roman" panose="02020603050405020304" pitchFamily="18" charset="0"/>
              </a:rPr>
              <a:t>Voici donc l’origine des grumeaux du fond diffus cosmologique !</a:t>
            </a:r>
          </a:p>
        </p:txBody>
      </p:sp>
    </p:spTree>
    <p:extLst>
      <p:ext uri="{BB962C8B-B14F-4D97-AF65-F5344CB8AC3E}">
        <p14:creationId xmlns:p14="http://schemas.microsoft.com/office/powerpoint/2010/main" val="356687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F1CD337A-BC66-5B57-B5B4-391FF8890D0F}"/>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IV – Formation des galaxies </a:t>
            </a:r>
          </a:p>
        </p:txBody>
      </p:sp>
      <p:pic>
        <p:nvPicPr>
          <p:cNvPr id="2050" name="Picture 2" descr="undefined">
            <a:extLst>
              <a:ext uri="{FF2B5EF4-FFF2-40B4-BE49-F238E27FC236}">
                <a16:creationId xmlns:a16="http://schemas.microsoft.com/office/drawing/2014/main" id="{87815010-0F30-6026-2258-424600816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948" y="980728"/>
            <a:ext cx="5510612" cy="54006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9E9A4685-25BE-BD35-96DA-37F55E862265}"/>
              </a:ext>
            </a:extLst>
          </p:cNvPr>
          <p:cNvSpPr txBox="1"/>
          <p:nvPr/>
        </p:nvSpPr>
        <p:spPr>
          <a:xfrm>
            <a:off x="7822604" y="1874728"/>
            <a:ext cx="3888432" cy="3108543"/>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NB : le </a:t>
            </a:r>
            <a:r>
              <a:rPr lang="fr-FR" sz="2800" dirty="0">
                <a:solidFill>
                  <a:schemeClr val="accent1"/>
                </a:solidFill>
                <a:latin typeface="Times New Roman" panose="02020603050405020304" pitchFamily="18" charset="0"/>
                <a:cs typeface="Times New Roman" panose="02020603050405020304" pitchFamily="18" charset="0"/>
              </a:rPr>
              <a:t>taux de formation d’étoiles</a:t>
            </a:r>
            <a:r>
              <a:rPr lang="fr-FR" sz="2800" dirty="0">
                <a:latin typeface="Times New Roman" panose="02020603050405020304" pitchFamily="18" charset="0"/>
                <a:cs typeface="Times New Roman" panose="02020603050405020304" pitchFamily="18" charset="0"/>
              </a:rPr>
              <a:t> + </a:t>
            </a:r>
            <a:r>
              <a:rPr lang="fr-FR" sz="2800" dirty="0">
                <a:solidFill>
                  <a:schemeClr val="accent1"/>
                </a:solidFill>
                <a:latin typeface="Times New Roman" panose="02020603050405020304" pitchFamily="18" charset="0"/>
                <a:cs typeface="Times New Roman" panose="02020603050405020304" pitchFamily="18" charset="0"/>
              </a:rPr>
              <a:t>collisions</a:t>
            </a:r>
            <a:r>
              <a:rPr lang="fr-FR" sz="2800" dirty="0">
                <a:latin typeface="Times New Roman" panose="02020603050405020304" pitchFamily="18" charset="0"/>
                <a:cs typeface="Times New Roman" panose="02020603050405020304" pitchFamily="18" charset="0"/>
              </a:rPr>
              <a:t> lors de la formation d’une galaxie impactent sa structure, son évolution et son type (spirale, elliptique, …)</a:t>
            </a:r>
          </a:p>
        </p:txBody>
      </p:sp>
      <p:sp>
        <p:nvSpPr>
          <p:cNvPr id="3" name="ZoneTexte 2">
            <a:extLst>
              <a:ext uri="{FF2B5EF4-FFF2-40B4-BE49-F238E27FC236}">
                <a16:creationId xmlns:a16="http://schemas.microsoft.com/office/drawing/2014/main" id="{5BBEA44F-B5A2-CAD5-9871-2496CA9B038B}"/>
              </a:ext>
            </a:extLst>
          </p:cNvPr>
          <p:cNvSpPr txBox="1"/>
          <p:nvPr/>
        </p:nvSpPr>
        <p:spPr>
          <a:xfrm>
            <a:off x="7433396" y="5734997"/>
            <a:ext cx="4138460" cy="646331"/>
          </a:xfrm>
          <a:prstGeom prst="rect">
            <a:avLst/>
          </a:prstGeom>
          <a:noFill/>
        </p:spPr>
        <p:txBody>
          <a:bodyPr wrap="square" rtlCol="0">
            <a:spAutoFit/>
          </a:bodyPr>
          <a:lstStyle/>
          <a:p>
            <a:r>
              <a:rPr lang="fr-FR" sz="1800" dirty="0">
                <a:latin typeface="Times New Roman" panose="02020603050405020304" pitchFamily="18" charset="0"/>
                <a:cs typeface="Times New Roman" panose="02020603050405020304" pitchFamily="18" charset="0"/>
              </a:rPr>
              <a:t>Zwicky 18, une très jeune galaxie en formation prise par le HST (Hubble)</a:t>
            </a:r>
          </a:p>
        </p:txBody>
      </p:sp>
    </p:spTree>
    <p:extLst>
      <p:ext uri="{BB962C8B-B14F-4D97-AF65-F5344CB8AC3E}">
        <p14:creationId xmlns:p14="http://schemas.microsoft.com/office/powerpoint/2010/main" val="114408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520895A-2C85-F214-CC4B-740E2A8D0BB9}"/>
              </a:ext>
            </a:extLst>
          </p:cNvPr>
          <p:cNvSpPr txBox="1"/>
          <p:nvPr/>
        </p:nvSpPr>
        <p:spPr>
          <a:xfrm>
            <a:off x="1485900" y="188640"/>
            <a:ext cx="50405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 - Introduction</a:t>
            </a:r>
          </a:p>
        </p:txBody>
      </p:sp>
      <p:pic>
        <p:nvPicPr>
          <p:cNvPr id="1026" name="Picture 2" descr="8 Fun Science Experiments You Can Easily do at Home | Discover Magazine">
            <a:extLst>
              <a:ext uri="{FF2B5EF4-FFF2-40B4-BE49-F238E27FC236}">
                <a16:creationId xmlns:a16="http://schemas.microsoft.com/office/drawing/2014/main" id="{682E60B5-9FEB-5412-89B1-CE933BEB63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82" t="6984" b="16195"/>
          <a:stretch/>
        </p:blipFill>
        <p:spPr bwMode="auto">
          <a:xfrm>
            <a:off x="5201629" y="244665"/>
            <a:ext cx="6710373" cy="35443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6D8AC9A-2217-F8DC-5935-C36A14FBD81F}"/>
              </a:ext>
            </a:extLst>
          </p:cNvPr>
          <p:cNvSpPr txBox="1"/>
          <p:nvPr/>
        </p:nvSpPr>
        <p:spPr>
          <a:xfrm>
            <a:off x="933313" y="1232022"/>
            <a:ext cx="4248472" cy="1569660"/>
          </a:xfrm>
          <a:prstGeom prst="rect">
            <a:avLst/>
          </a:prstGeom>
          <a:noFill/>
        </p:spPr>
        <p:txBody>
          <a:bodyPr wrap="square" rtlCol="0">
            <a:spAutoFit/>
          </a:bodyPr>
          <a:lstStyle/>
          <a:p>
            <a:r>
              <a:rPr lang="fr-FR" sz="1600" dirty="0">
                <a:solidFill>
                  <a:schemeClr val="tx1">
                    <a:lumMod val="85000"/>
                  </a:schemeClr>
                </a:solidFill>
                <a:latin typeface="Times New Roman" panose="02020603050405020304" pitchFamily="18" charset="0"/>
                <a:cs typeface="Times New Roman" panose="02020603050405020304" pitchFamily="18" charset="0"/>
              </a:rPr>
              <a:t>Notre galaxie : elle dessine dans notre ciel une lumineuse bande laiteuse, que les grecs nommèrent « Voie Lactée ». </a:t>
            </a:r>
          </a:p>
          <a:p>
            <a:endParaRPr lang="fr-FR" sz="1600" dirty="0">
              <a:solidFill>
                <a:schemeClr val="tx1">
                  <a:lumMod val="85000"/>
                </a:schemeClr>
              </a:solidFill>
              <a:latin typeface="Times New Roman" panose="02020603050405020304" pitchFamily="18" charset="0"/>
              <a:cs typeface="Times New Roman" panose="02020603050405020304" pitchFamily="18" charset="0"/>
            </a:endParaRPr>
          </a:p>
          <a:p>
            <a:r>
              <a:rPr lang="fr-FR" sz="1600" dirty="0">
                <a:solidFill>
                  <a:schemeClr val="tx1">
                    <a:lumMod val="85000"/>
                  </a:schemeClr>
                </a:solidFill>
                <a:latin typeface="Times New Roman" panose="02020603050405020304" pitchFamily="18" charset="0"/>
                <a:cs typeface="Times New Roman" panose="02020603050405020304" pitchFamily="18" charset="0"/>
              </a:rPr>
              <a:t>Etant donné que nous sommes à l’intérieur du disque galactique, nous la voyons par la tranche !</a:t>
            </a:r>
          </a:p>
        </p:txBody>
      </p:sp>
      <p:sp>
        <p:nvSpPr>
          <p:cNvPr id="4" name="ZoneTexte 3">
            <a:extLst>
              <a:ext uri="{FF2B5EF4-FFF2-40B4-BE49-F238E27FC236}">
                <a16:creationId xmlns:a16="http://schemas.microsoft.com/office/drawing/2014/main" id="{AAFBF76C-1A80-C192-0A60-CDA7FFD0D3E3}"/>
              </a:ext>
            </a:extLst>
          </p:cNvPr>
          <p:cNvSpPr txBox="1"/>
          <p:nvPr/>
        </p:nvSpPr>
        <p:spPr>
          <a:xfrm>
            <a:off x="1125860" y="4509120"/>
            <a:ext cx="10184365" cy="1631216"/>
          </a:xfrm>
          <a:prstGeom prst="rect">
            <a:avLst/>
          </a:prstGeom>
          <a:noFill/>
          <a:ln>
            <a:solidFill>
              <a:schemeClr val="accent1"/>
            </a:solidFill>
          </a:ln>
        </p:spPr>
        <p:txBody>
          <a:bodyPr wrap="square" rtlCol="0">
            <a:spAutoFit/>
          </a:bodyPr>
          <a:lstStyle/>
          <a:p>
            <a:r>
              <a:rPr lang="fr-FR" sz="2000" u="sng" dirty="0">
                <a:solidFill>
                  <a:schemeClr val="tx1">
                    <a:lumMod val="95000"/>
                  </a:schemeClr>
                </a:solidFill>
                <a:latin typeface="Times New Roman" panose="02020603050405020304" pitchFamily="18" charset="0"/>
                <a:cs typeface="Times New Roman" panose="02020603050405020304" pitchFamily="18" charset="0"/>
              </a:rPr>
              <a:t>Etymologie :</a:t>
            </a:r>
            <a:r>
              <a:rPr lang="fr-FR" sz="2000" dirty="0">
                <a:solidFill>
                  <a:schemeClr val="tx1">
                    <a:lumMod val="95000"/>
                  </a:schemeClr>
                </a:solidFill>
                <a:latin typeface="Times New Roman" panose="02020603050405020304" pitchFamily="18" charset="0"/>
                <a:cs typeface="Times New Roman" panose="02020603050405020304" pitchFamily="18" charset="0"/>
              </a:rPr>
              <a:t> </a:t>
            </a:r>
            <a:r>
              <a:rPr lang="fr-FR" sz="2000" dirty="0">
                <a:solidFill>
                  <a:schemeClr val="accent1"/>
                </a:solidFill>
                <a:latin typeface="Times New Roman" panose="02020603050405020304" pitchFamily="18" charset="0"/>
                <a:cs typeface="Times New Roman" panose="02020603050405020304" pitchFamily="18" charset="0"/>
              </a:rPr>
              <a:t>galaxie</a:t>
            </a:r>
            <a:r>
              <a:rPr lang="fr-FR" sz="2000" dirty="0">
                <a:solidFill>
                  <a:schemeClr val="tx1">
                    <a:lumMod val="95000"/>
                  </a:schemeClr>
                </a:solidFill>
                <a:latin typeface="Times New Roman" panose="02020603050405020304" pitchFamily="18" charset="0"/>
                <a:cs typeface="Times New Roman" panose="02020603050405020304" pitchFamily="18" charset="0"/>
              </a:rPr>
              <a:t> </a:t>
            </a:r>
            <a:r>
              <a:rPr lang="fr-FR" sz="2000" dirty="0">
                <a:solidFill>
                  <a:schemeClr val="tx1">
                    <a:lumMod val="9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fr-FR" sz="2000" dirty="0" err="1">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galaxias</a:t>
            </a:r>
            <a:r>
              <a:rPr lang="fr-FR" sz="2000" dirty="0">
                <a:solidFill>
                  <a:schemeClr val="tx1">
                    <a:lumMod val="95000"/>
                  </a:schemeClr>
                </a:solidFill>
                <a:latin typeface="Times New Roman" panose="02020603050405020304" pitchFamily="18" charset="0"/>
                <a:cs typeface="Times New Roman" panose="02020603050405020304" pitchFamily="18" charset="0"/>
                <a:sym typeface="Wingdings" panose="05000000000000000000" pitchFamily="2" charset="2"/>
              </a:rPr>
              <a:t> (grec)  </a:t>
            </a:r>
            <a:r>
              <a:rPr lang="fr-FR" sz="2000"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laiteux</a:t>
            </a:r>
            <a:r>
              <a:rPr lang="fr-FR" sz="2000" dirty="0">
                <a:solidFill>
                  <a:schemeClr val="tx1">
                    <a:lumMod val="95000"/>
                  </a:schemeClr>
                </a:solidFill>
                <a:latin typeface="Times New Roman" panose="02020603050405020304" pitchFamily="18" charset="0"/>
                <a:cs typeface="Times New Roman" panose="02020603050405020304" pitchFamily="18" charset="0"/>
                <a:sym typeface="Wingdings" panose="05000000000000000000" pitchFamily="2" charset="2"/>
              </a:rPr>
              <a:t> </a:t>
            </a:r>
            <a:endParaRPr lang="fr-FR" sz="2000" u="sng" dirty="0">
              <a:solidFill>
                <a:schemeClr val="tx1">
                  <a:lumMod val="95000"/>
                </a:schemeClr>
              </a:solidFill>
              <a:latin typeface="Times New Roman" panose="02020603050405020304" pitchFamily="18" charset="0"/>
              <a:cs typeface="Times New Roman" panose="02020603050405020304" pitchFamily="18" charset="0"/>
            </a:endParaRPr>
          </a:p>
          <a:p>
            <a:endParaRPr lang="fr-FR" sz="2000" dirty="0">
              <a:solidFill>
                <a:schemeClr val="tx1">
                  <a:lumMod val="95000"/>
                </a:schemeClr>
              </a:solidFill>
              <a:latin typeface="Times New Roman" panose="02020603050405020304" pitchFamily="18" charset="0"/>
              <a:cs typeface="Times New Roman" panose="02020603050405020304" pitchFamily="18" charset="0"/>
            </a:endParaRPr>
          </a:p>
          <a:p>
            <a:endParaRPr lang="fr-FR" sz="2000" dirty="0">
              <a:solidFill>
                <a:schemeClr val="tx1">
                  <a:lumMod val="95000"/>
                </a:schemeClr>
              </a:solidFill>
              <a:latin typeface="Times New Roman" panose="02020603050405020304" pitchFamily="18" charset="0"/>
              <a:cs typeface="Times New Roman" panose="02020603050405020304" pitchFamily="18" charset="0"/>
            </a:endParaRPr>
          </a:p>
          <a:p>
            <a:r>
              <a:rPr lang="fr-FR" sz="2000" u="sng" dirty="0">
                <a:solidFill>
                  <a:schemeClr val="tx1">
                    <a:lumMod val="95000"/>
                  </a:schemeClr>
                </a:solidFill>
                <a:latin typeface="Times New Roman" panose="02020603050405020304" pitchFamily="18" charset="0"/>
                <a:cs typeface="Times New Roman" panose="02020603050405020304" pitchFamily="18" charset="0"/>
              </a:rPr>
              <a:t>Définition Larousse : </a:t>
            </a:r>
            <a:r>
              <a:rPr lang="fr-FR" sz="2000" dirty="0">
                <a:solidFill>
                  <a:schemeClr val="tx1">
                    <a:lumMod val="95000"/>
                  </a:schemeClr>
                </a:solidFill>
                <a:latin typeface="Times New Roman" panose="02020603050405020304" pitchFamily="18" charset="0"/>
                <a:cs typeface="Times New Roman" panose="02020603050405020304" pitchFamily="18" charset="0"/>
              </a:rPr>
              <a:t>« Une </a:t>
            </a:r>
            <a:r>
              <a:rPr lang="fr-FR" sz="2000" dirty="0">
                <a:solidFill>
                  <a:schemeClr val="accent1"/>
                </a:solidFill>
                <a:latin typeface="Times New Roman" panose="02020603050405020304" pitchFamily="18" charset="0"/>
                <a:cs typeface="Times New Roman" panose="02020603050405020304" pitchFamily="18" charset="0"/>
              </a:rPr>
              <a:t>galaxie</a:t>
            </a:r>
            <a:r>
              <a:rPr lang="fr-FR" sz="2000" dirty="0">
                <a:solidFill>
                  <a:schemeClr val="tx1">
                    <a:lumMod val="95000"/>
                  </a:schemeClr>
                </a:solidFill>
                <a:latin typeface="Times New Roman" panose="02020603050405020304" pitchFamily="18" charset="0"/>
                <a:cs typeface="Times New Roman" panose="02020603050405020304" pitchFamily="18" charset="0"/>
              </a:rPr>
              <a:t> est un vaste ensemble d’</a:t>
            </a:r>
            <a:r>
              <a:rPr lang="fr-FR" sz="2000" dirty="0">
                <a:solidFill>
                  <a:schemeClr val="accent1"/>
                </a:solidFill>
                <a:latin typeface="Times New Roman" panose="02020603050405020304" pitchFamily="18" charset="0"/>
                <a:cs typeface="Times New Roman" panose="02020603050405020304" pitchFamily="18" charset="0"/>
              </a:rPr>
              <a:t>étoiles</a:t>
            </a:r>
            <a:r>
              <a:rPr lang="fr-FR" sz="2000" dirty="0">
                <a:solidFill>
                  <a:schemeClr val="tx1">
                    <a:lumMod val="95000"/>
                  </a:schemeClr>
                </a:solidFill>
                <a:latin typeface="Times New Roman" panose="02020603050405020304" pitchFamily="18" charset="0"/>
                <a:cs typeface="Times New Roman" panose="02020603050405020304" pitchFamily="18" charset="0"/>
              </a:rPr>
              <a:t> et de </a:t>
            </a:r>
            <a:r>
              <a:rPr lang="fr-FR" sz="2000" dirty="0">
                <a:solidFill>
                  <a:schemeClr val="accent1"/>
                </a:solidFill>
                <a:latin typeface="Times New Roman" panose="02020603050405020304" pitchFamily="18" charset="0"/>
                <a:cs typeface="Times New Roman" panose="02020603050405020304" pitchFamily="18" charset="0"/>
              </a:rPr>
              <a:t>matière interstellaire </a:t>
            </a:r>
            <a:r>
              <a:rPr lang="fr-FR" sz="2000" dirty="0">
                <a:solidFill>
                  <a:schemeClr val="tx1">
                    <a:lumMod val="95000"/>
                  </a:schemeClr>
                </a:solidFill>
                <a:latin typeface="Times New Roman" panose="02020603050405020304" pitchFamily="18" charset="0"/>
                <a:cs typeface="Times New Roman" panose="02020603050405020304" pitchFamily="18" charset="0"/>
              </a:rPr>
              <a:t>dont la cohésion est assurée par </a:t>
            </a:r>
            <a:r>
              <a:rPr lang="fr-FR" sz="2000" dirty="0">
                <a:solidFill>
                  <a:schemeClr val="accent1"/>
                </a:solidFill>
                <a:latin typeface="Times New Roman" panose="02020603050405020304" pitchFamily="18" charset="0"/>
                <a:cs typeface="Times New Roman" panose="02020603050405020304" pitchFamily="18" charset="0"/>
              </a:rPr>
              <a:t>gravitation</a:t>
            </a:r>
            <a:r>
              <a:rPr lang="fr-FR" sz="2000" dirty="0">
                <a:solidFill>
                  <a:schemeClr val="tx1">
                    <a:lumMod val="95000"/>
                  </a:schemeClr>
                </a:solidFill>
                <a:latin typeface="Times New Roman" panose="02020603050405020304" pitchFamily="18" charset="0"/>
                <a:cs typeface="Times New Roman" panose="02020603050405020304" pitchFamily="18" charset="0"/>
              </a:rPr>
              <a:t> ».  </a:t>
            </a:r>
          </a:p>
        </p:txBody>
      </p:sp>
    </p:spTree>
    <p:extLst>
      <p:ext uri="{BB962C8B-B14F-4D97-AF65-F5344CB8AC3E}">
        <p14:creationId xmlns:p14="http://schemas.microsoft.com/office/powerpoint/2010/main" val="140585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F1CD337A-BC66-5B57-B5B4-391FF8890D0F}"/>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IV – Formation des galaxies </a:t>
            </a:r>
          </a:p>
        </p:txBody>
      </p:sp>
      <p:pic>
        <p:nvPicPr>
          <p:cNvPr id="5" name="Image 4">
            <a:extLst>
              <a:ext uri="{FF2B5EF4-FFF2-40B4-BE49-F238E27FC236}">
                <a16:creationId xmlns:a16="http://schemas.microsoft.com/office/drawing/2014/main" id="{0998B553-30CD-B457-1295-CE337FF2F010}"/>
              </a:ext>
            </a:extLst>
          </p:cNvPr>
          <p:cNvPicPr>
            <a:picLocks noChangeAspect="1"/>
          </p:cNvPicPr>
          <p:nvPr/>
        </p:nvPicPr>
        <p:blipFill rotWithShape="1">
          <a:blip r:embed="rId3">
            <a:extLst>
              <a:ext uri="{28A0092B-C50C-407E-A947-70E740481C1C}">
                <a14:useLocalDpi xmlns:a14="http://schemas.microsoft.com/office/drawing/2010/main" val="0"/>
              </a:ext>
            </a:extLst>
          </a:blip>
          <a:srcRect l="7074" t="17651" r="37567" b="23786"/>
          <a:stretch/>
        </p:blipFill>
        <p:spPr>
          <a:xfrm>
            <a:off x="184226" y="826476"/>
            <a:ext cx="6624888" cy="3942330"/>
          </a:xfrm>
          <a:prstGeom prst="rect">
            <a:avLst/>
          </a:prstGeom>
          <a:ln>
            <a:solidFill>
              <a:schemeClr val="accent1"/>
            </a:solidFill>
          </a:ln>
        </p:spPr>
      </p:pic>
      <p:pic>
        <p:nvPicPr>
          <p:cNvPr id="7" name="Image 6">
            <a:extLst>
              <a:ext uri="{FF2B5EF4-FFF2-40B4-BE49-F238E27FC236}">
                <a16:creationId xmlns:a16="http://schemas.microsoft.com/office/drawing/2014/main" id="{49949D22-8EBD-F1BA-E8E9-D84F703C99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517" r="9746"/>
          <a:stretch/>
        </p:blipFill>
        <p:spPr>
          <a:xfrm>
            <a:off x="6927898" y="450250"/>
            <a:ext cx="5076701" cy="3626822"/>
          </a:xfrm>
          <a:prstGeom prst="rect">
            <a:avLst/>
          </a:prstGeom>
          <a:ln>
            <a:solidFill>
              <a:schemeClr val="accent1"/>
            </a:solidFill>
          </a:ln>
        </p:spPr>
      </p:pic>
      <p:sp>
        <p:nvSpPr>
          <p:cNvPr id="8" name="ZoneTexte 7">
            <a:extLst>
              <a:ext uri="{FF2B5EF4-FFF2-40B4-BE49-F238E27FC236}">
                <a16:creationId xmlns:a16="http://schemas.microsoft.com/office/drawing/2014/main" id="{7343CE65-2CDC-7722-1396-EFC2EEB57035}"/>
              </a:ext>
            </a:extLst>
          </p:cNvPr>
          <p:cNvSpPr txBox="1"/>
          <p:nvPr/>
        </p:nvSpPr>
        <p:spPr>
          <a:xfrm>
            <a:off x="405780" y="4883422"/>
            <a:ext cx="7128792" cy="1569660"/>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 En </a:t>
            </a:r>
            <a:r>
              <a:rPr lang="fr-FR" dirty="0">
                <a:solidFill>
                  <a:srgbClr val="FF0000"/>
                </a:solidFill>
                <a:latin typeface="Times New Roman" panose="02020603050405020304" pitchFamily="18" charset="0"/>
                <a:cs typeface="Times New Roman" panose="02020603050405020304" pitchFamily="18" charset="0"/>
              </a:rPr>
              <a:t>rouge</a:t>
            </a:r>
            <a:r>
              <a:rPr lang="fr-FR" dirty="0">
                <a:latin typeface="Times New Roman" panose="02020603050405020304" pitchFamily="18" charset="0"/>
                <a:cs typeface="Times New Roman" panose="02020603050405020304" pitchFamily="18" charset="0"/>
              </a:rPr>
              <a:t> la </a:t>
            </a:r>
            <a:r>
              <a:rPr lang="fr-FR" dirty="0">
                <a:solidFill>
                  <a:srgbClr val="FF0000"/>
                </a:solidFill>
                <a:latin typeface="Times New Roman" panose="02020603050405020304" pitchFamily="18" charset="0"/>
                <a:cs typeface="Times New Roman" panose="02020603050405020304" pitchFamily="18" charset="0"/>
              </a:rPr>
              <a:t>matière noire </a:t>
            </a:r>
            <a:r>
              <a:rPr lang="fr-FR" dirty="0">
                <a:latin typeface="Times New Roman" panose="02020603050405020304" pitchFamily="18" charset="0"/>
                <a:cs typeface="Times New Roman" panose="02020603050405020304" pitchFamily="18" charset="0"/>
              </a:rPr>
              <a:t>(halo de matière noire).</a:t>
            </a:r>
          </a:p>
          <a:p>
            <a:r>
              <a:rPr lang="fr-FR" dirty="0">
                <a:latin typeface="Times New Roman" panose="02020603050405020304" pitchFamily="18" charset="0"/>
                <a:cs typeface="Times New Roman" panose="02020603050405020304" pitchFamily="18" charset="0"/>
              </a:rPr>
              <a:t>- En </a:t>
            </a:r>
            <a:r>
              <a:rPr lang="fr-FR" dirty="0">
                <a:solidFill>
                  <a:schemeClr val="accent1"/>
                </a:solidFill>
                <a:latin typeface="Times New Roman" panose="02020603050405020304" pitchFamily="18" charset="0"/>
                <a:cs typeface="Times New Roman" panose="02020603050405020304" pitchFamily="18" charset="0"/>
              </a:rPr>
              <a:t>bleu</a:t>
            </a:r>
            <a:r>
              <a:rPr lang="fr-FR" dirty="0">
                <a:latin typeface="Times New Roman" panose="02020603050405020304" pitchFamily="18" charset="0"/>
                <a:cs typeface="Times New Roman" panose="02020603050405020304" pitchFamily="18" charset="0"/>
              </a:rPr>
              <a:t> la </a:t>
            </a:r>
            <a:r>
              <a:rPr lang="fr-FR" dirty="0">
                <a:solidFill>
                  <a:schemeClr val="accent1"/>
                </a:solidFill>
                <a:latin typeface="Times New Roman" panose="02020603050405020304" pitchFamily="18" charset="0"/>
                <a:cs typeface="Times New Roman" panose="02020603050405020304" pitchFamily="18" charset="0"/>
              </a:rPr>
              <a:t>matière ordinaire froide</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En </a:t>
            </a:r>
            <a:r>
              <a:rPr lang="fr-FR" dirty="0">
                <a:solidFill>
                  <a:srgbClr val="00B050"/>
                </a:solidFill>
                <a:latin typeface="Times New Roman" panose="02020603050405020304" pitchFamily="18" charset="0"/>
                <a:cs typeface="Times New Roman" panose="02020603050405020304" pitchFamily="18" charset="0"/>
              </a:rPr>
              <a:t>vert</a:t>
            </a:r>
            <a:r>
              <a:rPr lang="fr-FR" dirty="0">
                <a:latin typeface="Times New Roman" panose="02020603050405020304" pitchFamily="18" charset="0"/>
                <a:cs typeface="Times New Roman" panose="02020603050405020304" pitchFamily="18" charset="0"/>
              </a:rPr>
              <a:t> la </a:t>
            </a:r>
            <a:r>
              <a:rPr lang="fr-FR" dirty="0">
                <a:solidFill>
                  <a:srgbClr val="00B050"/>
                </a:solidFill>
                <a:latin typeface="Times New Roman" panose="02020603050405020304" pitchFamily="18" charset="0"/>
                <a:cs typeface="Times New Roman" panose="02020603050405020304" pitchFamily="18" charset="0"/>
              </a:rPr>
              <a:t>matière ordinaire chaude</a:t>
            </a:r>
            <a:r>
              <a:rPr lang="fr-FR" dirty="0">
                <a:latin typeface="Times New Roman" panose="02020603050405020304" pitchFamily="18" charset="0"/>
                <a:cs typeface="Times New Roman" panose="02020603050405020304" pitchFamily="18" charset="0"/>
              </a:rPr>
              <a:t>. </a:t>
            </a:r>
          </a:p>
          <a:p>
            <a:r>
              <a:rPr lang="fr-FR" dirty="0">
                <a:latin typeface="Times New Roman" panose="02020603050405020304" pitchFamily="18" charset="0"/>
                <a:cs typeface="Times New Roman" panose="02020603050405020304" pitchFamily="18" charset="0"/>
                <a:sym typeface="Wingdings" panose="05000000000000000000" pitchFamily="2" charset="2"/>
              </a:rPr>
              <a:t></a:t>
            </a:r>
            <a:r>
              <a:rPr lang="fr-FR" dirty="0">
                <a:latin typeface="Times New Roman" panose="02020603050405020304" pitchFamily="18" charset="0"/>
                <a:cs typeface="Times New Roman" panose="02020603050405020304" pitchFamily="18" charset="0"/>
              </a:rPr>
              <a:t> illustration du phénomène de rétroaction (feedback)</a:t>
            </a:r>
          </a:p>
        </p:txBody>
      </p:sp>
      <p:sp>
        <p:nvSpPr>
          <p:cNvPr id="9" name="ZoneTexte 8">
            <a:extLst>
              <a:ext uri="{FF2B5EF4-FFF2-40B4-BE49-F238E27FC236}">
                <a16:creationId xmlns:a16="http://schemas.microsoft.com/office/drawing/2014/main" id="{3392E939-9526-FFC6-5CD9-6AB54C7EA543}"/>
              </a:ext>
            </a:extLst>
          </p:cNvPr>
          <p:cNvSpPr txBox="1"/>
          <p:nvPr/>
        </p:nvSpPr>
        <p:spPr>
          <a:xfrm>
            <a:off x="7678588" y="4160981"/>
            <a:ext cx="4366221" cy="2246769"/>
          </a:xfrm>
          <a:prstGeom prst="rect">
            <a:avLst/>
          </a:prstGeom>
          <a:noFill/>
          <a:ln>
            <a:solidFill>
              <a:schemeClr val="accent1"/>
            </a:solidFill>
          </a:ln>
        </p:spPr>
        <p:txBody>
          <a:bodyPr wrap="square" rtlCol="0">
            <a:spAutoFit/>
          </a:bodyPr>
          <a:lstStyle/>
          <a:p>
            <a:r>
              <a:rPr lang="fr-FR" sz="2000" dirty="0">
                <a:latin typeface="Times New Roman" panose="02020603050405020304" pitchFamily="18" charset="0"/>
                <a:cs typeface="Times New Roman" panose="02020603050405020304" pitchFamily="18" charset="0"/>
              </a:rPr>
              <a:t>Du fond diffus cosmologique </a:t>
            </a:r>
            <a:r>
              <a:rPr lang="fr-FR" sz="2000" dirty="0">
                <a:solidFill>
                  <a:schemeClr val="accent1"/>
                </a:solidFill>
                <a:latin typeface="Times New Roman" panose="02020603050405020304" pitchFamily="18" charset="0"/>
                <a:cs typeface="Times New Roman" panose="02020603050405020304" pitchFamily="18" charset="0"/>
              </a:rPr>
              <a:t>(380 000 ans après Big Bang) </a:t>
            </a:r>
            <a:r>
              <a:rPr lang="fr-FR" sz="2000" dirty="0">
                <a:latin typeface="Times New Roman" panose="02020603050405020304" pitchFamily="18" charset="0"/>
                <a:cs typeface="Times New Roman" panose="02020603050405020304" pitchFamily="18" charset="0"/>
              </a:rPr>
              <a:t>à aujourd’hui </a:t>
            </a:r>
            <a:r>
              <a:rPr lang="fr-FR" sz="2000" dirty="0">
                <a:solidFill>
                  <a:schemeClr val="accent1"/>
                </a:solidFill>
                <a:latin typeface="Times New Roman" panose="02020603050405020304" pitchFamily="18" charset="0"/>
                <a:cs typeface="Times New Roman" panose="02020603050405020304" pitchFamily="18" charset="0"/>
              </a:rPr>
              <a:t>(13,8 Gans après Big Bang)</a:t>
            </a:r>
            <a:r>
              <a:rPr lang="fr-FR" sz="2000" dirty="0">
                <a:latin typeface="Times New Roman" panose="02020603050405020304" pitchFamily="18" charset="0"/>
                <a:cs typeface="Times New Roman" panose="02020603050405020304" pitchFamily="18" charset="0"/>
              </a:rPr>
              <a:t>. </a:t>
            </a: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Des </a:t>
            </a:r>
            <a:r>
              <a:rPr lang="fr-FR" sz="2000" dirty="0">
                <a:solidFill>
                  <a:schemeClr val="accent1"/>
                </a:solidFill>
                <a:latin typeface="Times New Roman" panose="02020603050405020304" pitchFamily="18" charset="0"/>
                <a:cs typeface="Times New Roman" panose="02020603050405020304" pitchFamily="18" charset="0"/>
              </a:rPr>
              <a:t>fluctuations primordiales </a:t>
            </a:r>
            <a:r>
              <a:rPr lang="fr-FR" sz="2000" dirty="0">
                <a:latin typeface="Times New Roman" panose="02020603050405020304" pitchFamily="18" charset="0"/>
                <a:cs typeface="Times New Roman" panose="02020603050405020304" pitchFamily="18" charset="0"/>
              </a:rPr>
              <a:t>aux </a:t>
            </a:r>
            <a:r>
              <a:rPr lang="fr-FR" sz="2000" dirty="0">
                <a:solidFill>
                  <a:schemeClr val="accent1"/>
                </a:solidFill>
                <a:latin typeface="Times New Roman" panose="02020603050405020304" pitchFamily="18" charset="0"/>
                <a:cs typeface="Times New Roman" panose="02020603050405020304" pitchFamily="18" charset="0"/>
              </a:rPr>
              <a:t>galaxies naines </a:t>
            </a:r>
            <a:r>
              <a:rPr lang="fr-FR" sz="2000" dirty="0">
                <a:latin typeface="Times New Roman" panose="02020603050405020304" pitchFamily="18" charset="0"/>
                <a:cs typeface="Times New Roman" panose="02020603050405020304" pitchFamily="18" charset="0"/>
              </a:rPr>
              <a:t>aux </a:t>
            </a:r>
            <a:r>
              <a:rPr lang="fr-FR" sz="2000" dirty="0">
                <a:solidFill>
                  <a:schemeClr val="accent1"/>
                </a:solidFill>
                <a:latin typeface="Times New Roman" panose="02020603050405020304" pitchFamily="18" charset="0"/>
                <a:cs typeface="Times New Roman" panose="02020603050405020304" pitchFamily="18" charset="0"/>
              </a:rPr>
              <a:t>galaxies massives </a:t>
            </a:r>
            <a:r>
              <a:rPr lang="fr-FR" sz="2000" dirty="0">
                <a:latin typeface="Times New Roman" panose="02020603050405020304" pitchFamily="18" charset="0"/>
                <a:cs typeface="Times New Roman" panose="02020603050405020304" pitchFamily="18" charset="0"/>
              </a:rPr>
              <a:t>organisées en amas !</a:t>
            </a:r>
          </a:p>
        </p:txBody>
      </p:sp>
    </p:spTree>
    <p:extLst>
      <p:ext uri="{BB962C8B-B14F-4D97-AF65-F5344CB8AC3E}">
        <p14:creationId xmlns:p14="http://schemas.microsoft.com/office/powerpoint/2010/main" val="382409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F1CD337A-BC66-5B57-B5B4-391FF8890D0F}"/>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 – Zoom sur la toile cosmique</a:t>
            </a:r>
          </a:p>
        </p:txBody>
      </p:sp>
      <p:pic>
        <p:nvPicPr>
          <p:cNvPr id="4" name="Picture 4" descr="Blog – Page 2 – Aleksandra Ciprijanovic, PhD">
            <a:extLst>
              <a:ext uri="{FF2B5EF4-FFF2-40B4-BE49-F238E27FC236}">
                <a16:creationId xmlns:a16="http://schemas.microsoft.com/office/drawing/2014/main" id="{9C7AA266-C513-1FE8-2822-7C72736E1B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54" b="5427"/>
          <a:stretch/>
        </p:blipFill>
        <p:spPr bwMode="auto">
          <a:xfrm>
            <a:off x="271753" y="908720"/>
            <a:ext cx="7118804" cy="393082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6" name="Picture 2" descr="Dans l’immensité de la toile cosmique, la première image d’un filament ...">
            <a:extLst>
              <a:ext uri="{FF2B5EF4-FFF2-40B4-BE49-F238E27FC236}">
                <a16:creationId xmlns:a16="http://schemas.microsoft.com/office/drawing/2014/main" id="{7C6F2964-AF1A-9D0F-9374-C82B1B8A4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192" y="2738949"/>
            <a:ext cx="5224880" cy="39173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25839AB-1AF1-31C6-1115-18366750AE31}"/>
              </a:ext>
            </a:extLst>
          </p:cNvPr>
          <p:cNvSpPr txBox="1"/>
          <p:nvPr/>
        </p:nvSpPr>
        <p:spPr>
          <a:xfrm>
            <a:off x="7579158" y="1124744"/>
            <a:ext cx="4176464" cy="646331"/>
          </a:xfrm>
          <a:prstGeom prst="rect">
            <a:avLst/>
          </a:prstGeom>
          <a:noFill/>
        </p:spPr>
        <p:txBody>
          <a:bodyPr wrap="square" rtlCol="0">
            <a:spAutoFit/>
          </a:bodyPr>
          <a:lstStyle/>
          <a:p>
            <a:r>
              <a:rPr lang="fr-FR" sz="1800" dirty="0">
                <a:latin typeface="Times New Roman" panose="02020603050405020304" pitchFamily="18" charset="0"/>
                <a:cs typeface="Times New Roman" panose="02020603050405020304" pitchFamily="18" charset="0"/>
              </a:rPr>
              <a:t>Des galaxies aux amas et à l’immense toile cosmique…</a:t>
            </a:r>
          </a:p>
        </p:txBody>
      </p:sp>
      <p:sp>
        <p:nvSpPr>
          <p:cNvPr id="6" name="ZoneTexte 5">
            <a:extLst>
              <a:ext uri="{FF2B5EF4-FFF2-40B4-BE49-F238E27FC236}">
                <a16:creationId xmlns:a16="http://schemas.microsoft.com/office/drawing/2014/main" id="{92A1E607-4567-1D7A-C9A4-0E58AC59F048}"/>
              </a:ext>
            </a:extLst>
          </p:cNvPr>
          <p:cNvSpPr txBox="1"/>
          <p:nvPr/>
        </p:nvSpPr>
        <p:spPr>
          <a:xfrm>
            <a:off x="869532" y="5157192"/>
            <a:ext cx="5368895" cy="923330"/>
          </a:xfrm>
          <a:prstGeom prst="rect">
            <a:avLst/>
          </a:prstGeom>
          <a:noFill/>
        </p:spPr>
        <p:txBody>
          <a:bodyPr wrap="square" rtlCol="0">
            <a:spAutoFit/>
          </a:bodyPr>
          <a:lstStyle/>
          <a:p>
            <a:r>
              <a:rPr lang="fr-FR" sz="1800" dirty="0">
                <a:latin typeface="Times New Roman" panose="02020603050405020304" pitchFamily="18" charset="0"/>
                <a:cs typeface="Times New Roman" panose="02020603050405020304" pitchFamily="18" charset="0"/>
              </a:rPr>
              <a:t>… maintenant, zoom sur la toile cosmique, sur ces nœuds et ces filaments, pour retrouver nos chères galaxies !</a:t>
            </a:r>
          </a:p>
        </p:txBody>
      </p:sp>
    </p:spTree>
    <p:extLst>
      <p:ext uri="{BB962C8B-B14F-4D97-AF65-F5344CB8AC3E}">
        <p14:creationId xmlns:p14="http://schemas.microsoft.com/office/powerpoint/2010/main" val="1249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F1CD337A-BC66-5B57-B5B4-391FF8890D0F}"/>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 – Zoom sur la toile cosmique</a:t>
            </a:r>
          </a:p>
        </p:txBody>
      </p:sp>
      <p:pic>
        <p:nvPicPr>
          <p:cNvPr id="1030" name="Picture 6">
            <a:extLst>
              <a:ext uri="{FF2B5EF4-FFF2-40B4-BE49-F238E27FC236}">
                <a16:creationId xmlns:a16="http://schemas.microsoft.com/office/drawing/2014/main" id="{287B47BB-F5DA-ED25-AEEB-552CFB2C7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 y="908720"/>
            <a:ext cx="11372850" cy="393382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5256350-A38A-61B9-0466-92E697E459E2}"/>
              </a:ext>
            </a:extLst>
          </p:cNvPr>
          <p:cNvSpPr txBox="1"/>
          <p:nvPr/>
        </p:nvSpPr>
        <p:spPr>
          <a:xfrm>
            <a:off x="1845940" y="4839350"/>
            <a:ext cx="1368152"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Laniakea</a:t>
            </a:r>
          </a:p>
        </p:txBody>
      </p:sp>
      <p:sp>
        <p:nvSpPr>
          <p:cNvPr id="3" name="ZoneTexte 2">
            <a:extLst>
              <a:ext uri="{FF2B5EF4-FFF2-40B4-BE49-F238E27FC236}">
                <a16:creationId xmlns:a16="http://schemas.microsoft.com/office/drawing/2014/main" id="{8ACB7F12-077D-841C-51CB-29710AB27EB5}"/>
              </a:ext>
            </a:extLst>
          </p:cNvPr>
          <p:cNvSpPr txBox="1"/>
          <p:nvPr/>
        </p:nvSpPr>
        <p:spPr>
          <a:xfrm>
            <a:off x="4186200" y="4839350"/>
            <a:ext cx="3816424"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Morceau du superamas de la Vierge</a:t>
            </a:r>
          </a:p>
        </p:txBody>
      </p:sp>
      <p:sp>
        <p:nvSpPr>
          <p:cNvPr id="4" name="ZoneTexte 3">
            <a:extLst>
              <a:ext uri="{FF2B5EF4-FFF2-40B4-BE49-F238E27FC236}">
                <a16:creationId xmlns:a16="http://schemas.microsoft.com/office/drawing/2014/main" id="{0E67E811-09D8-F28F-0F38-0BDE2FCF05AA}"/>
              </a:ext>
            </a:extLst>
          </p:cNvPr>
          <p:cNvSpPr txBox="1"/>
          <p:nvPr/>
        </p:nvSpPr>
        <p:spPr>
          <a:xfrm>
            <a:off x="8739602" y="4809558"/>
            <a:ext cx="2304256"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Notre groupe local ! </a:t>
            </a:r>
          </a:p>
        </p:txBody>
      </p:sp>
      <p:sp>
        <p:nvSpPr>
          <p:cNvPr id="5" name="ZoneTexte 4">
            <a:extLst>
              <a:ext uri="{FF2B5EF4-FFF2-40B4-BE49-F238E27FC236}">
                <a16:creationId xmlns:a16="http://schemas.microsoft.com/office/drawing/2014/main" id="{5D5C8364-C499-2EFE-ADE7-8C0030983FA9}"/>
              </a:ext>
            </a:extLst>
          </p:cNvPr>
          <p:cNvSpPr txBox="1"/>
          <p:nvPr/>
        </p:nvSpPr>
        <p:spPr>
          <a:xfrm>
            <a:off x="117748" y="5402976"/>
            <a:ext cx="12241360" cy="1092607"/>
          </a:xfrm>
          <a:prstGeom prst="rect">
            <a:avLst/>
          </a:prstGeom>
          <a:noFill/>
        </p:spPr>
        <p:txBody>
          <a:bodyPr wrap="square" rtlCol="0">
            <a:spAutoFit/>
          </a:bodyPr>
          <a:lstStyle/>
          <a:p>
            <a:r>
              <a:rPr lang="fr-FR" sz="2050" dirty="0"/>
              <a:t>La simulation </a:t>
            </a:r>
            <a:r>
              <a:rPr lang="fr-FR" sz="2050" dirty="0">
                <a:sym typeface="Wingdings" panose="05000000000000000000" pitchFamily="2" charset="2"/>
              </a:rPr>
              <a:t> matière noire visible  chaque galaxie est dans un halo de matière noire ! (80% de sa masse !)</a:t>
            </a:r>
            <a:endParaRPr lang="fr-FR" sz="2050" dirty="0"/>
          </a:p>
          <a:p>
            <a:r>
              <a:rPr lang="fr-FR" sz="2200" dirty="0"/>
              <a:t>Les galaxies forment des filaments. </a:t>
            </a:r>
          </a:p>
          <a:p>
            <a:r>
              <a:rPr lang="fr-FR" sz="2200" dirty="0"/>
              <a:t>Quand les filaments se croisent ils forment des nœuds </a:t>
            </a:r>
            <a:r>
              <a:rPr lang="fr-FR" sz="2200" dirty="0">
                <a:sym typeface="Wingdings" panose="05000000000000000000" pitchFamily="2" charset="2"/>
              </a:rPr>
              <a:t> régions denses  cœur des superamas !</a:t>
            </a:r>
            <a:endParaRPr lang="fr-FR" sz="2200" dirty="0"/>
          </a:p>
        </p:txBody>
      </p:sp>
    </p:spTree>
    <p:extLst>
      <p:ext uri="{BB962C8B-B14F-4D97-AF65-F5344CB8AC3E}">
        <p14:creationId xmlns:p14="http://schemas.microsoft.com/office/powerpoint/2010/main" val="380782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F1CD337A-BC66-5B57-B5B4-391FF8890D0F}"/>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 – Zoom sur la toile cosmique</a:t>
            </a:r>
          </a:p>
        </p:txBody>
      </p:sp>
      <p:pic>
        <p:nvPicPr>
          <p:cNvPr id="2050" name="Picture 2" descr="Galaxy Cluster Abell 1689, Satellite View Photograph by Stocktrek">
            <a:extLst>
              <a:ext uri="{FF2B5EF4-FFF2-40B4-BE49-F238E27FC236}">
                <a16:creationId xmlns:a16="http://schemas.microsoft.com/office/drawing/2014/main" id="{F90AEB51-85EC-C0CE-6294-23EF22DC5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60" y="939890"/>
            <a:ext cx="5688632" cy="555615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38388BC8-F802-B42E-8EB2-8341A6DAE4B6}"/>
              </a:ext>
            </a:extLst>
          </p:cNvPr>
          <p:cNvSpPr txBox="1"/>
          <p:nvPr/>
        </p:nvSpPr>
        <p:spPr>
          <a:xfrm>
            <a:off x="7030516" y="1124744"/>
            <a:ext cx="4608512" cy="4339650"/>
          </a:xfrm>
          <a:prstGeom prst="rect">
            <a:avLst/>
          </a:prstGeom>
          <a:noFill/>
        </p:spPr>
        <p:txBody>
          <a:bodyPr wrap="square" rtlCol="0">
            <a:spAutoFit/>
          </a:bodyPr>
          <a:lstStyle/>
          <a:p>
            <a:r>
              <a:rPr lang="fr-FR" sz="2300" dirty="0">
                <a:latin typeface="Times New Roman" panose="02020603050405020304" pitchFamily="18" charset="0"/>
                <a:cs typeface="Times New Roman" panose="02020603050405020304" pitchFamily="18" charset="0"/>
              </a:rPr>
              <a:t>Retour en lumière visible.</a:t>
            </a:r>
          </a:p>
          <a:p>
            <a:endParaRPr lang="fr-FR" sz="2300" dirty="0">
              <a:latin typeface="Times New Roman" panose="02020603050405020304" pitchFamily="18" charset="0"/>
              <a:cs typeface="Times New Roman" panose="02020603050405020304" pitchFamily="18" charset="0"/>
            </a:endParaRPr>
          </a:p>
          <a:p>
            <a:r>
              <a:rPr lang="fr-FR" sz="2300" dirty="0">
                <a:latin typeface="Times New Roman" panose="02020603050405020304" pitchFamily="18" charset="0"/>
                <a:cs typeface="Times New Roman" panose="02020603050405020304" pitchFamily="18" charset="0"/>
              </a:rPr>
              <a:t>- Plus une galaxie est massive plus son halo de matière noire est massif.</a:t>
            </a:r>
          </a:p>
          <a:p>
            <a:endParaRPr lang="fr-FR" sz="2300" dirty="0">
              <a:latin typeface="Times New Roman" panose="02020603050405020304" pitchFamily="18" charset="0"/>
              <a:cs typeface="Times New Roman" panose="02020603050405020304" pitchFamily="18" charset="0"/>
            </a:endParaRPr>
          </a:p>
          <a:p>
            <a:r>
              <a:rPr lang="fr-FR" sz="2300" dirty="0">
                <a:latin typeface="Times New Roman" panose="02020603050405020304" pitchFamily="18" charset="0"/>
                <a:cs typeface="Times New Roman" panose="02020603050405020304" pitchFamily="18" charset="0"/>
              </a:rPr>
              <a:t>- les galaxies elliptiques ont donc les plus grand halos de matière noire</a:t>
            </a:r>
          </a:p>
          <a:p>
            <a:endParaRPr lang="fr-FR" sz="2300" dirty="0">
              <a:latin typeface="Times New Roman" panose="02020603050405020304" pitchFamily="18" charset="0"/>
              <a:cs typeface="Times New Roman" panose="02020603050405020304" pitchFamily="18" charset="0"/>
            </a:endParaRPr>
          </a:p>
          <a:p>
            <a:r>
              <a:rPr lang="fr-FR" sz="2300" dirty="0">
                <a:latin typeface="Times New Roman" panose="02020603050405020304" pitchFamily="18" charset="0"/>
                <a:cs typeface="Times New Roman" panose="02020603050405020304" pitchFamily="18" charset="0"/>
              </a:rPr>
              <a:t>- les galaxies elliptiques se trouvent dans les nœuds de la toile cosmique, formant des amas très denses et très massifs.</a:t>
            </a:r>
          </a:p>
        </p:txBody>
      </p:sp>
      <p:sp>
        <p:nvSpPr>
          <p:cNvPr id="7" name="ZoneTexte 6">
            <a:extLst>
              <a:ext uri="{FF2B5EF4-FFF2-40B4-BE49-F238E27FC236}">
                <a16:creationId xmlns:a16="http://schemas.microsoft.com/office/drawing/2014/main" id="{99B23D28-1683-5E47-0565-420CDC69B6F5}"/>
              </a:ext>
            </a:extLst>
          </p:cNvPr>
          <p:cNvSpPr txBox="1"/>
          <p:nvPr/>
        </p:nvSpPr>
        <p:spPr>
          <a:xfrm>
            <a:off x="6814492" y="6126717"/>
            <a:ext cx="4464496" cy="369332"/>
          </a:xfrm>
          <a:prstGeom prst="rect">
            <a:avLst/>
          </a:prstGeom>
          <a:noFill/>
        </p:spPr>
        <p:txBody>
          <a:bodyPr wrap="square" rtlCol="0">
            <a:spAutoFit/>
          </a:bodyPr>
          <a:lstStyle/>
          <a:p>
            <a:r>
              <a:rPr lang="fr-FR" sz="1800" dirty="0">
                <a:latin typeface="Times New Roman" panose="02020603050405020304" pitchFamily="18" charset="0"/>
                <a:cs typeface="Times New Roman" panose="02020603050405020304" pitchFamily="18" charset="0"/>
              </a:rPr>
              <a:t>Amas Abell 1689 – constellation de la Vierge </a:t>
            </a:r>
          </a:p>
        </p:txBody>
      </p:sp>
    </p:spTree>
    <p:extLst>
      <p:ext uri="{BB962C8B-B14F-4D97-AF65-F5344CB8AC3E}">
        <p14:creationId xmlns:p14="http://schemas.microsoft.com/office/powerpoint/2010/main" val="389330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F1CD337A-BC66-5B57-B5B4-391FF8890D0F}"/>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 – Zoom sur la toile cosmique</a:t>
            </a:r>
          </a:p>
        </p:txBody>
      </p:sp>
      <p:pic>
        <p:nvPicPr>
          <p:cNvPr id="2" name="Picture 4" descr="Blog – Page 2 – Aleksandra Ciprijanovic, PhD">
            <a:extLst>
              <a:ext uri="{FF2B5EF4-FFF2-40B4-BE49-F238E27FC236}">
                <a16:creationId xmlns:a16="http://schemas.microsoft.com/office/drawing/2014/main" id="{38D72C40-CF12-32EB-888B-736B66B9F9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71" t="26525" r="31357" b="14572"/>
          <a:stretch/>
        </p:blipFill>
        <p:spPr bwMode="auto">
          <a:xfrm>
            <a:off x="6310436" y="1051202"/>
            <a:ext cx="5555113" cy="48776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 name="Picture 2" descr="Galaxy Cluster Abell 1689, Satellite View Photograph by Stocktrek">
            <a:extLst>
              <a:ext uri="{FF2B5EF4-FFF2-40B4-BE49-F238E27FC236}">
                <a16:creationId xmlns:a16="http://schemas.microsoft.com/office/drawing/2014/main" id="{A8CAE194-525C-5D6B-1A09-3E2191007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852" y="1051202"/>
            <a:ext cx="4968552" cy="485284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Flèche : courbe vers le haut 3">
            <a:extLst>
              <a:ext uri="{FF2B5EF4-FFF2-40B4-BE49-F238E27FC236}">
                <a16:creationId xmlns:a16="http://schemas.microsoft.com/office/drawing/2014/main" id="{43046AB7-B394-1921-6068-B7352BC75A49}"/>
              </a:ext>
            </a:extLst>
          </p:cNvPr>
          <p:cNvSpPr/>
          <p:nvPr/>
        </p:nvSpPr>
        <p:spPr>
          <a:xfrm>
            <a:off x="4726260" y="6055180"/>
            <a:ext cx="3240360" cy="69269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solidFill>
                <a:schemeClr val="tx1"/>
              </a:solidFill>
            </a:endParaRPr>
          </a:p>
        </p:txBody>
      </p:sp>
    </p:spTree>
    <p:extLst>
      <p:ext uri="{BB962C8B-B14F-4D97-AF65-F5344CB8AC3E}">
        <p14:creationId xmlns:p14="http://schemas.microsoft.com/office/powerpoint/2010/main" val="264648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F1CD337A-BC66-5B57-B5B4-391FF8890D0F}"/>
              </a:ext>
            </a:extLst>
          </p:cNvPr>
          <p:cNvSpPr txBox="1"/>
          <p:nvPr/>
        </p:nvSpPr>
        <p:spPr>
          <a:xfrm>
            <a:off x="765820" y="179690"/>
            <a:ext cx="3816424" cy="400110"/>
          </a:xfrm>
          <a:prstGeom prst="rect">
            <a:avLst/>
          </a:prstGeom>
          <a:noFill/>
        </p:spPr>
        <p:txBody>
          <a:bodyPr wrap="square" rtlCol="0">
            <a:spAutoFit/>
          </a:bodyPr>
          <a:lstStyle/>
          <a:p>
            <a:r>
              <a:rPr lang="fr-FR" sz="2000" u="sng" dirty="0">
                <a:latin typeface="Times New Roman" panose="02020603050405020304" pitchFamily="18" charset="0"/>
                <a:cs typeface="Times New Roman" panose="02020603050405020304" pitchFamily="18" charset="0"/>
              </a:rPr>
              <a:t>V – Zoom sur la toile cosmique</a:t>
            </a:r>
          </a:p>
        </p:txBody>
      </p:sp>
      <p:pic>
        <p:nvPicPr>
          <p:cNvPr id="2" name="Picture 4" descr="Blog – Page 2 – Aleksandra Ciprijanovic, PhD">
            <a:extLst>
              <a:ext uri="{FF2B5EF4-FFF2-40B4-BE49-F238E27FC236}">
                <a16:creationId xmlns:a16="http://schemas.microsoft.com/office/drawing/2014/main" id="{79F98C5E-71C4-1029-B2F7-C22A8201A6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71" t="26525" r="31357" b="14572"/>
          <a:stretch/>
        </p:blipFill>
        <p:spPr bwMode="auto">
          <a:xfrm>
            <a:off x="981844" y="824670"/>
            <a:ext cx="2999462" cy="263367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74" name="Picture 2" descr="carte ville nuit 01 La boite à web #20 | Satellite image, Night city ...">
            <a:extLst>
              <a:ext uri="{FF2B5EF4-FFF2-40B4-BE49-F238E27FC236}">
                <a16:creationId xmlns:a16="http://schemas.microsoft.com/office/drawing/2014/main" id="{B97FDB94-1C10-0E9C-1B02-9C4F504544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1844" y="3678848"/>
            <a:ext cx="2999462" cy="299946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aphicFrame>
        <p:nvGraphicFramePr>
          <p:cNvPr id="4" name="Tableau 3">
            <a:extLst>
              <a:ext uri="{FF2B5EF4-FFF2-40B4-BE49-F238E27FC236}">
                <a16:creationId xmlns:a16="http://schemas.microsoft.com/office/drawing/2014/main" id="{00E6711C-2213-ACF6-953B-53F8683FACA1}"/>
              </a:ext>
            </a:extLst>
          </p:cNvPr>
          <p:cNvGraphicFramePr>
            <a:graphicFrameLocks noGrp="1"/>
          </p:cNvGraphicFramePr>
          <p:nvPr>
            <p:extLst>
              <p:ext uri="{D42A27DB-BD31-4B8C-83A1-F6EECF244321}">
                <p14:modId xmlns:p14="http://schemas.microsoft.com/office/powerpoint/2010/main" val="2385622563"/>
              </p:ext>
            </p:extLst>
          </p:nvPr>
        </p:nvGraphicFramePr>
        <p:xfrm>
          <a:off x="4222204" y="179691"/>
          <a:ext cx="7704856" cy="6498620"/>
        </p:xfrm>
        <a:graphic>
          <a:graphicData uri="http://schemas.openxmlformats.org/drawingml/2006/table">
            <a:tbl>
              <a:tblPr firstRow="1" bandRow="1">
                <a:tableStyleId>{5C22544A-7EE6-4342-B048-85BDC9FD1C3A}</a:tableStyleId>
              </a:tblPr>
              <a:tblGrid>
                <a:gridCol w="3852428">
                  <a:extLst>
                    <a:ext uri="{9D8B030D-6E8A-4147-A177-3AD203B41FA5}">
                      <a16:colId xmlns:a16="http://schemas.microsoft.com/office/drawing/2014/main" val="2056024350"/>
                    </a:ext>
                  </a:extLst>
                </a:gridCol>
                <a:gridCol w="3852428">
                  <a:extLst>
                    <a:ext uri="{9D8B030D-6E8A-4147-A177-3AD203B41FA5}">
                      <a16:colId xmlns:a16="http://schemas.microsoft.com/office/drawing/2014/main" val="800022025"/>
                    </a:ext>
                  </a:extLst>
                </a:gridCol>
              </a:tblGrid>
              <a:tr h="411152">
                <a:tc>
                  <a:txBody>
                    <a:bodyPr/>
                    <a:lstStyle/>
                    <a:p>
                      <a:pPr algn="ctr"/>
                      <a:r>
                        <a:rPr lang="fr-FR" sz="2000" dirty="0">
                          <a:solidFill>
                            <a:schemeClr val="bg1"/>
                          </a:solidFill>
                        </a:rPr>
                        <a:t>Dans une métropole</a:t>
                      </a:r>
                    </a:p>
                  </a:txBody>
                  <a:tcPr/>
                </a:tc>
                <a:tc>
                  <a:txBody>
                    <a:bodyPr/>
                    <a:lstStyle/>
                    <a:p>
                      <a:pPr algn="ctr"/>
                      <a:r>
                        <a:rPr lang="fr-FR" sz="2000" dirty="0">
                          <a:solidFill>
                            <a:schemeClr val="bg1"/>
                          </a:solidFill>
                        </a:rPr>
                        <a:t>Dans la toile cosmique </a:t>
                      </a:r>
                    </a:p>
                  </a:txBody>
                  <a:tcPr/>
                </a:tc>
                <a:extLst>
                  <a:ext uri="{0D108BD9-81ED-4DB2-BD59-A6C34878D82A}">
                    <a16:rowId xmlns:a16="http://schemas.microsoft.com/office/drawing/2014/main" val="3463800150"/>
                  </a:ext>
                </a:extLst>
              </a:tr>
              <a:tr h="714819">
                <a:tc>
                  <a:txBody>
                    <a:bodyPr/>
                    <a:lstStyle/>
                    <a:p>
                      <a:r>
                        <a:rPr lang="fr-FR" sz="1700" b="1" dirty="0">
                          <a:latin typeface="Times New Roman" panose="02020603050405020304" pitchFamily="18" charset="0"/>
                          <a:cs typeface="Times New Roman" panose="02020603050405020304" pitchFamily="18" charset="0"/>
                        </a:rPr>
                        <a:t>Centre ville </a:t>
                      </a:r>
                      <a:r>
                        <a:rPr lang="fr-FR" sz="1700" dirty="0">
                          <a:latin typeface="Times New Roman" panose="02020603050405020304" pitchFamily="18" charset="0"/>
                          <a:cs typeface="Times New Roman" panose="02020603050405020304" pitchFamily="18" charset="0"/>
                        </a:rPr>
                        <a:t>avec une densité forte en immeubles / bâtiments.</a:t>
                      </a:r>
                    </a:p>
                  </a:txBody>
                  <a:tcPr/>
                </a:tc>
                <a:tc>
                  <a:txBody>
                    <a:bodyPr/>
                    <a:lstStyle/>
                    <a:p>
                      <a:r>
                        <a:rPr lang="fr-FR" sz="1700" b="1" dirty="0">
                          <a:latin typeface="Times New Roman" panose="02020603050405020304" pitchFamily="18" charset="0"/>
                          <a:cs typeface="Times New Roman" panose="02020603050405020304" pitchFamily="18" charset="0"/>
                        </a:rPr>
                        <a:t>Nœud</a:t>
                      </a:r>
                      <a:r>
                        <a:rPr lang="fr-FR" sz="1700" dirty="0">
                          <a:latin typeface="Times New Roman" panose="02020603050405020304" pitchFamily="18" charset="0"/>
                          <a:cs typeface="Times New Roman" panose="02020603050405020304" pitchFamily="18" charset="0"/>
                        </a:rPr>
                        <a:t> avec une densité forte en galaxies.</a:t>
                      </a:r>
                    </a:p>
                  </a:txBody>
                  <a:tcPr/>
                </a:tc>
                <a:extLst>
                  <a:ext uri="{0D108BD9-81ED-4DB2-BD59-A6C34878D82A}">
                    <a16:rowId xmlns:a16="http://schemas.microsoft.com/office/drawing/2014/main" val="785970938"/>
                  </a:ext>
                </a:extLst>
              </a:tr>
              <a:tr h="901371">
                <a:tc>
                  <a:txBody>
                    <a:bodyPr/>
                    <a:lstStyle/>
                    <a:p>
                      <a:r>
                        <a:rPr lang="fr-FR" sz="1700" dirty="0">
                          <a:latin typeface="Times New Roman" panose="02020603050405020304" pitchFamily="18" charset="0"/>
                          <a:cs typeface="Times New Roman" panose="02020603050405020304" pitchFamily="18" charset="0"/>
                        </a:rPr>
                        <a:t>Dans le centre ville se trouve des amassements de </a:t>
                      </a:r>
                      <a:r>
                        <a:rPr lang="fr-FR" sz="1700" b="1" dirty="0">
                          <a:latin typeface="Times New Roman" panose="02020603050405020304" pitchFamily="18" charset="0"/>
                          <a:cs typeface="Times New Roman" panose="02020603050405020304" pitchFamily="18" charset="0"/>
                        </a:rPr>
                        <a:t>gratte-ciels</a:t>
                      </a:r>
                      <a:r>
                        <a:rPr lang="fr-FR" sz="1700" dirty="0">
                          <a:latin typeface="Times New Roman" panose="02020603050405020304" pitchFamily="18" charset="0"/>
                          <a:cs typeface="Times New Roman" panose="02020603050405020304" pitchFamily="18" charset="0"/>
                        </a:rPr>
                        <a:t> (bâtiments grand, hauts, </a:t>
                      </a:r>
                      <a:r>
                        <a:rPr lang="fr-FR" sz="1700" b="1" dirty="0">
                          <a:latin typeface="Times New Roman" panose="02020603050405020304" pitchFamily="18" charset="0"/>
                          <a:cs typeface="Times New Roman" panose="02020603050405020304" pitchFamily="18" charset="0"/>
                        </a:rPr>
                        <a:t>massifs</a:t>
                      </a:r>
                      <a:r>
                        <a:rPr lang="fr-FR" sz="1700" dirty="0">
                          <a:latin typeface="Times New Roman" panose="02020603050405020304" pitchFamily="18" charset="0"/>
                          <a:cs typeface="Times New Roman" panose="02020603050405020304" pitchFamily="18" charset="0"/>
                        </a:rPr>
                        <a:t> !).</a:t>
                      </a:r>
                    </a:p>
                  </a:txBody>
                  <a:tcPr/>
                </a:tc>
                <a:tc>
                  <a:txBody>
                    <a:bodyPr/>
                    <a:lstStyle/>
                    <a:p>
                      <a:r>
                        <a:rPr lang="fr-FR" sz="1700" dirty="0">
                          <a:latin typeface="Times New Roman" panose="02020603050405020304" pitchFamily="18" charset="0"/>
                          <a:cs typeface="Times New Roman" panose="02020603050405020304" pitchFamily="18" charset="0"/>
                        </a:rPr>
                        <a:t>Dans le nœud se trouve des amas de </a:t>
                      </a:r>
                      <a:r>
                        <a:rPr lang="fr-FR" sz="1700" b="1" dirty="0">
                          <a:latin typeface="Times New Roman" panose="02020603050405020304" pitchFamily="18" charset="0"/>
                          <a:cs typeface="Times New Roman" panose="02020603050405020304" pitchFamily="18" charset="0"/>
                        </a:rPr>
                        <a:t>galaxies elliptiques </a:t>
                      </a:r>
                      <a:r>
                        <a:rPr lang="fr-FR" sz="1700" dirty="0">
                          <a:latin typeface="Times New Roman" panose="02020603050405020304" pitchFamily="18" charset="0"/>
                          <a:cs typeface="Times New Roman" panose="02020603050405020304" pitchFamily="18" charset="0"/>
                        </a:rPr>
                        <a:t>(</a:t>
                      </a:r>
                      <a:r>
                        <a:rPr lang="fr-FR" sz="1700" b="1" dirty="0">
                          <a:latin typeface="Times New Roman" panose="02020603050405020304" pitchFamily="18" charset="0"/>
                          <a:cs typeface="Times New Roman" panose="02020603050405020304" pitchFamily="18" charset="0"/>
                        </a:rPr>
                        <a:t>massifs</a:t>
                      </a:r>
                      <a:r>
                        <a:rPr lang="fr-FR" sz="1700" dirty="0">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454384080"/>
                  </a:ext>
                </a:extLst>
              </a:tr>
              <a:tr h="1170200">
                <a:tc>
                  <a:txBody>
                    <a:bodyPr/>
                    <a:lstStyle/>
                    <a:p>
                      <a:r>
                        <a:rPr lang="fr-FR" sz="1700" dirty="0">
                          <a:latin typeface="Times New Roman" panose="02020603050405020304" pitchFamily="18" charset="0"/>
                          <a:cs typeface="Times New Roman" panose="02020603050405020304" pitchFamily="18" charset="0"/>
                        </a:rPr>
                        <a:t>Au niveau de la banlieue/</a:t>
                      </a:r>
                      <a:r>
                        <a:rPr lang="fr-FR" sz="1700" b="1" dirty="0">
                          <a:latin typeface="Times New Roman" panose="02020603050405020304" pitchFamily="18" charset="0"/>
                          <a:cs typeface="Times New Roman" panose="02020603050405020304" pitchFamily="18" charset="0"/>
                        </a:rPr>
                        <a:t>espace périurbain</a:t>
                      </a:r>
                      <a:r>
                        <a:rPr lang="fr-FR" sz="1700" dirty="0">
                          <a:latin typeface="Times New Roman" panose="02020603050405020304" pitchFamily="18" charset="0"/>
                          <a:cs typeface="Times New Roman" panose="02020603050405020304" pitchFamily="18" charset="0"/>
                        </a:rPr>
                        <a:t>, les habitations sont organisés autour des axes de communications qui convergent vers le centre !</a:t>
                      </a:r>
                    </a:p>
                  </a:txBody>
                  <a:tcPr/>
                </a:tc>
                <a:tc>
                  <a:txBody>
                    <a:bodyPr/>
                    <a:lstStyle/>
                    <a:p>
                      <a:r>
                        <a:rPr lang="fr-FR" sz="1700" dirty="0">
                          <a:latin typeface="Times New Roman" panose="02020603050405020304" pitchFamily="18" charset="0"/>
                          <a:cs typeface="Times New Roman" panose="02020603050405020304" pitchFamily="18" charset="0"/>
                        </a:rPr>
                        <a:t>Les </a:t>
                      </a:r>
                      <a:r>
                        <a:rPr lang="fr-FR" sz="1700" b="1" dirty="0">
                          <a:latin typeface="Times New Roman" panose="02020603050405020304" pitchFamily="18" charset="0"/>
                          <a:cs typeface="Times New Roman" panose="02020603050405020304" pitchFamily="18" charset="0"/>
                        </a:rPr>
                        <a:t>filaments</a:t>
                      </a:r>
                      <a:r>
                        <a:rPr lang="fr-FR" sz="1700" dirty="0">
                          <a:latin typeface="Times New Roman" panose="02020603050405020304" pitchFamily="18" charset="0"/>
                          <a:cs typeface="Times New Roman" panose="02020603050405020304" pitchFamily="18" charset="0"/>
                        </a:rPr>
                        <a:t> entourent et convergent vers le nœud. C’est leur croisement qui forme le nœud.</a:t>
                      </a:r>
                    </a:p>
                  </a:txBody>
                  <a:tcPr/>
                </a:tc>
                <a:extLst>
                  <a:ext uri="{0D108BD9-81ED-4DB2-BD59-A6C34878D82A}">
                    <a16:rowId xmlns:a16="http://schemas.microsoft.com/office/drawing/2014/main" val="1919387066"/>
                  </a:ext>
                </a:extLst>
              </a:tr>
              <a:tr h="901371">
                <a:tc>
                  <a:txBody>
                    <a:bodyPr/>
                    <a:lstStyle/>
                    <a:p>
                      <a:r>
                        <a:rPr lang="fr-FR" sz="1700" dirty="0">
                          <a:latin typeface="Times New Roman" panose="02020603050405020304" pitchFamily="18" charset="0"/>
                          <a:cs typeface="Times New Roman" panose="02020603050405020304" pitchFamily="18" charset="0"/>
                        </a:rPr>
                        <a:t>Dans cet espace périurbain il y a des lotissement et des </a:t>
                      </a:r>
                      <a:r>
                        <a:rPr lang="fr-FR" sz="1700" b="1" dirty="0">
                          <a:latin typeface="Times New Roman" panose="02020603050405020304" pitchFamily="18" charset="0"/>
                          <a:cs typeface="Times New Roman" panose="02020603050405020304" pitchFamily="18" charset="0"/>
                        </a:rPr>
                        <a:t>habitations</a:t>
                      </a:r>
                      <a:r>
                        <a:rPr lang="fr-FR" sz="1700" dirty="0">
                          <a:latin typeface="Times New Roman" panose="02020603050405020304" pitchFamily="18" charset="0"/>
                          <a:cs typeface="Times New Roman" panose="02020603050405020304" pitchFamily="18" charset="0"/>
                        </a:rPr>
                        <a:t> pavillonnaires, plus </a:t>
                      </a:r>
                      <a:r>
                        <a:rPr lang="fr-FR" sz="1700" b="1" dirty="0">
                          <a:latin typeface="Times New Roman" panose="02020603050405020304" pitchFamily="18" charset="0"/>
                          <a:cs typeface="Times New Roman" panose="02020603050405020304" pitchFamily="18" charset="0"/>
                        </a:rPr>
                        <a:t>petites</a:t>
                      </a:r>
                      <a:r>
                        <a:rPr lang="fr-FR" sz="1700" dirty="0">
                          <a:latin typeface="Times New Roman" panose="02020603050405020304" pitchFamily="18" charset="0"/>
                          <a:cs typeface="Times New Roman" panose="02020603050405020304" pitchFamily="18" charset="0"/>
                        </a:rPr>
                        <a:t> qu’au centre !</a:t>
                      </a:r>
                    </a:p>
                  </a:txBody>
                  <a:tcPr/>
                </a:tc>
                <a:tc>
                  <a:txBody>
                    <a:bodyPr/>
                    <a:lstStyle/>
                    <a:p>
                      <a:r>
                        <a:rPr lang="fr-FR" sz="1700" dirty="0">
                          <a:latin typeface="Times New Roman" panose="02020603050405020304" pitchFamily="18" charset="0"/>
                          <a:cs typeface="Times New Roman" panose="02020603050405020304" pitchFamily="18" charset="0"/>
                        </a:rPr>
                        <a:t>Dans les </a:t>
                      </a:r>
                      <a:r>
                        <a:rPr lang="fr-FR" sz="1700" b="1" dirty="0">
                          <a:latin typeface="Times New Roman" panose="02020603050405020304" pitchFamily="18" charset="0"/>
                          <a:cs typeface="Times New Roman" panose="02020603050405020304" pitchFamily="18" charset="0"/>
                        </a:rPr>
                        <a:t>filaments</a:t>
                      </a:r>
                      <a:r>
                        <a:rPr lang="fr-FR" sz="1700" dirty="0">
                          <a:latin typeface="Times New Roman" panose="02020603050405020304" pitchFamily="18" charset="0"/>
                          <a:cs typeface="Times New Roman" panose="02020603050405020304" pitchFamily="18" charset="0"/>
                        </a:rPr>
                        <a:t> nous avons des </a:t>
                      </a:r>
                      <a:r>
                        <a:rPr lang="fr-FR" sz="1700" b="1" dirty="0">
                          <a:latin typeface="Times New Roman" panose="02020603050405020304" pitchFamily="18" charset="0"/>
                          <a:cs typeface="Times New Roman" panose="02020603050405020304" pitchFamily="18" charset="0"/>
                        </a:rPr>
                        <a:t>galaxies spirales</a:t>
                      </a:r>
                      <a:r>
                        <a:rPr lang="fr-FR" sz="1700" dirty="0">
                          <a:latin typeface="Times New Roman" panose="02020603050405020304" pitchFamily="18" charset="0"/>
                          <a:cs typeface="Times New Roman" panose="02020603050405020304" pitchFamily="18" charset="0"/>
                        </a:rPr>
                        <a:t>, </a:t>
                      </a:r>
                      <a:r>
                        <a:rPr lang="fr-FR" sz="1700" b="1" dirty="0">
                          <a:latin typeface="Times New Roman" panose="02020603050405020304" pitchFamily="18" charset="0"/>
                          <a:cs typeface="Times New Roman" panose="02020603050405020304" pitchFamily="18" charset="0"/>
                        </a:rPr>
                        <a:t>moins massives </a:t>
                      </a:r>
                      <a:r>
                        <a:rPr lang="fr-FR" sz="1700" dirty="0">
                          <a:latin typeface="Times New Roman" panose="02020603050405020304" pitchFamily="18" charset="0"/>
                          <a:cs typeface="Times New Roman" panose="02020603050405020304" pitchFamily="18" charset="0"/>
                        </a:rPr>
                        <a:t>que les galaxies elliptiques dans les nœuds !</a:t>
                      </a:r>
                    </a:p>
                  </a:txBody>
                  <a:tcPr/>
                </a:tc>
                <a:extLst>
                  <a:ext uri="{0D108BD9-81ED-4DB2-BD59-A6C34878D82A}">
                    <a16:rowId xmlns:a16="http://schemas.microsoft.com/office/drawing/2014/main" val="34283085"/>
                  </a:ext>
                </a:extLst>
              </a:tr>
              <a:tr h="372515">
                <a:tc>
                  <a:txBody>
                    <a:bodyPr/>
                    <a:lstStyle/>
                    <a:p>
                      <a:r>
                        <a:rPr lang="fr-FR" sz="1700" dirty="0">
                          <a:latin typeface="Times New Roman" panose="02020603050405020304" pitchFamily="18" charset="0"/>
                          <a:cs typeface="Times New Roman" panose="02020603050405020304" pitchFamily="18" charset="0"/>
                        </a:rPr>
                        <a:t>Dans ces habitations vivent des </a:t>
                      </a:r>
                      <a:r>
                        <a:rPr lang="fr-FR" sz="1700" b="1" dirty="0">
                          <a:latin typeface="Times New Roman" panose="02020603050405020304" pitchFamily="18" charset="0"/>
                          <a:cs typeface="Times New Roman" panose="02020603050405020304" pitchFamily="18" charset="0"/>
                        </a:rPr>
                        <a:t>gens</a:t>
                      </a:r>
                      <a:r>
                        <a:rPr lang="fr-FR" sz="1700" dirty="0">
                          <a:latin typeface="Times New Roman" panose="02020603050405020304" pitchFamily="18" charset="0"/>
                          <a:cs typeface="Times New Roman" panose="02020603050405020304" pitchFamily="18" charset="0"/>
                        </a:rPr>
                        <a:t>.</a:t>
                      </a:r>
                    </a:p>
                  </a:txBody>
                  <a:tcPr/>
                </a:tc>
                <a:tc>
                  <a:txBody>
                    <a:bodyPr/>
                    <a:lstStyle/>
                    <a:p>
                      <a:r>
                        <a:rPr lang="fr-FR" sz="1700" dirty="0">
                          <a:latin typeface="Times New Roman" panose="02020603050405020304" pitchFamily="18" charset="0"/>
                          <a:cs typeface="Times New Roman" panose="02020603050405020304" pitchFamily="18" charset="0"/>
                        </a:rPr>
                        <a:t>Dans ces galaxies vivent des </a:t>
                      </a:r>
                      <a:r>
                        <a:rPr lang="fr-FR" sz="1700" b="1" dirty="0">
                          <a:latin typeface="Times New Roman" panose="02020603050405020304" pitchFamily="18" charset="0"/>
                          <a:cs typeface="Times New Roman" panose="02020603050405020304" pitchFamily="18" charset="0"/>
                        </a:rPr>
                        <a:t>étoiles</a:t>
                      </a:r>
                      <a:r>
                        <a:rPr lang="fr-FR" sz="17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415819605"/>
                  </a:ext>
                </a:extLst>
              </a:tr>
              <a:tr h="635602">
                <a:tc>
                  <a:txBody>
                    <a:bodyPr/>
                    <a:lstStyle/>
                    <a:p>
                      <a:r>
                        <a:rPr lang="fr-FR" sz="1700" dirty="0">
                          <a:latin typeface="Times New Roman" panose="02020603050405020304" pitchFamily="18" charset="0"/>
                          <a:cs typeface="Times New Roman" panose="02020603050405020304" pitchFamily="18" charset="0"/>
                        </a:rPr>
                        <a:t>Pour se nourrir, ces gens prennent ce qu’il reste dans leur </a:t>
                      </a:r>
                      <a:r>
                        <a:rPr lang="fr-FR" sz="1700" b="1" dirty="0">
                          <a:latin typeface="Times New Roman" panose="02020603050405020304" pitchFamily="18" charset="0"/>
                          <a:cs typeface="Times New Roman" panose="02020603050405020304" pitchFamily="18" charset="0"/>
                        </a:rPr>
                        <a:t>frigo</a:t>
                      </a:r>
                      <a:r>
                        <a:rPr lang="fr-FR" sz="1700" dirty="0">
                          <a:latin typeface="Times New Roman" panose="02020603050405020304" pitchFamily="18" charset="0"/>
                          <a:cs typeface="Times New Roman" panose="02020603050405020304" pitchFamily="18" charset="0"/>
                        </a:rPr>
                        <a:t>.</a:t>
                      </a:r>
                    </a:p>
                  </a:txBody>
                  <a:tcPr/>
                </a:tc>
                <a:tc>
                  <a:txBody>
                    <a:bodyPr/>
                    <a:lstStyle/>
                    <a:p>
                      <a:r>
                        <a:rPr lang="fr-FR" sz="1700" dirty="0">
                          <a:latin typeface="Times New Roman" panose="02020603050405020304" pitchFamily="18" charset="0"/>
                          <a:cs typeface="Times New Roman" panose="02020603050405020304" pitchFamily="18" charset="0"/>
                        </a:rPr>
                        <a:t>Les étoiles utilisent</a:t>
                      </a:r>
                      <a:r>
                        <a:rPr lang="fr-FR" sz="1400" dirty="0">
                          <a:latin typeface="Times New Roman" panose="02020603050405020304" pitchFamily="18" charset="0"/>
                          <a:cs typeface="Times New Roman" panose="02020603050405020304" pitchFamily="18" charset="0"/>
                        </a:rPr>
                        <a:t> </a:t>
                      </a:r>
                      <a:r>
                        <a:rPr lang="fr-FR" sz="1700" dirty="0">
                          <a:latin typeface="Times New Roman" panose="02020603050405020304" pitchFamily="18" charset="0"/>
                          <a:cs typeface="Times New Roman" panose="02020603050405020304" pitchFamily="18" charset="0"/>
                        </a:rPr>
                        <a:t>le </a:t>
                      </a:r>
                      <a:r>
                        <a:rPr lang="fr-FR" sz="1700" b="1" dirty="0">
                          <a:latin typeface="Times New Roman" panose="02020603050405020304" pitchFamily="18" charset="0"/>
                          <a:cs typeface="Times New Roman" panose="02020603050405020304" pitchFamily="18" charset="0"/>
                        </a:rPr>
                        <a:t>gaz</a:t>
                      </a:r>
                      <a:r>
                        <a:rPr lang="fr-FR" sz="1700" dirty="0">
                          <a:latin typeface="Times New Roman" panose="02020603050405020304" pitchFamily="18" charset="0"/>
                          <a:cs typeface="Times New Roman" panose="02020603050405020304" pitchFamily="18" charset="0"/>
                        </a:rPr>
                        <a:t> qu’il y a dans leur </a:t>
                      </a:r>
                      <a:r>
                        <a:rPr lang="fr-FR" sz="1700" b="1" dirty="0">
                          <a:latin typeface="Times New Roman" panose="02020603050405020304" pitchFamily="18" charset="0"/>
                          <a:cs typeface="Times New Roman" panose="02020603050405020304" pitchFamily="18" charset="0"/>
                        </a:rPr>
                        <a:t>galaxie</a:t>
                      </a:r>
                      <a:r>
                        <a:rPr lang="fr-FR" sz="17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760269053"/>
                  </a:ext>
                </a:extLst>
              </a:tr>
              <a:tr h="1391590">
                <a:tc>
                  <a:txBody>
                    <a:bodyPr/>
                    <a:lstStyle/>
                    <a:p>
                      <a:r>
                        <a:rPr lang="fr-FR" sz="1700" dirty="0">
                          <a:latin typeface="Times New Roman" panose="02020603050405020304" pitchFamily="18" charset="0"/>
                          <a:cs typeface="Times New Roman" panose="02020603050405020304" pitchFamily="18" charset="0"/>
                        </a:rPr>
                        <a:t>Ce qui se trouve dans leur frigo provient au départ de l’agriculture, dans </a:t>
                      </a:r>
                      <a:r>
                        <a:rPr lang="fr-FR" sz="1700" b="1" dirty="0">
                          <a:latin typeface="Times New Roman" panose="02020603050405020304" pitchFamily="18" charset="0"/>
                          <a:cs typeface="Times New Roman" panose="02020603050405020304" pitchFamily="18" charset="0"/>
                        </a:rPr>
                        <a:t>les champs</a:t>
                      </a:r>
                      <a:r>
                        <a:rPr lang="fr-FR" sz="1700" dirty="0">
                          <a:latin typeface="Times New Roman" panose="02020603050405020304" pitchFamily="18" charset="0"/>
                          <a:cs typeface="Times New Roman" panose="02020603050405020304" pitchFamily="18" charset="0"/>
                        </a:rPr>
                        <a:t> que sont les zones en noirs !</a:t>
                      </a:r>
                    </a:p>
                  </a:txBody>
                  <a:tcPr/>
                </a:tc>
                <a:tc>
                  <a:txBody>
                    <a:bodyPr/>
                    <a:lstStyle/>
                    <a:p>
                      <a:r>
                        <a:rPr lang="fr-FR" sz="1700" dirty="0">
                          <a:latin typeface="Times New Roman" panose="02020603050405020304" pitchFamily="18" charset="0"/>
                          <a:cs typeface="Times New Roman" panose="02020603050405020304" pitchFamily="18" charset="0"/>
                        </a:rPr>
                        <a:t>Le gaz des galaxie provient au départ du </a:t>
                      </a:r>
                      <a:r>
                        <a:rPr lang="fr-FR" sz="1700" b="1" dirty="0">
                          <a:latin typeface="Times New Roman" panose="02020603050405020304" pitchFamily="18" charset="0"/>
                          <a:cs typeface="Times New Roman" panose="02020603050405020304" pitchFamily="18" charset="0"/>
                        </a:rPr>
                        <a:t>milieu intergalactique</a:t>
                      </a:r>
                      <a:r>
                        <a:rPr lang="fr-FR" sz="1700" dirty="0">
                          <a:latin typeface="Times New Roman" panose="02020603050405020304" pitchFamily="18" charset="0"/>
                          <a:cs typeface="Times New Roman" panose="02020603050405020304" pitchFamily="18" charset="0"/>
                        </a:rPr>
                        <a:t>, qui n’est pas complètement vide mais constitué </a:t>
                      </a:r>
                      <a:r>
                        <a:rPr lang="fr-FR" sz="1700" b="1" dirty="0">
                          <a:latin typeface="Times New Roman" panose="02020603050405020304" pitchFamily="18" charset="0"/>
                          <a:cs typeface="Times New Roman" panose="02020603050405020304" pitchFamily="18" charset="0"/>
                        </a:rPr>
                        <a:t>d’hydrogène</a:t>
                      </a:r>
                      <a:r>
                        <a:rPr lang="fr-FR" sz="1700" dirty="0">
                          <a:latin typeface="Times New Roman" panose="02020603050405020304" pitchFamily="18" charset="0"/>
                          <a:cs typeface="Times New Roman" panose="02020603050405020304" pitchFamily="18" charset="0"/>
                        </a:rPr>
                        <a:t> ! </a:t>
                      </a:r>
                      <a:r>
                        <a:rPr lang="fr-FR" sz="1400" dirty="0">
                          <a:latin typeface="Times New Roman" panose="02020603050405020304" pitchFamily="18" charset="0"/>
                          <a:cs typeface="Times New Roman" panose="02020603050405020304" pitchFamily="18" charset="0"/>
                        </a:rPr>
                        <a:t>(qui finit par être capturé par les halos de matière noire des galaxies)</a:t>
                      </a:r>
                    </a:p>
                  </a:txBody>
                  <a:tcPr/>
                </a:tc>
                <a:extLst>
                  <a:ext uri="{0D108BD9-81ED-4DB2-BD59-A6C34878D82A}">
                    <a16:rowId xmlns:a16="http://schemas.microsoft.com/office/drawing/2014/main" val="2194066658"/>
                  </a:ext>
                </a:extLst>
              </a:tr>
            </a:tbl>
          </a:graphicData>
        </a:graphic>
      </p:graphicFrame>
    </p:spTree>
    <p:extLst>
      <p:ext uri="{BB962C8B-B14F-4D97-AF65-F5344CB8AC3E}">
        <p14:creationId xmlns:p14="http://schemas.microsoft.com/office/powerpoint/2010/main" val="207925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136EC15-DE6E-DC4E-D324-B87E564772D9}"/>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 – Zoom sur la toile cosmique</a:t>
            </a:r>
          </a:p>
        </p:txBody>
      </p:sp>
      <p:pic>
        <p:nvPicPr>
          <p:cNvPr id="2" name="Picture 6">
            <a:extLst>
              <a:ext uri="{FF2B5EF4-FFF2-40B4-BE49-F238E27FC236}">
                <a16:creationId xmlns:a16="http://schemas.microsoft.com/office/drawing/2014/main" id="{356671AA-1D08-C2C8-08C6-35CE4D4C1C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62" t="3661" r="1880" b="4815"/>
          <a:stretch/>
        </p:blipFill>
        <p:spPr bwMode="auto">
          <a:xfrm>
            <a:off x="1027038" y="836712"/>
            <a:ext cx="2952329" cy="295232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A049CBD-C8F7-D9A4-57C1-ADDFA42DEF78}"/>
              </a:ext>
            </a:extLst>
          </p:cNvPr>
          <p:cNvSpPr txBox="1"/>
          <p:nvPr/>
        </p:nvSpPr>
        <p:spPr>
          <a:xfrm>
            <a:off x="4222204" y="1131798"/>
            <a:ext cx="7560840" cy="892552"/>
          </a:xfrm>
          <a:prstGeom prst="rect">
            <a:avLst/>
          </a:prstGeom>
          <a:noFill/>
          <a:ln>
            <a:solidFill>
              <a:schemeClr val="accent1"/>
            </a:solidFill>
          </a:ln>
        </p:spPr>
        <p:txBody>
          <a:bodyPr wrap="square" rtlCol="0">
            <a:spAutoFit/>
          </a:bodyPr>
          <a:lstStyle/>
          <a:p>
            <a:r>
              <a:rPr lang="fr-FR" sz="2600" dirty="0">
                <a:latin typeface="Times New Roman" panose="02020603050405020304" pitchFamily="18" charset="0"/>
                <a:cs typeface="Times New Roman" panose="02020603050405020304" pitchFamily="18" charset="0"/>
              </a:rPr>
              <a:t>Le milieu intergalactique n’est pas totalement vide, il est constitué de l’hydrogène qui alimente les galaxies ! </a:t>
            </a:r>
          </a:p>
        </p:txBody>
      </p:sp>
      <p:sp>
        <p:nvSpPr>
          <p:cNvPr id="6" name="ZoneTexte 5">
            <a:extLst>
              <a:ext uri="{FF2B5EF4-FFF2-40B4-BE49-F238E27FC236}">
                <a16:creationId xmlns:a16="http://schemas.microsoft.com/office/drawing/2014/main" id="{794B14E9-26E2-6FB4-868C-08C1A9EB8AF5}"/>
              </a:ext>
            </a:extLst>
          </p:cNvPr>
          <p:cNvSpPr txBox="1"/>
          <p:nvPr/>
        </p:nvSpPr>
        <p:spPr>
          <a:xfrm>
            <a:off x="932432" y="3913892"/>
            <a:ext cx="3262958" cy="830997"/>
          </a:xfrm>
          <a:prstGeom prst="rect">
            <a:avLst/>
          </a:prstGeom>
          <a:noFill/>
          <a:ln>
            <a:solidFill>
              <a:schemeClr val="accent1"/>
            </a:solidFill>
          </a:ln>
        </p:spPr>
        <p:txBody>
          <a:bodyPr wrap="square" rtlCol="0">
            <a:spAutoFit/>
          </a:bodyPr>
          <a:lstStyle/>
          <a:p>
            <a:pPr algn="ctr"/>
            <a:r>
              <a:rPr lang="fr-FR" dirty="0">
                <a:latin typeface="Times New Roman" panose="02020603050405020304" pitchFamily="18" charset="0"/>
                <a:cs typeface="Times New Roman" panose="02020603050405020304" pitchFamily="18" charset="0"/>
              </a:rPr>
              <a:t>Pour stopper ce transfert d’hydrogène </a:t>
            </a:r>
          </a:p>
        </p:txBody>
      </p:sp>
      <p:pic>
        <p:nvPicPr>
          <p:cNvPr id="1026" name="Picture 2" descr="Centaurus A (NGC 5128)">
            <a:extLst>
              <a:ext uri="{FF2B5EF4-FFF2-40B4-BE49-F238E27FC236}">
                <a16:creationId xmlns:a16="http://schemas.microsoft.com/office/drawing/2014/main" id="{C0F1ADF0-0079-DA49-DBDF-FBAA8BC95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0316" y="2852937"/>
            <a:ext cx="2986368" cy="364160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descr="Centaurus A">
            <a:extLst>
              <a:ext uri="{FF2B5EF4-FFF2-40B4-BE49-F238E27FC236}">
                <a16:creationId xmlns:a16="http://schemas.microsoft.com/office/drawing/2014/main" id="{4F4D3DF8-9B43-05DC-4193-18A70610B36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27" r="6858"/>
          <a:stretch/>
        </p:blipFill>
        <p:spPr bwMode="auto">
          <a:xfrm>
            <a:off x="8398668" y="2867282"/>
            <a:ext cx="3641605" cy="364160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05422863-5E32-C6C8-6439-92CC15594A16}"/>
              </a:ext>
            </a:extLst>
          </p:cNvPr>
          <p:cNvSpPr txBox="1"/>
          <p:nvPr/>
        </p:nvSpPr>
        <p:spPr>
          <a:xfrm>
            <a:off x="5249243" y="6484533"/>
            <a:ext cx="7109865" cy="307777"/>
          </a:xfrm>
          <a:prstGeom prst="rect">
            <a:avLst/>
          </a:prstGeom>
          <a:noFill/>
        </p:spPr>
        <p:txBody>
          <a:bodyPr wrap="square" rtlCol="0">
            <a:spAutoFit/>
          </a:bodyPr>
          <a:lstStyle/>
          <a:p>
            <a:r>
              <a:rPr lang="fr-FR" sz="1400" dirty="0">
                <a:latin typeface="Times New Roman" panose="02020603050405020304" pitchFamily="18" charset="0"/>
                <a:cs typeface="Times New Roman" panose="02020603050405020304" pitchFamily="18" charset="0"/>
              </a:rPr>
              <a:t>La galaxie </a:t>
            </a:r>
            <a:r>
              <a:rPr lang="fr-FR" sz="1400" dirty="0" err="1">
                <a:latin typeface="Times New Roman" panose="02020603050405020304" pitchFamily="18" charset="0"/>
                <a:cs typeface="Times New Roman" panose="02020603050405020304" pitchFamily="18" charset="0"/>
              </a:rPr>
              <a:t>Centaurus</a:t>
            </a:r>
            <a:r>
              <a:rPr lang="fr-FR" sz="1400" dirty="0">
                <a:latin typeface="Times New Roman" panose="02020603050405020304" pitchFamily="18" charset="0"/>
                <a:cs typeface="Times New Roman" panose="02020603050405020304" pitchFamily="18" charset="0"/>
              </a:rPr>
              <a:t> A expulse du gaz très chaud (bleu!) à cause de son trou noir supermassif</a:t>
            </a:r>
          </a:p>
        </p:txBody>
      </p:sp>
      <p:sp>
        <p:nvSpPr>
          <p:cNvPr id="8" name="ZoneTexte 7">
            <a:extLst>
              <a:ext uri="{FF2B5EF4-FFF2-40B4-BE49-F238E27FC236}">
                <a16:creationId xmlns:a16="http://schemas.microsoft.com/office/drawing/2014/main" id="{9AB9525E-7FF3-6093-FF9D-83FF5CE1DC2A}"/>
              </a:ext>
            </a:extLst>
          </p:cNvPr>
          <p:cNvSpPr txBox="1"/>
          <p:nvPr/>
        </p:nvSpPr>
        <p:spPr>
          <a:xfrm>
            <a:off x="811014" y="5438092"/>
            <a:ext cx="3384376" cy="1200329"/>
          </a:xfrm>
          <a:prstGeom prst="rect">
            <a:avLst/>
          </a:prstGeom>
          <a:noFill/>
          <a:ln>
            <a:solidFill>
              <a:schemeClr val="accent1"/>
            </a:solidFill>
          </a:ln>
        </p:spPr>
        <p:txBody>
          <a:bodyPr wrap="square" rtlCol="0">
            <a:spAutoFit/>
          </a:bodyPr>
          <a:lstStyle/>
          <a:p>
            <a:pPr algn="ctr"/>
            <a:r>
              <a:rPr lang="fr-FR" dirty="0">
                <a:latin typeface="Times New Roman" panose="02020603050405020304" pitchFamily="18" charset="0"/>
                <a:cs typeface="Times New Roman" panose="02020603050405020304" pitchFamily="18" charset="0"/>
                <a:sym typeface="Wingdings" panose="05000000000000000000" pitchFamily="2" charset="2"/>
              </a:rPr>
              <a:t>Phénomènes de rétroaction (feedback) de la part des galaxies.</a:t>
            </a:r>
            <a:endParaRPr lang="fr-FR" dirty="0">
              <a:latin typeface="Times New Roman" panose="02020603050405020304" pitchFamily="18" charset="0"/>
              <a:cs typeface="Times New Roman" panose="02020603050405020304" pitchFamily="18" charset="0"/>
            </a:endParaRPr>
          </a:p>
        </p:txBody>
      </p:sp>
      <p:sp>
        <p:nvSpPr>
          <p:cNvPr id="9" name="Flèche : bas 8">
            <a:extLst>
              <a:ext uri="{FF2B5EF4-FFF2-40B4-BE49-F238E27FC236}">
                <a16:creationId xmlns:a16="http://schemas.microsoft.com/office/drawing/2014/main" id="{844818AA-F28A-606D-0B16-BDFE87D47B63}"/>
              </a:ext>
            </a:extLst>
          </p:cNvPr>
          <p:cNvSpPr/>
          <p:nvPr/>
        </p:nvSpPr>
        <p:spPr>
          <a:xfrm>
            <a:off x="2277988" y="4862761"/>
            <a:ext cx="515655" cy="5104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10" name="Flèche : bas 9">
            <a:extLst>
              <a:ext uri="{FF2B5EF4-FFF2-40B4-BE49-F238E27FC236}">
                <a16:creationId xmlns:a16="http://schemas.microsoft.com/office/drawing/2014/main" id="{E6E6712C-D5F1-0A5C-606E-6D65E21B716C}"/>
              </a:ext>
            </a:extLst>
          </p:cNvPr>
          <p:cNvSpPr/>
          <p:nvPr/>
        </p:nvSpPr>
        <p:spPr>
          <a:xfrm rot="16200000">
            <a:off x="4429031" y="5303273"/>
            <a:ext cx="515655" cy="7852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Tree>
    <p:extLst>
      <p:ext uri="{BB962C8B-B14F-4D97-AF65-F5344CB8AC3E}">
        <p14:creationId xmlns:p14="http://schemas.microsoft.com/office/powerpoint/2010/main" val="142333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 – Classification des galaxies </a:t>
            </a:r>
          </a:p>
        </p:txBody>
      </p:sp>
      <p:pic>
        <p:nvPicPr>
          <p:cNvPr id="2050" name="Picture 2" descr="Hubble - de Vaucouleurs Galaxy Morphology Diagram - Galaxy ...">
            <a:extLst>
              <a:ext uri="{FF2B5EF4-FFF2-40B4-BE49-F238E27FC236}">
                <a16:creationId xmlns:a16="http://schemas.microsoft.com/office/drawing/2014/main" id="{FC3456A9-8B69-6799-52C2-1D0437441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844" y="1111970"/>
            <a:ext cx="10225136" cy="562382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DF7CF3D-95B8-D284-2C79-8206D2386C2C}"/>
              </a:ext>
            </a:extLst>
          </p:cNvPr>
          <p:cNvSpPr txBox="1"/>
          <p:nvPr/>
        </p:nvSpPr>
        <p:spPr>
          <a:xfrm>
            <a:off x="4582244" y="711860"/>
            <a:ext cx="10441160" cy="400110"/>
          </a:xfrm>
          <a:prstGeom prst="rect">
            <a:avLst/>
          </a:prstGeom>
          <a:noFill/>
        </p:spPr>
        <p:txBody>
          <a:bodyPr wrap="square" rtlCol="0">
            <a:spAutoFit/>
          </a:bodyPr>
          <a:lstStyle/>
          <a:p>
            <a:r>
              <a:rPr lang="fr-FR" sz="2000" dirty="0">
                <a:solidFill>
                  <a:schemeClr val="accent1"/>
                </a:solidFill>
                <a:latin typeface="Times New Roman" panose="02020603050405020304" pitchFamily="18" charset="0"/>
                <a:cs typeface="Times New Roman" panose="02020603050405020304" pitchFamily="18" charset="0"/>
              </a:rPr>
              <a:t>Chaque galaxie est unique. On les classe en fonction de leur forme !</a:t>
            </a:r>
          </a:p>
        </p:txBody>
      </p:sp>
    </p:spTree>
    <p:extLst>
      <p:ext uri="{BB962C8B-B14F-4D97-AF65-F5344CB8AC3E}">
        <p14:creationId xmlns:p14="http://schemas.microsoft.com/office/powerpoint/2010/main" val="346549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 – Classification des galaxies </a:t>
            </a:r>
          </a:p>
        </p:txBody>
      </p:sp>
      <p:pic>
        <p:nvPicPr>
          <p:cNvPr id="2050" name="Picture 2" descr="Hubble - de Vaucouleurs Galaxy Morphology Diagram - Galaxy ...">
            <a:extLst>
              <a:ext uri="{FF2B5EF4-FFF2-40B4-BE49-F238E27FC236}">
                <a16:creationId xmlns:a16="http://schemas.microsoft.com/office/drawing/2014/main" id="{FC3456A9-8B69-6799-52C2-1D0437441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844" y="1111970"/>
            <a:ext cx="10225136" cy="562382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DF7CF3D-95B8-D284-2C79-8206D2386C2C}"/>
              </a:ext>
            </a:extLst>
          </p:cNvPr>
          <p:cNvSpPr txBox="1"/>
          <p:nvPr/>
        </p:nvSpPr>
        <p:spPr>
          <a:xfrm>
            <a:off x="4582244" y="711860"/>
            <a:ext cx="10441160" cy="400110"/>
          </a:xfrm>
          <a:prstGeom prst="rect">
            <a:avLst/>
          </a:prstGeom>
          <a:noFill/>
        </p:spPr>
        <p:txBody>
          <a:bodyPr wrap="square" rtlCol="0">
            <a:spAutoFit/>
          </a:bodyPr>
          <a:lstStyle/>
          <a:p>
            <a:r>
              <a:rPr lang="fr-FR" sz="2000" dirty="0">
                <a:solidFill>
                  <a:schemeClr val="accent1"/>
                </a:solidFill>
                <a:latin typeface="Times New Roman" panose="02020603050405020304" pitchFamily="18" charset="0"/>
                <a:cs typeface="Times New Roman" panose="02020603050405020304" pitchFamily="18" charset="0"/>
              </a:rPr>
              <a:t>Chaque galaxie est unique. On les classe en fonction de leur forme !</a:t>
            </a:r>
          </a:p>
        </p:txBody>
      </p:sp>
      <p:sp>
        <p:nvSpPr>
          <p:cNvPr id="6" name="Organigramme : Procédé 5">
            <a:extLst>
              <a:ext uri="{FF2B5EF4-FFF2-40B4-BE49-F238E27FC236}">
                <a16:creationId xmlns:a16="http://schemas.microsoft.com/office/drawing/2014/main" id="{C50767F2-FC63-7D6A-AC51-8760F9F521F7}"/>
              </a:ext>
            </a:extLst>
          </p:cNvPr>
          <p:cNvSpPr/>
          <p:nvPr/>
        </p:nvSpPr>
        <p:spPr>
          <a:xfrm>
            <a:off x="1197868" y="2492896"/>
            <a:ext cx="3528392" cy="2664296"/>
          </a:xfrm>
          <a:prstGeom prst="flowChartProcess">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7" name="Organigramme : Procédé 6">
            <a:extLst>
              <a:ext uri="{FF2B5EF4-FFF2-40B4-BE49-F238E27FC236}">
                <a16:creationId xmlns:a16="http://schemas.microsoft.com/office/drawing/2014/main" id="{4F1A56D7-C2E8-A17D-E837-A3624E391FB4}"/>
              </a:ext>
            </a:extLst>
          </p:cNvPr>
          <p:cNvSpPr/>
          <p:nvPr/>
        </p:nvSpPr>
        <p:spPr>
          <a:xfrm>
            <a:off x="4726260" y="2060848"/>
            <a:ext cx="504056" cy="3528392"/>
          </a:xfrm>
          <a:prstGeom prst="flowChartProcess">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8" name="Organigramme : Procédé 7">
            <a:extLst>
              <a:ext uri="{FF2B5EF4-FFF2-40B4-BE49-F238E27FC236}">
                <a16:creationId xmlns:a16="http://schemas.microsoft.com/office/drawing/2014/main" id="{2644457C-8477-BDBF-EBBE-92643989C084}"/>
              </a:ext>
            </a:extLst>
          </p:cNvPr>
          <p:cNvSpPr/>
          <p:nvPr/>
        </p:nvSpPr>
        <p:spPr>
          <a:xfrm>
            <a:off x="5230316" y="1635190"/>
            <a:ext cx="4248472" cy="4674130"/>
          </a:xfrm>
          <a:prstGeom prst="flowChartProcess">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9" name="Organigramme : Procédé 8">
            <a:extLst>
              <a:ext uri="{FF2B5EF4-FFF2-40B4-BE49-F238E27FC236}">
                <a16:creationId xmlns:a16="http://schemas.microsoft.com/office/drawing/2014/main" id="{8D676692-27AE-D0FA-9AEB-A0CFA39F6777}"/>
              </a:ext>
            </a:extLst>
          </p:cNvPr>
          <p:cNvSpPr/>
          <p:nvPr/>
        </p:nvSpPr>
        <p:spPr>
          <a:xfrm>
            <a:off x="9478788" y="3026977"/>
            <a:ext cx="1728192" cy="1793810"/>
          </a:xfrm>
          <a:prstGeom prst="flowChartProcess">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Tree>
    <p:extLst>
      <p:ext uri="{BB962C8B-B14F-4D97-AF65-F5344CB8AC3E}">
        <p14:creationId xmlns:p14="http://schemas.microsoft.com/office/powerpoint/2010/main" val="284371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 – Classification des galaxies </a:t>
            </a:r>
          </a:p>
        </p:txBody>
      </p:sp>
      <p:pic>
        <p:nvPicPr>
          <p:cNvPr id="3" name="Picture 2" descr="Hubble - de Vaucouleurs Galaxy Morphology Diagram - Galaxy ...">
            <a:extLst>
              <a:ext uri="{FF2B5EF4-FFF2-40B4-BE49-F238E27FC236}">
                <a16:creationId xmlns:a16="http://schemas.microsoft.com/office/drawing/2014/main" id="{BBA2D14B-E5BD-F44C-3B51-704CABE4F6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099"/>
          <a:stretch/>
        </p:blipFill>
        <p:spPr bwMode="auto">
          <a:xfrm>
            <a:off x="1053852" y="836712"/>
            <a:ext cx="1728192" cy="562382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F8DC2479-62DD-1918-AF8E-FB06051A4C9B}"/>
              </a:ext>
            </a:extLst>
          </p:cNvPr>
          <p:cNvSpPr txBox="1"/>
          <p:nvPr/>
        </p:nvSpPr>
        <p:spPr>
          <a:xfrm>
            <a:off x="3042658" y="711860"/>
            <a:ext cx="5284002" cy="5632311"/>
          </a:xfrm>
          <a:prstGeom prst="rect">
            <a:avLst/>
          </a:prstGeom>
          <a:noFill/>
        </p:spPr>
        <p:txBody>
          <a:bodyPr wrap="square" rtlCol="0">
            <a:spAutoFit/>
          </a:bodyPr>
          <a:lstStyle/>
          <a:p>
            <a:r>
              <a:rPr lang="fr-FR" b="1" u="sng" dirty="0">
                <a:solidFill>
                  <a:schemeClr val="accent1"/>
                </a:solidFill>
                <a:latin typeface="Times New Roman" panose="02020603050405020304" pitchFamily="18" charset="0"/>
                <a:cs typeface="Times New Roman" panose="02020603050405020304" pitchFamily="18" charset="0"/>
              </a:rPr>
              <a:t>Galaxies irrégulières : </a:t>
            </a:r>
          </a:p>
          <a:p>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Im</a:t>
            </a:r>
          </a:p>
          <a:p>
            <a:r>
              <a:rPr lang="fr-FR" dirty="0">
                <a:latin typeface="Times New Roman" panose="02020603050405020304" pitchFamily="18" charset="0"/>
                <a:cs typeface="Times New Roman" panose="02020603050405020304" pitchFamily="18" charset="0"/>
              </a:rPr>
              <a:t>- pas de structures</a:t>
            </a:r>
          </a:p>
          <a:p>
            <a:r>
              <a:rPr lang="fr-FR" dirty="0">
                <a:latin typeface="Times New Roman" panose="02020603050405020304" pitchFamily="18" charset="0"/>
                <a:cs typeface="Times New Roman" panose="02020603050405020304" pitchFamily="18" charset="0"/>
              </a:rPr>
              <a:t>- parfois issus de collisions de galaxies</a:t>
            </a:r>
          </a:p>
          <a:p>
            <a:endParaRPr lang="fr-FR"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r>
              <a:rPr lang="fr-FR" b="1" u="sng" dirty="0">
                <a:solidFill>
                  <a:schemeClr val="accent1"/>
                </a:solidFill>
                <a:latin typeface="Times New Roman" panose="02020603050405020304" pitchFamily="18" charset="0"/>
                <a:cs typeface="Times New Roman" panose="02020603050405020304" pitchFamily="18" charset="0"/>
              </a:rPr>
              <a:t>Galaxies naines sphériques :</a:t>
            </a:r>
          </a:p>
          <a:p>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dSph</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majorité des galaxies du Groupe Local !</a:t>
            </a:r>
          </a:p>
        </p:txBody>
      </p:sp>
      <p:pic>
        <p:nvPicPr>
          <p:cNvPr id="3074" name="Picture 2" descr="우주 공포증 테스트♡">
            <a:extLst>
              <a:ext uri="{FF2B5EF4-FFF2-40B4-BE49-F238E27FC236}">
                <a16:creationId xmlns:a16="http://schemas.microsoft.com/office/drawing/2014/main" id="{A8A13E46-0D5A-C90C-CB7A-C74CD0B9D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8639" y="191534"/>
            <a:ext cx="3496442" cy="34646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e Grand Nuage de Magellan - L'image d'astronomie du jour - APOD">
            <a:extLst>
              <a:ext uri="{FF2B5EF4-FFF2-40B4-BE49-F238E27FC236}">
                <a16:creationId xmlns:a16="http://schemas.microsoft.com/office/drawing/2014/main" id="{F44DC116-E524-851C-1AE4-7D3F97BA76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5398" y="2768068"/>
            <a:ext cx="2736304" cy="18892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ndefined">
            <a:extLst>
              <a:ext uri="{FF2B5EF4-FFF2-40B4-BE49-F238E27FC236}">
                <a16:creationId xmlns:a16="http://schemas.microsoft.com/office/drawing/2014/main" id="{2897CA8E-E273-E059-8CFE-DAC6472125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82666" y="4221088"/>
            <a:ext cx="2492414" cy="249241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AA059697-46B9-0166-D925-2B9FF992351E}"/>
              </a:ext>
            </a:extLst>
          </p:cNvPr>
          <p:cNvSpPr txBox="1"/>
          <p:nvPr/>
        </p:nvSpPr>
        <p:spPr>
          <a:xfrm>
            <a:off x="4377423" y="3889945"/>
            <a:ext cx="2299022" cy="307777"/>
          </a:xfrm>
          <a:prstGeom prst="rect">
            <a:avLst/>
          </a:prstGeom>
          <a:noFill/>
        </p:spPr>
        <p:txBody>
          <a:bodyPr wrap="square" rtlCol="0">
            <a:spAutoFit/>
          </a:bodyPr>
          <a:lstStyle/>
          <a:p>
            <a:r>
              <a:rPr lang="fr-FR" sz="1400" dirty="0">
                <a:solidFill>
                  <a:schemeClr val="tx1">
                    <a:lumMod val="85000"/>
                  </a:schemeClr>
                </a:solidFill>
                <a:latin typeface="Times New Roman" panose="02020603050405020304" pitchFamily="18" charset="0"/>
                <a:cs typeface="Times New Roman" panose="02020603050405020304" pitchFamily="18" charset="0"/>
              </a:rPr>
              <a:t>Grand Nuage de Magellan</a:t>
            </a:r>
          </a:p>
        </p:txBody>
      </p:sp>
      <p:sp>
        <p:nvSpPr>
          <p:cNvPr id="6" name="ZoneTexte 5">
            <a:extLst>
              <a:ext uri="{FF2B5EF4-FFF2-40B4-BE49-F238E27FC236}">
                <a16:creationId xmlns:a16="http://schemas.microsoft.com/office/drawing/2014/main" id="{F705D55D-F953-793B-4596-89EED4169EA1}"/>
              </a:ext>
            </a:extLst>
          </p:cNvPr>
          <p:cNvSpPr txBox="1"/>
          <p:nvPr/>
        </p:nvSpPr>
        <p:spPr>
          <a:xfrm>
            <a:off x="6805777" y="557969"/>
            <a:ext cx="2299022" cy="307777"/>
          </a:xfrm>
          <a:prstGeom prst="rect">
            <a:avLst/>
          </a:prstGeom>
          <a:noFill/>
        </p:spPr>
        <p:txBody>
          <a:bodyPr wrap="square" rtlCol="0">
            <a:spAutoFit/>
          </a:bodyPr>
          <a:lstStyle/>
          <a:p>
            <a:r>
              <a:rPr lang="fr-FR" sz="1400" dirty="0">
                <a:solidFill>
                  <a:schemeClr val="tx1">
                    <a:lumMod val="85000"/>
                  </a:schemeClr>
                </a:solidFill>
                <a:latin typeface="Times New Roman" panose="02020603050405020304" pitchFamily="18" charset="0"/>
                <a:cs typeface="Times New Roman" panose="02020603050405020304" pitchFamily="18" charset="0"/>
              </a:rPr>
              <a:t>Galaxies Antennes</a:t>
            </a:r>
          </a:p>
        </p:txBody>
      </p:sp>
    </p:spTree>
    <p:extLst>
      <p:ext uri="{BB962C8B-B14F-4D97-AF65-F5344CB8AC3E}">
        <p14:creationId xmlns:p14="http://schemas.microsoft.com/office/powerpoint/2010/main" val="100139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9932C6E-9597-89C2-E7B9-FC904FF0C640}"/>
              </a:ext>
            </a:extLst>
          </p:cNvPr>
          <p:cNvSpPr txBox="1"/>
          <p:nvPr/>
        </p:nvSpPr>
        <p:spPr>
          <a:xfrm>
            <a:off x="1485900" y="188640"/>
            <a:ext cx="50405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II – Historique</a:t>
            </a:r>
          </a:p>
        </p:txBody>
      </p:sp>
      <p:sp>
        <p:nvSpPr>
          <p:cNvPr id="2" name="ZoneTexte 1">
            <a:extLst>
              <a:ext uri="{FF2B5EF4-FFF2-40B4-BE49-F238E27FC236}">
                <a16:creationId xmlns:a16="http://schemas.microsoft.com/office/drawing/2014/main" id="{E1FD8E5D-2EDF-FCC5-582B-CE7903686D27}"/>
              </a:ext>
            </a:extLst>
          </p:cNvPr>
          <p:cNvSpPr txBox="1"/>
          <p:nvPr/>
        </p:nvSpPr>
        <p:spPr>
          <a:xfrm>
            <a:off x="1053852" y="1340768"/>
            <a:ext cx="1944216" cy="430887"/>
          </a:xfrm>
          <a:prstGeom prst="rect">
            <a:avLst/>
          </a:prstGeom>
          <a:noFill/>
        </p:spPr>
        <p:txBody>
          <a:bodyPr wrap="square" rtlCol="0">
            <a:spAutoFit/>
          </a:bodyPr>
          <a:lstStyle/>
          <a:p>
            <a:r>
              <a:rPr lang="fr-FR" sz="2200" u="sng" dirty="0">
                <a:solidFill>
                  <a:schemeClr val="accent1"/>
                </a:solidFill>
                <a:latin typeface="Times New Roman" panose="02020603050405020304" pitchFamily="18" charset="0"/>
                <a:cs typeface="Times New Roman" panose="02020603050405020304" pitchFamily="18" charset="0"/>
              </a:rPr>
              <a:t>Antiquité :</a:t>
            </a:r>
            <a:r>
              <a:rPr lang="fr-FR" sz="2200" dirty="0">
                <a:solidFill>
                  <a:schemeClr val="accent1"/>
                </a:solidFill>
                <a:latin typeface="Times New Roman" panose="02020603050405020304" pitchFamily="18" charset="0"/>
                <a:cs typeface="Times New Roman" panose="02020603050405020304" pitchFamily="18" charset="0"/>
              </a:rPr>
              <a:t> </a:t>
            </a:r>
            <a:endParaRPr lang="fr-FR" sz="2200" u="sng" dirty="0">
              <a:solidFill>
                <a:schemeClr val="accent1"/>
              </a:solidFill>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E6D01ACA-74ED-9FF8-4A2E-01DD45812A50}"/>
              </a:ext>
            </a:extLst>
          </p:cNvPr>
          <p:cNvSpPr txBox="1"/>
          <p:nvPr/>
        </p:nvSpPr>
        <p:spPr>
          <a:xfrm>
            <a:off x="1053852" y="4942329"/>
            <a:ext cx="1944216" cy="430887"/>
          </a:xfrm>
          <a:prstGeom prst="rect">
            <a:avLst/>
          </a:prstGeom>
          <a:noFill/>
        </p:spPr>
        <p:txBody>
          <a:bodyPr wrap="square" rtlCol="0">
            <a:spAutoFit/>
          </a:bodyPr>
          <a:lstStyle/>
          <a:p>
            <a:r>
              <a:rPr lang="fr-FR" sz="2200" u="sng" dirty="0">
                <a:solidFill>
                  <a:schemeClr val="accent1"/>
                </a:solidFill>
                <a:latin typeface="Times New Roman" panose="02020603050405020304" pitchFamily="18" charset="0"/>
                <a:cs typeface="Times New Roman" panose="02020603050405020304" pitchFamily="18" charset="0"/>
              </a:rPr>
              <a:t>1610 :</a:t>
            </a:r>
          </a:p>
        </p:txBody>
      </p:sp>
      <p:sp>
        <p:nvSpPr>
          <p:cNvPr id="6" name="ZoneTexte 5">
            <a:extLst>
              <a:ext uri="{FF2B5EF4-FFF2-40B4-BE49-F238E27FC236}">
                <a16:creationId xmlns:a16="http://schemas.microsoft.com/office/drawing/2014/main" id="{DD4428D2-DE73-3A1E-5E73-68161A5F7651}"/>
              </a:ext>
            </a:extLst>
          </p:cNvPr>
          <p:cNvSpPr txBox="1"/>
          <p:nvPr/>
        </p:nvSpPr>
        <p:spPr>
          <a:xfrm>
            <a:off x="2710036" y="1160457"/>
            <a:ext cx="7056784" cy="830997"/>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Aristote </a:t>
            </a:r>
            <a:r>
              <a:rPr lang="fr-FR" dirty="0">
                <a:latin typeface="Times New Roman" panose="02020603050405020304" pitchFamily="18" charset="0"/>
                <a:cs typeface="Times New Roman" panose="02020603050405020304" pitchFamily="18" charset="0"/>
                <a:sym typeface="Wingdings" panose="05000000000000000000" pitchFamily="2" charset="2"/>
              </a:rPr>
              <a:t> </a:t>
            </a:r>
            <a:r>
              <a:rPr lang="fr-FR" dirty="0">
                <a:latin typeface="Times New Roman" panose="02020603050405020304" pitchFamily="18" charset="0"/>
                <a:cs typeface="Times New Roman" panose="02020603050405020304" pitchFamily="18" charset="0"/>
              </a:rPr>
              <a:t>le Soleil brûle l’air sur son passage, la Voie Lactée n’est que le résultat de cet air enflammé.</a:t>
            </a:r>
          </a:p>
        </p:txBody>
      </p:sp>
      <p:pic>
        <p:nvPicPr>
          <p:cNvPr id="1026" name="Picture 2" descr="terra bellum — Les grands penseurs des idées politiques : Aristote ou l ...">
            <a:extLst>
              <a:ext uri="{FF2B5EF4-FFF2-40B4-BE49-F238E27FC236}">
                <a16:creationId xmlns:a16="http://schemas.microsoft.com/office/drawing/2014/main" id="{DEB43273-FD2E-BFAF-DE31-FBA9B46993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0876" y="391453"/>
            <a:ext cx="1514069" cy="18986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éfinition | Voie lactée | Futura Sciences">
            <a:extLst>
              <a:ext uri="{FF2B5EF4-FFF2-40B4-BE49-F238E27FC236}">
                <a16:creationId xmlns:a16="http://schemas.microsoft.com/office/drawing/2014/main" id="{F452DC15-EFF4-BF23-D53B-28047D9C65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2757" y="2324363"/>
            <a:ext cx="3495609" cy="218475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F794878C-5F18-953F-BAE4-D26E9812D937}"/>
              </a:ext>
            </a:extLst>
          </p:cNvPr>
          <p:cNvSpPr txBox="1"/>
          <p:nvPr/>
        </p:nvSpPr>
        <p:spPr>
          <a:xfrm>
            <a:off x="2258905" y="4957717"/>
            <a:ext cx="7056784" cy="830997"/>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Galilée </a:t>
            </a:r>
            <a:r>
              <a:rPr lang="fr-FR" dirty="0">
                <a:latin typeface="Times New Roman" panose="02020603050405020304" pitchFamily="18" charset="0"/>
                <a:cs typeface="Times New Roman" panose="02020603050405020304" pitchFamily="18" charset="0"/>
                <a:sym typeface="Wingdings" panose="05000000000000000000" pitchFamily="2" charset="2"/>
              </a:rPr>
              <a:t> « La Galaxie [=Voie Lactée] c’est rien d’autre qu’un amas d’étoiles innombrables ».</a:t>
            </a:r>
            <a:endParaRPr lang="fr-FR" dirty="0">
              <a:latin typeface="Times New Roman" panose="02020603050405020304" pitchFamily="18" charset="0"/>
              <a:cs typeface="Times New Roman" panose="02020603050405020304" pitchFamily="18" charset="0"/>
            </a:endParaRPr>
          </a:p>
        </p:txBody>
      </p:sp>
      <p:pic>
        <p:nvPicPr>
          <p:cNvPr id="1030" name="Picture 6" descr="Les premières observations de Galilée">
            <a:extLst>
              <a:ext uri="{FF2B5EF4-FFF2-40B4-BE49-F238E27FC236}">
                <a16:creationId xmlns:a16="http://schemas.microsoft.com/office/drawing/2014/main" id="{28A014E7-FB7F-A343-0799-D28CFE68BF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6525" y="4509120"/>
            <a:ext cx="3388702" cy="198566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A3B43A70-3EA9-748E-A747-4F7D8ECE028D}"/>
              </a:ext>
            </a:extLst>
          </p:cNvPr>
          <p:cNvSpPr txBox="1"/>
          <p:nvPr/>
        </p:nvSpPr>
        <p:spPr>
          <a:xfrm>
            <a:off x="5302324" y="2930897"/>
            <a:ext cx="4464496" cy="830997"/>
          </a:xfrm>
          <a:prstGeom prst="rect">
            <a:avLst/>
          </a:prstGeom>
          <a:noFill/>
        </p:spPr>
        <p:txBody>
          <a:bodyPr wrap="square" rtlCol="0">
            <a:spAutoFit/>
          </a:bodyPr>
          <a:lstStyle/>
          <a:p>
            <a:r>
              <a:rPr lang="fr-FR" dirty="0">
                <a:solidFill>
                  <a:schemeClr val="tx1">
                    <a:lumMod val="75000"/>
                  </a:schemeClr>
                </a:solidFill>
                <a:latin typeface="Times New Roman" panose="02020603050405020304" pitchFamily="18" charset="0"/>
                <a:cs typeface="Times New Roman" panose="02020603050405020304" pitchFamily="18" charset="0"/>
              </a:rPr>
              <a:t>Quelle est la réelle nature de la Voie Lactée, notre galaxie ?</a:t>
            </a:r>
          </a:p>
        </p:txBody>
      </p:sp>
    </p:spTree>
    <p:extLst>
      <p:ext uri="{BB962C8B-B14F-4D97-AF65-F5344CB8AC3E}">
        <p14:creationId xmlns:p14="http://schemas.microsoft.com/office/powerpoint/2010/main" val="229924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 – Classification des galaxies </a:t>
            </a:r>
          </a:p>
        </p:txBody>
      </p:sp>
      <p:pic>
        <p:nvPicPr>
          <p:cNvPr id="3" name="Picture 2" descr="Hubble - de Vaucouleurs Galaxy Morphology Diagram - Galaxy ...">
            <a:extLst>
              <a:ext uri="{FF2B5EF4-FFF2-40B4-BE49-F238E27FC236}">
                <a16:creationId xmlns:a16="http://schemas.microsoft.com/office/drawing/2014/main" id="{272B528C-869D-925D-F07D-A3DB8E1909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729" r="62676" b="33819"/>
          <a:stretch/>
        </p:blipFill>
        <p:spPr bwMode="auto">
          <a:xfrm>
            <a:off x="1086369" y="822564"/>
            <a:ext cx="4431979" cy="225012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94F20805-AC97-4156-7F4E-3CF769DDB463}"/>
              </a:ext>
            </a:extLst>
          </p:cNvPr>
          <p:cNvSpPr txBox="1"/>
          <p:nvPr/>
        </p:nvSpPr>
        <p:spPr>
          <a:xfrm>
            <a:off x="6755834" y="692696"/>
            <a:ext cx="5184577" cy="5447645"/>
          </a:xfrm>
          <a:prstGeom prst="rect">
            <a:avLst/>
          </a:prstGeom>
          <a:noFill/>
          <a:ln>
            <a:solidFill>
              <a:schemeClr val="accent1"/>
            </a:solidFill>
          </a:ln>
        </p:spPr>
        <p:txBody>
          <a:bodyPr wrap="square" rtlCol="0">
            <a:spAutoFit/>
          </a:bodyPr>
          <a:lstStyle/>
          <a:p>
            <a:r>
              <a:rPr lang="fr-FR" b="1" u="sng" dirty="0">
                <a:solidFill>
                  <a:schemeClr val="accent1"/>
                </a:solidFill>
                <a:latin typeface="Times New Roman" panose="02020603050405020304" pitchFamily="18" charset="0"/>
                <a:cs typeface="Times New Roman" panose="02020603050405020304" pitchFamily="18" charset="0"/>
              </a:rPr>
              <a:t>Galaxies elliptiques :</a:t>
            </a:r>
          </a:p>
          <a:p>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notées E (elliptique)</a:t>
            </a:r>
          </a:p>
          <a:p>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classées en fonction de leur excentricité = </a:t>
            </a:r>
            <a:r>
              <a:rPr lang="fr-FR" dirty="0">
                <a:latin typeface="+mj-lt"/>
                <a:cs typeface="Times New Roman" panose="02020603050405020304" pitchFamily="18" charset="0"/>
              </a:rPr>
              <a:t>10x(1-l/L</a:t>
            </a:r>
            <a:r>
              <a:rPr lang="fr-FR" dirty="0">
                <a:latin typeface="Times New Roman" panose="02020603050405020304" pitchFamily="18" charset="0"/>
                <a:cs typeface="Times New Roman" panose="02020603050405020304" pitchFamily="18" charset="0"/>
              </a:rPr>
              <a:t>)</a:t>
            </a:r>
          </a:p>
          <a:p>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généralement très massives </a:t>
            </a:r>
            <a:r>
              <a:rPr lang="fr-FR" sz="1800" dirty="0">
                <a:latin typeface="Times New Roman" panose="02020603050405020304" pitchFamily="18" charset="0"/>
                <a:cs typeface="Times New Roman" panose="02020603050405020304" pitchFamily="18" charset="0"/>
              </a:rPr>
              <a:t>(situées dans les nœuds de la toile cosmique !)</a:t>
            </a:r>
          </a:p>
          <a:p>
            <a:endParaRPr lang="fr-FR" sz="1800"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pas nuages de gaz</a:t>
            </a:r>
          </a:p>
          <a:p>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ne forment plus d’étoiles</a:t>
            </a:r>
          </a:p>
          <a:p>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population stellaire très dense et vieille</a:t>
            </a:r>
            <a:endParaRPr lang="fr-FR" dirty="0">
              <a:latin typeface="+mj-lt"/>
              <a:cs typeface="Times New Roman" panose="02020603050405020304" pitchFamily="18" charset="0"/>
            </a:endParaRPr>
          </a:p>
        </p:txBody>
      </p:sp>
      <p:pic>
        <p:nvPicPr>
          <p:cNvPr id="4098" name="Picture 2" descr="Anne’s Image of the Day: Elliptical Galaxy Messier 49 | Anne’s ...">
            <a:extLst>
              <a:ext uri="{FF2B5EF4-FFF2-40B4-BE49-F238E27FC236}">
                <a16:creationId xmlns:a16="http://schemas.microsoft.com/office/drawing/2014/main" id="{DB3611B8-BCCD-CD13-B6C7-B1D3C1C601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14" y="4005064"/>
            <a:ext cx="2770381" cy="207778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A46DB40F-66BD-72EB-5E3B-8A44E0415728}"/>
              </a:ext>
            </a:extLst>
          </p:cNvPr>
          <p:cNvSpPr txBox="1"/>
          <p:nvPr/>
        </p:nvSpPr>
        <p:spPr>
          <a:xfrm>
            <a:off x="3158342" y="3206586"/>
            <a:ext cx="2215990" cy="1446550"/>
          </a:xfrm>
          <a:prstGeom prst="rect">
            <a:avLst/>
          </a:prstGeom>
          <a:noFill/>
          <a:ln>
            <a:solidFill>
              <a:schemeClr val="accent1"/>
            </a:solidFill>
          </a:ln>
        </p:spPr>
        <p:txBody>
          <a:bodyPr wrap="square" rtlCol="0">
            <a:spAutoFit/>
          </a:bodyPr>
          <a:lstStyle/>
          <a:p>
            <a:r>
              <a:rPr lang="fr-FR" sz="2200" u="sng" dirty="0">
                <a:latin typeface="Times New Roman" panose="02020603050405020304" pitchFamily="18" charset="0"/>
                <a:cs typeface="Times New Roman" panose="02020603050405020304" pitchFamily="18" charset="0"/>
              </a:rPr>
              <a:t>Infos </a:t>
            </a:r>
            <a:r>
              <a:rPr lang="fr-FR" sz="2200" u="sng" dirty="0" err="1">
                <a:latin typeface="Times New Roman" panose="02020603050405020304" pitchFamily="18" charset="0"/>
                <a:cs typeface="Times New Roman" panose="02020603050405020304" pitchFamily="18" charset="0"/>
              </a:rPr>
              <a:t>Wikipedia</a:t>
            </a:r>
            <a:r>
              <a:rPr lang="fr-FR" sz="2200" u="sng" dirty="0">
                <a:latin typeface="Times New Roman" panose="02020603050405020304" pitchFamily="18" charset="0"/>
                <a:cs typeface="Times New Roman" panose="02020603050405020304" pitchFamily="18" charset="0"/>
              </a:rPr>
              <a:t> :</a:t>
            </a:r>
          </a:p>
          <a:p>
            <a:endParaRPr lang="fr-FR" sz="2200" dirty="0">
              <a:latin typeface="Times New Roman" panose="02020603050405020304" pitchFamily="18" charset="0"/>
              <a:cs typeface="Times New Roman" panose="02020603050405020304" pitchFamily="18" charset="0"/>
            </a:endParaRPr>
          </a:p>
          <a:p>
            <a:r>
              <a:rPr lang="fr-FR" sz="2200" dirty="0">
                <a:latin typeface="Times New Roman" panose="02020603050405020304" pitchFamily="18" charset="0"/>
                <a:cs typeface="Times New Roman" panose="02020603050405020304" pitchFamily="18" charset="0"/>
              </a:rPr>
              <a:t>L = 10,2</a:t>
            </a:r>
          </a:p>
          <a:p>
            <a:r>
              <a:rPr lang="fr-FR" sz="2200" dirty="0">
                <a:latin typeface="Times New Roman" panose="02020603050405020304" pitchFamily="18" charset="0"/>
                <a:cs typeface="Times New Roman" panose="02020603050405020304" pitchFamily="18" charset="0"/>
              </a:rPr>
              <a:t>l= 8,3</a:t>
            </a:r>
          </a:p>
        </p:txBody>
      </p:sp>
      <p:sp>
        <p:nvSpPr>
          <p:cNvPr id="6" name="ZoneTexte 5">
            <a:extLst>
              <a:ext uri="{FF2B5EF4-FFF2-40B4-BE49-F238E27FC236}">
                <a16:creationId xmlns:a16="http://schemas.microsoft.com/office/drawing/2014/main" id="{CF761952-5AF1-1FF9-6DEB-BF8B0275D280}"/>
              </a:ext>
            </a:extLst>
          </p:cNvPr>
          <p:cNvSpPr txBox="1"/>
          <p:nvPr/>
        </p:nvSpPr>
        <p:spPr>
          <a:xfrm>
            <a:off x="3156455" y="4884256"/>
            <a:ext cx="3234251" cy="1785104"/>
          </a:xfrm>
          <a:prstGeom prst="rect">
            <a:avLst/>
          </a:prstGeom>
          <a:noFill/>
          <a:ln>
            <a:solidFill>
              <a:schemeClr val="accent1"/>
            </a:solidFill>
          </a:ln>
        </p:spPr>
        <p:txBody>
          <a:bodyPr wrap="square" rtlCol="0">
            <a:spAutoFit/>
          </a:bodyPr>
          <a:lstStyle/>
          <a:p>
            <a:r>
              <a:rPr lang="fr-FR" sz="2200" u="sng" dirty="0">
                <a:latin typeface="Times New Roman" panose="02020603050405020304" pitchFamily="18" charset="0"/>
                <a:cs typeface="Times New Roman" panose="02020603050405020304" pitchFamily="18" charset="0"/>
              </a:rPr>
              <a:t>Calcul du type de M49 :</a:t>
            </a:r>
          </a:p>
          <a:p>
            <a:endParaRPr lang="fr-FR" sz="2200" dirty="0">
              <a:latin typeface="Times New Roman" panose="02020603050405020304" pitchFamily="18" charset="0"/>
              <a:cs typeface="Times New Roman" panose="02020603050405020304" pitchFamily="18" charset="0"/>
            </a:endParaRPr>
          </a:p>
          <a:p>
            <a:r>
              <a:rPr lang="fr-FR" sz="2200" dirty="0">
                <a:latin typeface="+mj-lt"/>
                <a:cs typeface="Times New Roman" panose="02020603050405020304" pitchFamily="18" charset="0"/>
              </a:rPr>
              <a:t>10 x (1 - 8,3/10,2) = 2</a:t>
            </a:r>
          </a:p>
          <a:p>
            <a:endParaRPr lang="fr-FR" sz="2200" dirty="0">
              <a:latin typeface="+mj-lt"/>
              <a:cs typeface="Times New Roman" panose="02020603050405020304" pitchFamily="18" charset="0"/>
            </a:endParaRPr>
          </a:p>
          <a:p>
            <a:r>
              <a:rPr lang="fr-FR" sz="2200" dirty="0">
                <a:latin typeface="+mj-lt"/>
                <a:cs typeface="Times New Roman" panose="02020603050405020304" pitchFamily="18" charset="0"/>
              </a:rPr>
              <a:t>Donc M49 est de type E2 !</a:t>
            </a:r>
          </a:p>
        </p:txBody>
      </p:sp>
      <p:sp>
        <p:nvSpPr>
          <p:cNvPr id="7" name="ZoneTexte 6">
            <a:extLst>
              <a:ext uri="{FF2B5EF4-FFF2-40B4-BE49-F238E27FC236}">
                <a16:creationId xmlns:a16="http://schemas.microsoft.com/office/drawing/2014/main" id="{DD7622A9-4AC9-41EA-A73E-4C7F32144709}"/>
              </a:ext>
            </a:extLst>
          </p:cNvPr>
          <p:cNvSpPr txBox="1"/>
          <p:nvPr/>
        </p:nvSpPr>
        <p:spPr>
          <a:xfrm>
            <a:off x="531977" y="6130450"/>
            <a:ext cx="2770381" cy="338554"/>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Galaxie elliptique M49</a:t>
            </a:r>
          </a:p>
        </p:txBody>
      </p:sp>
    </p:spTree>
    <p:extLst>
      <p:ext uri="{BB962C8B-B14F-4D97-AF65-F5344CB8AC3E}">
        <p14:creationId xmlns:p14="http://schemas.microsoft.com/office/powerpoint/2010/main" val="395672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 – Classification des galaxies </a:t>
            </a:r>
          </a:p>
        </p:txBody>
      </p:sp>
      <p:pic>
        <p:nvPicPr>
          <p:cNvPr id="3" name="Picture 2" descr="Hubble - de Vaucouleurs Galaxy Morphology Diagram - Galaxy ...">
            <a:extLst>
              <a:ext uri="{FF2B5EF4-FFF2-40B4-BE49-F238E27FC236}">
                <a16:creationId xmlns:a16="http://schemas.microsoft.com/office/drawing/2014/main" id="{368CC27D-CA72-B64A-8CF5-42F0B335A6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620" t="36388" r="55634" b="36723"/>
          <a:stretch/>
        </p:blipFill>
        <p:spPr bwMode="auto">
          <a:xfrm>
            <a:off x="1197868" y="980728"/>
            <a:ext cx="1433302" cy="273630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9C48353-22A9-0A39-972C-E1DE014CFD66}"/>
              </a:ext>
            </a:extLst>
          </p:cNvPr>
          <p:cNvSpPr txBox="1"/>
          <p:nvPr/>
        </p:nvSpPr>
        <p:spPr>
          <a:xfrm>
            <a:off x="6739056" y="271388"/>
            <a:ext cx="5191434" cy="4154984"/>
          </a:xfrm>
          <a:prstGeom prst="rect">
            <a:avLst/>
          </a:prstGeom>
          <a:noFill/>
          <a:ln>
            <a:solidFill>
              <a:schemeClr val="accent1"/>
            </a:solidFill>
          </a:ln>
        </p:spPr>
        <p:txBody>
          <a:bodyPr wrap="square" rtlCol="0">
            <a:spAutoFit/>
          </a:bodyPr>
          <a:lstStyle/>
          <a:p>
            <a:r>
              <a:rPr lang="fr-FR" sz="2200" b="1" u="sng" dirty="0">
                <a:solidFill>
                  <a:schemeClr val="accent1"/>
                </a:solidFill>
                <a:latin typeface="Times New Roman" panose="02020603050405020304" pitchFamily="18" charset="0"/>
                <a:cs typeface="Times New Roman" panose="02020603050405020304" pitchFamily="18" charset="0"/>
              </a:rPr>
              <a:t>Galaxies lenticulaires :</a:t>
            </a:r>
          </a:p>
          <a:p>
            <a:endParaRPr lang="fr-FR" sz="2200" b="1" u="sng" dirty="0">
              <a:solidFill>
                <a:schemeClr val="accent1"/>
              </a:solidFill>
              <a:latin typeface="Times New Roman" panose="02020603050405020304" pitchFamily="18" charset="0"/>
              <a:cs typeface="Times New Roman" panose="02020603050405020304" pitchFamily="18" charset="0"/>
            </a:endParaRPr>
          </a:p>
          <a:p>
            <a:r>
              <a:rPr lang="fr-FR" sz="2200" dirty="0">
                <a:solidFill>
                  <a:schemeClr val="accent1"/>
                </a:solidFill>
                <a:latin typeface="Times New Roman" panose="02020603050405020304" pitchFamily="18" charset="0"/>
                <a:cs typeface="Times New Roman" panose="02020603050405020304" pitchFamily="18" charset="0"/>
              </a:rPr>
              <a:t> </a:t>
            </a:r>
            <a:r>
              <a:rPr lang="fr-FR" sz="2200" dirty="0">
                <a:latin typeface="Times New Roman" panose="02020603050405020304" pitchFamily="18" charset="0"/>
                <a:cs typeface="Times New Roman" panose="02020603050405020304" pitchFamily="18" charset="0"/>
              </a:rPr>
              <a:t>- notés S0</a:t>
            </a:r>
          </a:p>
          <a:p>
            <a:endParaRPr lang="fr-FR" sz="2200" dirty="0">
              <a:latin typeface="Times New Roman" panose="02020603050405020304" pitchFamily="18" charset="0"/>
              <a:cs typeface="Times New Roman" panose="02020603050405020304" pitchFamily="18" charset="0"/>
            </a:endParaRPr>
          </a:p>
          <a:p>
            <a:r>
              <a:rPr lang="fr-FR" sz="2200" dirty="0">
                <a:latin typeface="Times New Roman" panose="02020603050405020304" pitchFamily="18" charset="0"/>
                <a:cs typeface="Times New Roman" panose="02020603050405020304" pitchFamily="18" charset="0"/>
              </a:rPr>
              <a:t>- galaxies avec un bulbe central + un disque MAIS sans bras spiraux !</a:t>
            </a:r>
          </a:p>
          <a:p>
            <a:endParaRPr lang="fr-FR" sz="2200" dirty="0">
              <a:latin typeface="Times New Roman" panose="02020603050405020304" pitchFamily="18" charset="0"/>
              <a:cs typeface="Times New Roman" panose="02020603050405020304" pitchFamily="18" charset="0"/>
            </a:endParaRPr>
          </a:p>
          <a:p>
            <a:r>
              <a:rPr lang="fr-FR" sz="2200" dirty="0">
                <a:latin typeface="Times New Roman" panose="02020603050405020304" pitchFamily="18" charset="0"/>
                <a:cs typeface="Times New Roman" panose="02020603050405020304" pitchFamily="18" charset="0"/>
              </a:rPr>
              <a:t>- galaxies massives</a:t>
            </a:r>
          </a:p>
          <a:p>
            <a:endParaRPr lang="fr-FR" sz="2200" dirty="0">
              <a:latin typeface="Times New Roman" panose="02020603050405020304" pitchFamily="18" charset="0"/>
              <a:cs typeface="Times New Roman" panose="02020603050405020304" pitchFamily="18" charset="0"/>
            </a:endParaRPr>
          </a:p>
          <a:p>
            <a:r>
              <a:rPr lang="fr-FR" sz="2200" dirty="0">
                <a:latin typeface="Times New Roman" panose="02020603050405020304" pitchFamily="18" charset="0"/>
                <a:cs typeface="Times New Roman" panose="02020603050405020304" pitchFamily="18" charset="0"/>
              </a:rPr>
              <a:t>- forte densité en étoiles et peu de gaz </a:t>
            </a:r>
          </a:p>
          <a:p>
            <a:endParaRPr lang="fr-FR" sz="2200" dirty="0">
              <a:latin typeface="Times New Roman" panose="02020603050405020304" pitchFamily="18" charset="0"/>
              <a:cs typeface="Times New Roman" panose="02020603050405020304" pitchFamily="18" charset="0"/>
            </a:endParaRPr>
          </a:p>
          <a:p>
            <a:r>
              <a:rPr lang="fr-FR" sz="2200" dirty="0">
                <a:latin typeface="Times New Roman" panose="02020603050405020304" pitchFamily="18" charset="0"/>
                <a:cs typeface="Times New Roman" panose="02020603050405020304" pitchFamily="18" charset="0"/>
              </a:rPr>
              <a:t>- étoiles anciennes</a:t>
            </a:r>
          </a:p>
        </p:txBody>
      </p:sp>
      <p:pic>
        <p:nvPicPr>
          <p:cNvPr id="5124" name="Picture 4" descr="undefined">
            <a:extLst>
              <a:ext uri="{FF2B5EF4-FFF2-40B4-BE49-F238E27FC236}">
                <a16:creationId xmlns:a16="http://schemas.microsoft.com/office/drawing/2014/main" id="{0FFE56A5-25AE-7A5A-561C-5A2332A899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646" b="12739"/>
          <a:stretch/>
        </p:blipFill>
        <p:spPr bwMode="auto">
          <a:xfrm>
            <a:off x="6611249" y="4490559"/>
            <a:ext cx="3587619" cy="227201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6" name="Picture 6" descr="undefined">
            <a:extLst>
              <a:ext uri="{FF2B5EF4-FFF2-40B4-BE49-F238E27FC236}">
                <a16:creationId xmlns:a16="http://schemas.microsoft.com/office/drawing/2014/main" id="{65887CB3-D488-24DA-435C-955BBC9D57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789" y="3927784"/>
            <a:ext cx="3240359" cy="273405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8" name="Picture 8" descr="undefined">
            <a:extLst>
              <a:ext uri="{FF2B5EF4-FFF2-40B4-BE49-F238E27FC236}">
                <a16:creationId xmlns:a16="http://schemas.microsoft.com/office/drawing/2014/main" id="{33DF5425-F187-4931-C13C-05F713F5B42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892" t="14086" r="12864" b="16117"/>
          <a:stretch/>
        </p:blipFill>
        <p:spPr bwMode="auto">
          <a:xfrm>
            <a:off x="3258416" y="1085996"/>
            <a:ext cx="3153174" cy="306308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987B437B-5373-0D60-5058-967AFD7928A8}"/>
              </a:ext>
            </a:extLst>
          </p:cNvPr>
          <p:cNvSpPr txBox="1"/>
          <p:nvPr/>
        </p:nvSpPr>
        <p:spPr>
          <a:xfrm>
            <a:off x="4313929" y="4184661"/>
            <a:ext cx="2261394" cy="338554"/>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NGC 6684, type S0A</a:t>
            </a:r>
          </a:p>
        </p:txBody>
      </p:sp>
      <p:sp>
        <p:nvSpPr>
          <p:cNvPr id="7" name="ZoneTexte 6">
            <a:extLst>
              <a:ext uri="{FF2B5EF4-FFF2-40B4-BE49-F238E27FC236}">
                <a16:creationId xmlns:a16="http://schemas.microsoft.com/office/drawing/2014/main" id="{71F375EB-0AF3-A0BD-9BFD-51C21C9E6514}"/>
              </a:ext>
            </a:extLst>
          </p:cNvPr>
          <p:cNvSpPr txBox="1"/>
          <p:nvPr/>
        </p:nvSpPr>
        <p:spPr>
          <a:xfrm>
            <a:off x="3718148" y="5772004"/>
            <a:ext cx="2261394" cy="830997"/>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NGC 7743, type S0B !</a:t>
            </a:r>
          </a:p>
          <a:p>
            <a:r>
              <a:rPr lang="fr-FR" sz="1600" dirty="0">
                <a:latin typeface="Times New Roman" panose="02020603050405020304" pitchFamily="18" charset="0"/>
                <a:cs typeface="Times New Roman" panose="02020603050405020304" pitchFamily="18" charset="0"/>
              </a:rPr>
              <a:t>Galaxie lenticulaire barrée !</a:t>
            </a:r>
          </a:p>
        </p:txBody>
      </p:sp>
      <p:sp>
        <p:nvSpPr>
          <p:cNvPr id="8" name="ZoneTexte 7">
            <a:extLst>
              <a:ext uri="{FF2B5EF4-FFF2-40B4-BE49-F238E27FC236}">
                <a16:creationId xmlns:a16="http://schemas.microsoft.com/office/drawing/2014/main" id="{B9D9CCFC-FA50-ACB0-6540-24E9E2F96D92}"/>
              </a:ext>
            </a:extLst>
          </p:cNvPr>
          <p:cNvSpPr txBox="1"/>
          <p:nvPr/>
        </p:nvSpPr>
        <p:spPr>
          <a:xfrm>
            <a:off x="10234794" y="5264252"/>
            <a:ext cx="936104" cy="338554"/>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M102</a:t>
            </a:r>
          </a:p>
        </p:txBody>
      </p:sp>
    </p:spTree>
    <p:extLst>
      <p:ext uri="{BB962C8B-B14F-4D97-AF65-F5344CB8AC3E}">
        <p14:creationId xmlns:p14="http://schemas.microsoft.com/office/powerpoint/2010/main" val="394400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 – Classification des galaxies </a:t>
            </a:r>
          </a:p>
        </p:txBody>
      </p:sp>
      <p:sp>
        <p:nvSpPr>
          <p:cNvPr id="3" name="ZoneTexte 2">
            <a:extLst>
              <a:ext uri="{FF2B5EF4-FFF2-40B4-BE49-F238E27FC236}">
                <a16:creationId xmlns:a16="http://schemas.microsoft.com/office/drawing/2014/main" id="{DB524831-FDB1-C454-F2A2-74D3C56E2C53}"/>
              </a:ext>
            </a:extLst>
          </p:cNvPr>
          <p:cNvSpPr txBox="1"/>
          <p:nvPr/>
        </p:nvSpPr>
        <p:spPr>
          <a:xfrm>
            <a:off x="6670476" y="271388"/>
            <a:ext cx="5191434" cy="5847755"/>
          </a:xfrm>
          <a:prstGeom prst="rect">
            <a:avLst/>
          </a:prstGeom>
          <a:noFill/>
          <a:ln>
            <a:solidFill>
              <a:schemeClr val="accent1"/>
            </a:solidFill>
          </a:ln>
        </p:spPr>
        <p:txBody>
          <a:bodyPr wrap="square" rtlCol="0">
            <a:spAutoFit/>
          </a:bodyPr>
          <a:lstStyle/>
          <a:p>
            <a:r>
              <a:rPr lang="fr-FR" sz="2200" b="1" u="sng" dirty="0">
                <a:solidFill>
                  <a:schemeClr val="accent1"/>
                </a:solidFill>
                <a:latin typeface="Times New Roman" panose="02020603050405020304" pitchFamily="18" charset="0"/>
                <a:cs typeface="Times New Roman" panose="02020603050405020304" pitchFamily="18" charset="0"/>
              </a:rPr>
              <a:t>Galaxies spirales :</a:t>
            </a:r>
          </a:p>
          <a:p>
            <a:endParaRPr lang="fr-FR" sz="2200" b="1" u="sng" dirty="0">
              <a:solidFill>
                <a:schemeClr val="accent1"/>
              </a:solidFill>
              <a:latin typeface="Times New Roman" panose="02020603050405020304" pitchFamily="18" charset="0"/>
              <a:cs typeface="Times New Roman" panose="02020603050405020304" pitchFamily="18" charset="0"/>
            </a:endParaRPr>
          </a:p>
          <a:p>
            <a:r>
              <a:rPr lang="fr-FR" sz="2200" dirty="0">
                <a:solidFill>
                  <a:schemeClr val="accent1"/>
                </a:solidFill>
                <a:latin typeface="Times New Roman" panose="02020603050405020304" pitchFamily="18" charset="0"/>
                <a:cs typeface="Times New Roman" panose="02020603050405020304" pitchFamily="18" charset="0"/>
              </a:rPr>
              <a:t> </a:t>
            </a:r>
            <a:r>
              <a:rPr lang="fr-FR" sz="2200" dirty="0">
                <a:latin typeface="Times New Roman" panose="02020603050405020304" pitchFamily="18" charset="0"/>
                <a:cs typeface="Times New Roman" panose="02020603050405020304" pitchFamily="18" charset="0"/>
              </a:rPr>
              <a:t>- 3 types :</a:t>
            </a:r>
          </a:p>
          <a:p>
            <a:r>
              <a:rPr lang="fr-FR" sz="2200" dirty="0">
                <a:latin typeface="Times New Roman" panose="02020603050405020304" pitchFamily="18" charset="0"/>
                <a:cs typeface="Times New Roman" panose="02020603050405020304" pitchFamily="18" charset="0"/>
              </a:rPr>
              <a:t>   - spirales (SA)</a:t>
            </a:r>
          </a:p>
          <a:p>
            <a:r>
              <a:rPr lang="fr-FR" sz="2200" dirty="0">
                <a:latin typeface="Times New Roman" panose="02020603050405020304" pitchFamily="18" charset="0"/>
                <a:cs typeface="Times New Roman" panose="02020603050405020304" pitchFamily="18" charset="0"/>
              </a:rPr>
              <a:t>   - spirales barrées (SB)</a:t>
            </a:r>
          </a:p>
          <a:p>
            <a:r>
              <a:rPr lang="fr-FR" sz="2200" dirty="0">
                <a:latin typeface="Times New Roman" panose="02020603050405020304" pitchFamily="18" charset="0"/>
                <a:cs typeface="Times New Roman" panose="02020603050405020304" pitchFamily="18" charset="0"/>
              </a:rPr>
              <a:t>   - spirales intermédiaires (SAB)</a:t>
            </a:r>
          </a:p>
          <a:p>
            <a:endParaRPr lang="fr-FR" sz="2200" dirty="0">
              <a:latin typeface="Times New Roman" panose="02020603050405020304" pitchFamily="18" charset="0"/>
              <a:cs typeface="Times New Roman" panose="02020603050405020304" pitchFamily="18" charset="0"/>
            </a:endParaRPr>
          </a:p>
          <a:p>
            <a:r>
              <a:rPr lang="fr-FR" sz="2200" dirty="0">
                <a:latin typeface="Times New Roman" panose="02020603050405020304" pitchFamily="18" charset="0"/>
                <a:cs typeface="Times New Roman" panose="02020603050405020304" pitchFamily="18" charset="0"/>
              </a:rPr>
              <a:t>- Classées en fonction de la « dispersion des bras ».</a:t>
            </a:r>
          </a:p>
          <a:p>
            <a:endParaRPr lang="fr-FR" sz="2200" dirty="0">
              <a:latin typeface="Times New Roman" panose="02020603050405020304" pitchFamily="18" charset="0"/>
              <a:cs typeface="Times New Roman" panose="02020603050405020304" pitchFamily="18" charset="0"/>
            </a:endParaRPr>
          </a:p>
          <a:p>
            <a:r>
              <a:rPr lang="fr-FR" sz="2200" dirty="0">
                <a:latin typeface="Times New Roman" panose="02020603050405020304" pitchFamily="18" charset="0"/>
                <a:cs typeface="Times New Roman" panose="02020603050405020304" pitchFamily="18" charset="0"/>
              </a:rPr>
              <a:t>- Bras spiraux riches en gaz et en étoiles !</a:t>
            </a:r>
          </a:p>
          <a:p>
            <a:endParaRPr lang="fr-FR" sz="2200" dirty="0">
              <a:latin typeface="Times New Roman" panose="02020603050405020304" pitchFamily="18" charset="0"/>
              <a:cs typeface="Times New Roman" panose="02020603050405020304" pitchFamily="18" charset="0"/>
            </a:endParaRPr>
          </a:p>
          <a:p>
            <a:r>
              <a:rPr lang="fr-FR" sz="2200" dirty="0">
                <a:latin typeface="Times New Roman" panose="02020603050405020304" pitchFamily="18" charset="0"/>
                <a:cs typeface="Times New Roman" panose="02020603050405020304" pitchFamily="18" charset="0"/>
              </a:rPr>
              <a:t>- Ces galaxies sont « vivantes » car elles donnent naissance à de fortes quantités d’étoiles !</a:t>
            </a:r>
          </a:p>
          <a:p>
            <a:endParaRPr lang="fr-FR" sz="2200" dirty="0">
              <a:latin typeface="Times New Roman" panose="02020603050405020304" pitchFamily="18" charset="0"/>
              <a:cs typeface="Times New Roman" panose="02020603050405020304" pitchFamily="18" charset="0"/>
            </a:endParaRPr>
          </a:p>
          <a:p>
            <a:r>
              <a:rPr lang="fr-FR" sz="2200" dirty="0">
                <a:latin typeface="Times New Roman" panose="02020603050405020304" pitchFamily="18" charset="0"/>
                <a:cs typeface="Times New Roman" panose="02020603050405020304" pitchFamily="18" charset="0"/>
              </a:rPr>
              <a:t>- Beaucoup d’étoiles jeunes.</a:t>
            </a:r>
          </a:p>
        </p:txBody>
      </p:sp>
      <p:pic>
        <p:nvPicPr>
          <p:cNvPr id="4" name="Picture 2" descr="Hubble - de Vaucouleurs Galaxy Morphology Diagram - Galaxy ...">
            <a:extLst>
              <a:ext uri="{FF2B5EF4-FFF2-40B4-BE49-F238E27FC236}">
                <a16:creationId xmlns:a16="http://schemas.microsoft.com/office/drawing/2014/main" id="{06BA0654-8B86-37BB-7FF1-36AC369770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45" t="9464" r="17606" b="8589"/>
          <a:stretch/>
        </p:blipFill>
        <p:spPr bwMode="auto">
          <a:xfrm>
            <a:off x="1125860" y="821950"/>
            <a:ext cx="5191434" cy="563138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91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 – Classification des galaxies </a:t>
            </a:r>
          </a:p>
        </p:txBody>
      </p:sp>
      <p:pic>
        <p:nvPicPr>
          <p:cNvPr id="6146" name="Picture 2" descr="photos Galaxie spirale NGC 1300 encadrées">
            <a:extLst>
              <a:ext uri="{FF2B5EF4-FFF2-40B4-BE49-F238E27FC236}">
                <a16:creationId xmlns:a16="http://schemas.microsoft.com/office/drawing/2014/main" id="{2896ED77-D413-D053-A9FE-DABBFE58BC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1287" y="1017501"/>
            <a:ext cx="5965773" cy="335584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118720C5-EF97-89E9-F5F5-DEB43050A427}"/>
              </a:ext>
            </a:extLst>
          </p:cNvPr>
          <p:cNvSpPr txBox="1"/>
          <p:nvPr/>
        </p:nvSpPr>
        <p:spPr>
          <a:xfrm>
            <a:off x="7390556" y="4373346"/>
            <a:ext cx="5472608" cy="338554"/>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NGC 1300 – Galaxie spirale barrée</a:t>
            </a:r>
          </a:p>
        </p:txBody>
      </p:sp>
      <p:sp>
        <p:nvSpPr>
          <p:cNvPr id="4" name="ZoneTexte 3">
            <a:extLst>
              <a:ext uri="{FF2B5EF4-FFF2-40B4-BE49-F238E27FC236}">
                <a16:creationId xmlns:a16="http://schemas.microsoft.com/office/drawing/2014/main" id="{38B00B9C-4F1A-11AA-45BF-5E7355B815E0}"/>
              </a:ext>
            </a:extLst>
          </p:cNvPr>
          <p:cNvSpPr txBox="1"/>
          <p:nvPr/>
        </p:nvSpPr>
        <p:spPr>
          <a:xfrm>
            <a:off x="2349996" y="5671222"/>
            <a:ext cx="2520280" cy="338554"/>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M74 – Galaxie spirale</a:t>
            </a:r>
          </a:p>
        </p:txBody>
      </p:sp>
      <p:pic>
        <p:nvPicPr>
          <p:cNvPr id="6148" name="Picture 4" descr="Messier 74: Phantom Galaxy | Messier Objects">
            <a:extLst>
              <a:ext uri="{FF2B5EF4-FFF2-40B4-BE49-F238E27FC236}">
                <a16:creationId xmlns:a16="http://schemas.microsoft.com/office/drawing/2014/main" id="{2ACFBB07-5A83-267E-CA8B-FF4DA93733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86" t="3378" r="5585"/>
          <a:stretch/>
        </p:blipFill>
        <p:spPr bwMode="auto">
          <a:xfrm>
            <a:off x="1053852" y="1017501"/>
            <a:ext cx="4752528" cy="464374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57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 – Classification des galaxies </a:t>
            </a:r>
          </a:p>
        </p:txBody>
      </p:sp>
      <p:sp>
        <p:nvSpPr>
          <p:cNvPr id="4" name="ZoneTexte 3">
            <a:extLst>
              <a:ext uri="{FF2B5EF4-FFF2-40B4-BE49-F238E27FC236}">
                <a16:creationId xmlns:a16="http://schemas.microsoft.com/office/drawing/2014/main" id="{38B00B9C-4F1A-11AA-45BF-5E7355B815E0}"/>
              </a:ext>
            </a:extLst>
          </p:cNvPr>
          <p:cNvSpPr txBox="1"/>
          <p:nvPr/>
        </p:nvSpPr>
        <p:spPr>
          <a:xfrm>
            <a:off x="7894612" y="5733256"/>
            <a:ext cx="2520280" cy="584775"/>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Illustration de nombreux types de galaxies </a:t>
            </a:r>
          </a:p>
        </p:txBody>
      </p:sp>
      <p:pic>
        <p:nvPicPr>
          <p:cNvPr id="5" name="Image1">
            <a:extLst>
              <a:ext uri="{FF2B5EF4-FFF2-40B4-BE49-F238E27FC236}">
                <a16:creationId xmlns:a16="http://schemas.microsoft.com/office/drawing/2014/main" id="{6B4DFEA7-789F-3666-5F59-233262892676}"/>
              </a:ext>
            </a:extLst>
          </p:cNvPr>
          <p:cNvPicPr/>
          <p:nvPr/>
        </p:nvPicPr>
        <p:blipFill>
          <a:blip r:embed="rId3">
            <a:lum/>
            <a:alphaModFix/>
          </a:blip>
          <a:srcRect/>
          <a:stretch>
            <a:fillRect/>
          </a:stretch>
        </p:blipFill>
        <p:spPr>
          <a:xfrm>
            <a:off x="1845940" y="914302"/>
            <a:ext cx="5904656" cy="5611041"/>
          </a:xfrm>
          <a:prstGeom prst="rect">
            <a:avLst/>
          </a:prstGeom>
          <a:noFill/>
          <a:ln>
            <a:solidFill>
              <a:schemeClr val="accent1"/>
            </a:solidFill>
            <a:prstDash/>
          </a:ln>
        </p:spPr>
      </p:pic>
    </p:spTree>
    <p:extLst>
      <p:ext uri="{BB962C8B-B14F-4D97-AF65-F5344CB8AC3E}">
        <p14:creationId xmlns:p14="http://schemas.microsoft.com/office/powerpoint/2010/main" val="365063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 – Classification des galaxies </a:t>
            </a:r>
          </a:p>
        </p:txBody>
      </p:sp>
      <p:pic>
        <p:nvPicPr>
          <p:cNvPr id="8196" name="Picture 4" descr="esplaobs: MESSIER 51 The Whirlpool Galaxy Image Credit &amp; Copyright ...">
            <a:extLst>
              <a:ext uri="{FF2B5EF4-FFF2-40B4-BE49-F238E27FC236}">
                <a16:creationId xmlns:a16="http://schemas.microsoft.com/office/drawing/2014/main" id="{6AC47467-9F78-262D-FFC5-AD2953D33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97868" y="1124744"/>
            <a:ext cx="7003312" cy="49858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34F3CE57-9C94-3FC4-2984-A513D326D9C0}"/>
              </a:ext>
            </a:extLst>
          </p:cNvPr>
          <p:cNvSpPr txBox="1"/>
          <p:nvPr/>
        </p:nvSpPr>
        <p:spPr>
          <a:xfrm>
            <a:off x="8470676" y="1844824"/>
            <a:ext cx="3240360" cy="2677656"/>
          </a:xfrm>
          <a:prstGeom prst="rect">
            <a:avLst/>
          </a:prstGeom>
          <a:noFill/>
          <a:ln>
            <a:solidFill>
              <a:schemeClr val="accent1"/>
            </a:solidFill>
          </a:ln>
        </p:spPr>
        <p:txBody>
          <a:bodyPr wrap="square" rtlCol="0">
            <a:spAutoFit/>
          </a:bodyPr>
          <a:lstStyle/>
          <a:p>
            <a:pPr algn="ctr"/>
            <a:r>
              <a:rPr lang="fr-FR" sz="2800" u="sng" dirty="0">
                <a:latin typeface="Times New Roman" panose="02020603050405020304" pitchFamily="18" charset="0"/>
                <a:cs typeface="Times New Roman" panose="02020603050405020304" pitchFamily="18" charset="0"/>
              </a:rPr>
              <a:t>Messier 51</a:t>
            </a:r>
          </a:p>
          <a:p>
            <a:endParaRPr lang="fr-FR" sz="2800"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Une galaxie de type :</a:t>
            </a:r>
          </a:p>
          <a:p>
            <a:endParaRPr lang="fr-FR" dirty="0">
              <a:latin typeface="Times New Roman" panose="02020603050405020304" pitchFamily="18" charset="0"/>
              <a:cs typeface="Times New Roman" panose="02020603050405020304" pitchFamily="18" charset="0"/>
            </a:endParaRPr>
          </a:p>
          <a:p>
            <a:pPr algn="ctr"/>
            <a:r>
              <a:rPr lang="fr-FR" sz="3600" dirty="0">
                <a:latin typeface="Times New Roman" panose="02020603050405020304" pitchFamily="18" charset="0"/>
                <a:cs typeface="Times New Roman" panose="02020603050405020304" pitchFamily="18" charset="0"/>
              </a:rPr>
              <a:t>SA(s)</a:t>
            </a:r>
            <a:r>
              <a:rPr lang="fr-FR" sz="3600" dirty="0" err="1">
                <a:latin typeface="Times New Roman" panose="02020603050405020304" pitchFamily="18" charset="0"/>
                <a:cs typeface="Times New Roman" panose="02020603050405020304" pitchFamily="18" charset="0"/>
              </a:rPr>
              <a:t>bc</a:t>
            </a:r>
            <a:r>
              <a:rPr lang="fr-FR" sz="3600" dirty="0">
                <a:latin typeface="Times New Roman" panose="02020603050405020304" pitchFamily="18" charset="0"/>
                <a:cs typeface="Times New Roman" panose="02020603050405020304" pitchFamily="18" charset="0"/>
              </a:rPr>
              <a:t> pec</a:t>
            </a:r>
          </a:p>
          <a:p>
            <a:endParaRPr lang="fr-FR" sz="2800" dirty="0"/>
          </a:p>
        </p:txBody>
      </p:sp>
    </p:spTree>
    <p:extLst>
      <p:ext uri="{BB962C8B-B14F-4D97-AF65-F5344CB8AC3E}">
        <p14:creationId xmlns:p14="http://schemas.microsoft.com/office/powerpoint/2010/main" val="360427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 – Classification des galaxies </a:t>
            </a:r>
          </a:p>
        </p:txBody>
      </p:sp>
      <p:sp>
        <p:nvSpPr>
          <p:cNvPr id="3" name="ZoneTexte 2">
            <a:extLst>
              <a:ext uri="{FF2B5EF4-FFF2-40B4-BE49-F238E27FC236}">
                <a16:creationId xmlns:a16="http://schemas.microsoft.com/office/drawing/2014/main" id="{EB9A92E8-D249-BAA1-1E9C-7EFDB06057B5}"/>
              </a:ext>
            </a:extLst>
          </p:cNvPr>
          <p:cNvSpPr txBox="1"/>
          <p:nvPr/>
        </p:nvSpPr>
        <p:spPr>
          <a:xfrm>
            <a:off x="7695133" y="355214"/>
            <a:ext cx="3439840" cy="2677656"/>
          </a:xfrm>
          <a:prstGeom prst="rect">
            <a:avLst/>
          </a:prstGeom>
          <a:noFill/>
          <a:ln>
            <a:solidFill>
              <a:schemeClr val="accent1"/>
            </a:solidFill>
          </a:ln>
        </p:spPr>
        <p:txBody>
          <a:bodyPr wrap="square" rtlCol="0">
            <a:spAutoFit/>
          </a:bodyPr>
          <a:lstStyle/>
          <a:p>
            <a:pPr algn="ctr"/>
            <a:r>
              <a:rPr lang="fr-FR" sz="2800" u="sng" dirty="0">
                <a:latin typeface="Times New Roman" panose="02020603050405020304" pitchFamily="18" charset="0"/>
                <a:cs typeface="Times New Roman" panose="02020603050405020304" pitchFamily="18" charset="0"/>
              </a:rPr>
              <a:t>NGC 1433</a:t>
            </a:r>
          </a:p>
          <a:p>
            <a:endParaRPr lang="fr-FR" sz="2800"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Une galaxie de type :</a:t>
            </a:r>
          </a:p>
          <a:p>
            <a:endParaRPr lang="fr-FR" dirty="0">
              <a:latin typeface="Times New Roman" panose="02020603050405020304" pitchFamily="18" charset="0"/>
              <a:cs typeface="Times New Roman" panose="02020603050405020304" pitchFamily="18" charset="0"/>
            </a:endParaRPr>
          </a:p>
          <a:p>
            <a:pPr algn="ctr"/>
            <a:r>
              <a:rPr lang="fr-FR" sz="3600" dirty="0">
                <a:latin typeface="Times New Roman" panose="02020603050405020304" pitchFamily="18" charset="0"/>
                <a:cs typeface="Times New Roman" panose="02020603050405020304" pitchFamily="18" charset="0"/>
              </a:rPr>
              <a:t>(R1)SB(r)ab Sy2</a:t>
            </a:r>
          </a:p>
          <a:p>
            <a:endParaRPr lang="fr-FR" sz="2800" dirty="0"/>
          </a:p>
        </p:txBody>
      </p:sp>
      <p:pic>
        <p:nvPicPr>
          <p:cNvPr id="9222" name="Picture 6">
            <a:extLst>
              <a:ext uri="{FF2B5EF4-FFF2-40B4-BE49-F238E27FC236}">
                <a16:creationId xmlns:a16="http://schemas.microsoft.com/office/drawing/2014/main" id="{FB38175F-BF34-B11C-2499-78B908D9A2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0517" y="3199443"/>
            <a:ext cx="4822448" cy="326996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224" name="Picture 8" descr="NGC 1433">
            <a:extLst>
              <a:ext uri="{FF2B5EF4-FFF2-40B4-BE49-F238E27FC236}">
                <a16:creationId xmlns:a16="http://schemas.microsoft.com/office/drawing/2014/main" id="{E3BA1A76-90AB-CE53-E47E-8DE7D370F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852" y="819698"/>
            <a:ext cx="5649714" cy="56497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41870E1-D92B-037D-5B22-054A87FDC312}"/>
              </a:ext>
            </a:extLst>
          </p:cNvPr>
          <p:cNvSpPr txBox="1"/>
          <p:nvPr/>
        </p:nvSpPr>
        <p:spPr>
          <a:xfrm>
            <a:off x="621804" y="6469412"/>
            <a:ext cx="11377264" cy="338554"/>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Ces deux galaxies sont bien les mêmes ! A droite, le JWST permet de révéler grâce à l’infrarouge un vaste anneau autour de NGC 1433 ! </a:t>
            </a:r>
          </a:p>
        </p:txBody>
      </p:sp>
    </p:spTree>
    <p:extLst>
      <p:ext uri="{BB962C8B-B14F-4D97-AF65-F5344CB8AC3E}">
        <p14:creationId xmlns:p14="http://schemas.microsoft.com/office/powerpoint/2010/main" val="261395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 – Classification des galaxies </a:t>
            </a:r>
          </a:p>
        </p:txBody>
      </p:sp>
      <p:sp>
        <p:nvSpPr>
          <p:cNvPr id="3" name="ZoneTexte 2">
            <a:extLst>
              <a:ext uri="{FF2B5EF4-FFF2-40B4-BE49-F238E27FC236}">
                <a16:creationId xmlns:a16="http://schemas.microsoft.com/office/drawing/2014/main" id="{EB9A92E8-D249-BAA1-1E9C-7EFDB06057B5}"/>
              </a:ext>
            </a:extLst>
          </p:cNvPr>
          <p:cNvSpPr txBox="1"/>
          <p:nvPr/>
        </p:nvSpPr>
        <p:spPr>
          <a:xfrm>
            <a:off x="7695133" y="355214"/>
            <a:ext cx="3439840" cy="2677656"/>
          </a:xfrm>
          <a:prstGeom prst="rect">
            <a:avLst/>
          </a:prstGeom>
          <a:noFill/>
          <a:ln>
            <a:solidFill>
              <a:schemeClr val="accent1"/>
            </a:solidFill>
          </a:ln>
        </p:spPr>
        <p:txBody>
          <a:bodyPr wrap="square" rtlCol="0">
            <a:spAutoFit/>
          </a:bodyPr>
          <a:lstStyle/>
          <a:p>
            <a:pPr algn="ctr"/>
            <a:r>
              <a:rPr lang="fr-FR" sz="2800" u="sng" dirty="0">
                <a:latin typeface="Times New Roman" panose="02020603050405020304" pitchFamily="18" charset="0"/>
                <a:cs typeface="Times New Roman" panose="02020603050405020304" pitchFamily="18" charset="0"/>
              </a:rPr>
              <a:t>NGC 1433</a:t>
            </a:r>
          </a:p>
          <a:p>
            <a:endParaRPr lang="fr-FR" sz="2800"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Une galaxie de type :</a:t>
            </a:r>
          </a:p>
          <a:p>
            <a:endParaRPr lang="fr-FR" dirty="0">
              <a:latin typeface="Times New Roman" panose="02020603050405020304" pitchFamily="18" charset="0"/>
              <a:cs typeface="Times New Roman" panose="02020603050405020304" pitchFamily="18" charset="0"/>
            </a:endParaRPr>
          </a:p>
          <a:p>
            <a:pPr algn="ctr"/>
            <a:r>
              <a:rPr lang="fr-FR" sz="3600" dirty="0">
                <a:latin typeface="Times New Roman" panose="02020603050405020304" pitchFamily="18" charset="0"/>
                <a:cs typeface="Times New Roman" panose="02020603050405020304" pitchFamily="18" charset="0"/>
              </a:rPr>
              <a:t>(R1)</a:t>
            </a:r>
            <a:r>
              <a:rPr lang="fr-FR" sz="3600" dirty="0">
                <a:solidFill>
                  <a:srgbClr val="FF0000"/>
                </a:solidFill>
                <a:latin typeface="Times New Roman" panose="02020603050405020304" pitchFamily="18" charset="0"/>
                <a:cs typeface="Times New Roman" panose="02020603050405020304" pitchFamily="18" charset="0"/>
              </a:rPr>
              <a:t>SB</a:t>
            </a:r>
            <a:r>
              <a:rPr lang="fr-FR" sz="3600" dirty="0">
                <a:latin typeface="Times New Roman" panose="02020603050405020304" pitchFamily="18" charset="0"/>
                <a:cs typeface="Times New Roman" panose="02020603050405020304" pitchFamily="18" charset="0"/>
              </a:rPr>
              <a:t>(r)ab Sy2</a:t>
            </a:r>
          </a:p>
          <a:p>
            <a:endParaRPr lang="fr-FR" sz="2800" dirty="0"/>
          </a:p>
        </p:txBody>
      </p:sp>
      <p:pic>
        <p:nvPicPr>
          <p:cNvPr id="9222" name="Picture 6">
            <a:extLst>
              <a:ext uri="{FF2B5EF4-FFF2-40B4-BE49-F238E27FC236}">
                <a16:creationId xmlns:a16="http://schemas.microsoft.com/office/drawing/2014/main" id="{FB38175F-BF34-B11C-2499-78B908D9A2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0517" y="3199443"/>
            <a:ext cx="4822448" cy="326996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224" name="Picture 8" descr="NGC 1433">
            <a:extLst>
              <a:ext uri="{FF2B5EF4-FFF2-40B4-BE49-F238E27FC236}">
                <a16:creationId xmlns:a16="http://schemas.microsoft.com/office/drawing/2014/main" id="{E3BA1A76-90AB-CE53-E47E-8DE7D370F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852" y="819698"/>
            <a:ext cx="5649714" cy="56497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41870E1-D92B-037D-5B22-054A87FDC312}"/>
              </a:ext>
            </a:extLst>
          </p:cNvPr>
          <p:cNvSpPr txBox="1"/>
          <p:nvPr/>
        </p:nvSpPr>
        <p:spPr>
          <a:xfrm>
            <a:off x="621804" y="6469412"/>
            <a:ext cx="11377264" cy="338554"/>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Ces deux galaxies sont bien les mêmes ! A droite, le JWST permet de révéler grâce à l’infrarouge un vaste anneau autour de NGC 1433 ! </a:t>
            </a:r>
          </a:p>
        </p:txBody>
      </p:sp>
    </p:spTree>
    <p:extLst>
      <p:ext uri="{BB962C8B-B14F-4D97-AF65-F5344CB8AC3E}">
        <p14:creationId xmlns:p14="http://schemas.microsoft.com/office/powerpoint/2010/main" val="184823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 – Classification des galaxies </a:t>
            </a:r>
          </a:p>
        </p:txBody>
      </p:sp>
      <p:sp>
        <p:nvSpPr>
          <p:cNvPr id="3" name="ZoneTexte 2">
            <a:extLst>
              <a:ext uri="{FF2B5EF4-FFF2-40B4-BE49-F238E27FC236}">
                <a16:creationId xmlns:a16="http://schemas.microsoft.com/office/drawing/2014/main" id="{EB9A92E8-D249-BAA1-1E9C-7EFDB06057B5}"/>
              </a:ext>
            </a:extLst>
          </p:cNvPr>
          <p:cNvSpPr txBox="1"/>
          <p:nvPr/>
        </p:nvSpPr>
        <p:spPr>
          <a:xfrm>
            <a:off x="7695133" y="355214"/>
            <a:ext cx="3439840" cy="2677656"/>
          </a:xfrm>
          <a:prstGeom prst="rect">
            <a:avLst/>
          </a:prstGeom>
          <a:noFill/>
          <a:ln>
            <a:solidFill>
              <a:schemeClr val="accent1"/>
            </a:solidFill>
          </a:ln>
        </p:spPr>
        <p:txBody>
          <a:bodyPr wrap="square" rtlCol="0">
            <a:spAutoFit/>
          </a:bodyPr>
          <a:lstStyle/>
          <a:p>
            <a:pPr algn="ctr"/>
            <a:r>
              <a:rPr lang="fr-FR" sz="2800" u="sng" dirty="0">
                <a:latin typeface="Times New Roman" panose="02020603050405020304" pitchFamily="18" charset="0"/>
                <a:cs typeface="Times New Roman" panose="02020603050405020304" pitchFamily="18" charset="0"/>
              </a:rPr>
              <a:t>NGC 1433</a:t>
            </a:r>
          </a:p>
          <a:p>
            <a:endParaRPr lang="fr-FR" sz="2800"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Une galaxie de type :</a:t>
            </a:r>
          </a:p>
          <a:p>
            <a:endParaRPr lang="fr-FR" dirty="0">
              <a:latin typeface="Times New Roman" panose="02020603050405020304" pitchFamily="18" charset="0"/>
              <a:cs typeface="Times New Roman" panose="02020603050405020304" pitchFamily="18" charset="0"/>
            </a:endParaRPr>
          </a:p>
          <a:p>
            <a:pPr algn="ctr"/>
            <a:r>
              <a:rPr lang="fr-FR" sz="3600" dirty="0">
                <a:latin typeface="Times New Roman" panose="02020603050405020304" pitchFamily="18" charset="0"/>
                <a:cs typeface="Times New Roman" panose="02020603050405020304" pitchFamily="18" charset="0"/>
              </a:rPr>
              <a:t>(R1)SB(r)</a:t>
            </a:r>
            <a:r>
              <a:rPr lang="fr-FR" sz="3600" dirty="0">
                <a:solidFill>
                  <a:srgbClr val="FF0000"/>
                </a:solidFill>
                <a:latin typeface="Times New Roman" panose="02020603050405020304" pitchFamily="18" charset="0"/>
                <a:cs typeface="Times New Roman" panose="02020603050405020304" pitchFamily="18" charset="0"/>
              </a:rPr>
              <a:t>ab</a:t>
            </a:r>
            <a:r>
              <a:rPr lang="fr-FR" sz="3600" dirty="0">
                <a:latin typeface="Times New Roman" panose="02020603050405020304" pitchFamily="18" charset="0"/>
                <a:cs typeface="Times New Roman" panose="02020603050405020304" pitchFamily="18" charset="0"/>
              </a:rPr>
              <a:t> Sy2</a:t>
            </a:r>
          </a:p>
          <a:p>
            <a:endParaRPr lang="fr-FR" sz="2800" dirty="0"/>
          </a:p>
        </p:txBody>
      </p:sp>
      <p:pic>
        <p:nvPicPr>
          <p:cNvPr id="9222" name="Picture 6">
            <a:extLst>
              <a:ext uri="{FF2B5EF4-FFF2-40B4-BE49-F238E27FC236}">
                <a16:creationId xmlns:a16="http://schemas.microsoft.com/office/drawing/2014/main" id="{FB38175F-BF34-B11C-2499-78B908D9A2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0517" y="3199443"/>
            <a:ext cx="4822448" cy="326996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224" name="Picture 8" descr="NGC 1433">
            <a:extLst>
              <a:ext uri="{FF2B5EF4-FFF2-40B4-BE49-F238E27FC236}">
                <a16:creationId xmlns:a16="http://schemas.microsoft.com/office/drawing/2014/main" id="{E3BA1A76-90AB-CE53-E47E-8DE7D370F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852" y="819698"/>
            <a:ext cx="5649714" cy="56497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41870E1-D92B-037D-5B22-054A87FDC312}"/>
              </a:ext>
            </a:extLst>
          </p:cNvPr>
          <p:cNvSpPr txBox="1"/>
          <p:nvPr/>
        </p:nvSpPr>
        <p:spPr>
          <a:xfrm>
            <a:off x="621804" y="6469412"/>
            <a:ext cx="11377264" cy="338554"/>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Ces deux galaxies sont bien les mêmes ! A droite, le JWST permet de révéler grâce à l’infrarouge un vaste anneau autour de NGC 1433 ! </a:t>
            </a:r>
          </a:p>
        </p:txBody>
      </p:sp>
    </p:spTree>
    <p:extLst>
      <p:ext uri="{BB962C8B-B14F-4D97-AF65-F5344CB8AC3E}">
        <p14:creationId xmlns:p14="http://schemas.microsoft.com/office/powerpoint/2010/main" val="411079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 – Classification des galaxies </a:t>
            </a:r>
          </a:p>
        </p:txBody>
      </p:sp>
      <p:sp>
        <p:nvSpPr>
          <p:cNvPr id="3" name="ZoneTexte 2">
            <a:extLst>
              <a:ext uri="{FF2B5EF4-FFF2-40B4-BE49-F238E27FC236}">
                <a16:creationId xmlns:a16="http://schemas.microsoft.com/office/drawing/2014/main" id="{EB9A92E8-D249-BAA1-1E9C-7EFDB06057B5}"/>
              </a:ext>
            </a:extLst>
          </p:cNvPr>
          <p:cNvSpPr txBox="1"/>
          <p:nvPr/>
        </p:nvSpPr>
        <p:spPr>
          <a:xfrm>
            <a:off x="7695133" y="355214"/>
            <a:ext cx="3439840" cy="2677656"/>
          </a:xfrm>
          <a:prstGeom prst="rect">
            <a:avLst/>
          </a:prstGeom>
          <a:noFill/>
          <a:ln>
            <a:solidFill>
              <a:schemeClr val="accent1"/>
            </a:solidFill>
          </a:ln>
        </p:spPr>
        <p:txBody>
          <a:bodyPr wrap="square" rtlCol="0">
            <a:spAutoFit/>
          </a:bodyPr>
          <a:lstStyle/>
          <a:p>
            <a:pPr algn="ctr"/>
            <a:r>
              <a:rPr lang="fr-FR" sz="2800" u="sng" dirty="0">
                <a:latin typeface="Times New Roman" panose="02020603050405020304" pitchFamily="18" charset="0"/>
                <a:cs typeface="Times New Roman" panose="02020603050405020304" pitchFamily="18" charset="0"/>
              </a:rPr>
              <a:t>NGC 1433</a:t>
            </a:r>
          </a:p>
          <a:p>
            <a:endParaRPr lang="fr-FR" sz="2800"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Une galaxie de type :</a:t>
            </a:r>
          </a:p>
          <a:p>
            <a:endParaRPr lang="fr-FR" dirty="0">
              <a:latin typeface="Times New Roman" panose="02020603050405020304" pitchFamily="18" charset="0"/>
              <a:cs typeface="Times New Roman" panose="02020603050405020304" pitchFamily="18" charset="0"/>
            </a:endParaRPr>
          </a:p>
          <a:p>
            <a:pPr algn="ctr"/>
            <a:r>
              <a:rPr lang="fr-FR" sz="3600" dirty="0">
                <a:solidFill>
                  <a:srgbClr val="FF0000"/>
                </a:solidFill>
                <a:latin typeface="Times New Roman" panose="02020603050405020304" pitchFamily="18" charset="0"/>
                <a:cs typeface="Times New Roman" panose="02020603050405020304" pitchFamily="18" charset="0"/>
              </a:rPr>
              <a:t>(R1)</a:t>
            </a:r>
            <a:r>
              <a:rPr lang="fr-FR" sz="3600" dirty="0">
                <a:latin typeface="Times New Roman" panose="02020603050405020304" pitchFamily="18" charset="0"/>
                <a:cs typeface="Times New Roman" panose="02020603050405020304" pitchFamily="18" charset="0"/>
              </a:rPr>
              <a:t>SB(r)ab Sy2</a:t>
            </a:r>
          </a:p>
          <a:p>
            <a:endParaRPr lang="fr-FR" sz="2800" dirty="0"/>
          </a:p>
        </p:txBody>
      </p:sp>
      <p:pic>
        <p:nvPicPr>
          <p:cNvPr id="9222" name="Picture 6">
            <a:extLst>
              <a:ext uri="{FF2B5EF4-FFF2-40B4-BE49-F238E27FC236}">
                <a16:creationId xmlns:a16="http://schemas.microsoft.com/office/drawing/2014/main" id="{FB38175F-BF34-B11C-2499-78B908D9A2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0517" y="3199443"/>
            <a:ext cx="4822448" cy="326996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224" name="Picture 8" descr="NGC 1433">
            <a:extLst>
              <a:ext uri="{FF2B5EF4-FFF2-40B4-BE49-F238E27FC236}">
                <a16:creationId xmlns:a16="http://schemas.microsoft.com/office/drawing/2014/main" id="{E3BA1A76-90AB-CE53-E47E-8DE7D370F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852" y="819698"/>
            <a:ext cx="5649714" cy="56497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41870E1-D92B-037D-5B22-054A87FDC312}"/>
              </a:ext>
            </a:extLst>
          </p:cNvPr>
          <p:cNvSpPr txBox="1"/>
          <p:nvPr/>
        </p:nvSpPr>
        <p:spPr>
          <a:xfrm>
            <a:off x="621804" y="6469412"/>
            <a:ext cx="11377264" cy="338554"/>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Ces deux galaxies sont bien les mêmes ! A droite, le JWST permet de révéler grâce à l’infrarouge un vaste anneau autour de NGC 1433 ! </a:t>
            </a:r>
          </a:p>
        </p:txBody>
      </p:sp>
    </p:spTree>
    <p:extLst>
      <p:ext uri="{BB962C8B-B14F-4D97-AF65-F5344CB8AC3E}">
        <p14:creationId xmlns:p14="http://schemas.microsoft.com/office/powerpoint/2010/main" val="254737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9932C6E-9597-89C2-E7B9-FC904FF0C640}"/>
              </a:ext>
            </a:extLst>
          </p:cNvPr>
          <p:cNvSpPr txBox="1"/>
          <p:nvPr/>
        </p:nvSpPr>
        <p:spPr>
          <a:xfrm>
            <a:off x="1485900" y="188640"/>
            <a:ext cx="50405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II – Historique</a:t>
            </a:r>
          </a:p>
        </p:txBody>
      </p:sp>
      <p:sp>
        <p:nvSpPr>
          <p:cNvPr id="2" name="ZoneTexte 1">
            <a:extLst>
              <a:ext uri="{FF2B5EF4-FFF2-40B4-BE49-F238E27FC236}">
                <a16:creationId xmlns:a16="http://schemas.microsoft.com/office/drawing/2014/main" id="{E1FD8E5D-2EDF-FCC5-582B-CE7903686D27}"/>
              </a:ext>
            </a:extLst>
          </p:cNvPr>
          <p:cNvSpPr txBox="1"/>
          <p:nvPr/>
        </p:nvSpPr>
        <p:spPr>
          <a:xfrm>
            <a:off x="1053852" y="1340768"/>
            <a:ext cx="1944216" cy="430887"/>
          </a:xfrm>
          <a:prstGeom prst="rect">
            <a:avLst/>
          </a:prstGeom>
          <a:noFill/>
        </p:spPr>
        <p:txBody>
          <a:bodyPr wrap="square" rtlCol="0">
            <a:spAutoFit/>
          </a:bodyPr>
          <a:lstStyle/>
          <a:p>
            <a:r>
              <a:rPr lang="fr-FR" sz="2200" u="sng" dirty="0">
                <a:solidFill>
                  <a:schemeClr val="accent1"/>
                </a:solidFill>
                <a:latin typeface="Times New Roman" panose="02020603050405020304" pitchFamily="18" charset="0"/>
                <a:cs typeface="Times New Roman" panose="02020603050405020304" pitchFamily="18" charset="0"/>
              </a:rPr>
              <a:t>1750 :</a:t>
            </a:r>
          </a:p>
        </p:txBody>
      </p:sp>
      <p:sp>
        <p:nvSpPr>
          <p:cNvPr id="4" name="ZoneTexte 3">
            <a:extLst>
              <a:ext uri="{FF2B5EF4-FFF2-40B4-BE49-F238E27FC236}">
                <a16:creationId xmlns:a16="http://schemas.microsoft.com/office/drawing/2014/main" id="{E6D01ACA-74ED-9FF8-4A2E-01DD45812A50}"/>
              </a:ext>
            </a:extLst>
          </p:cNvPr>
          <p:cNvSpPr txBox="1"/>
          <p:nvPr/>
        </p:nvSpPr>
        <p:spPr>
          <a:xfrm>
            <a:off x="1053852" y="4942329"/>
            <a:ext cx="1944216" cy="430887"/>
          </a:xfrm>
          <a:prstGeom prst="rect">
            <a:avLst/>
          </a:prstGeom>
          <a:noFill/>
        </p:spPr>
        <p:txBody>
          <a:bodyPr wrap="square" rtlCol="0">
            <a:spAutoFit/>
          </a:bodyPr>
          <a:lstStyle/>
          <a:p>
            <a:r>
              <a:rPr lang="fr-FR" sz="2200" u="sng" dirty="0">
                <a:solidFill>
                  <a:schemeClr val="accent1"/>
                </a:solidFill>
                <a:latin typeface="Times New Roman" panose="02020603050405020304" pitchFamily="18" charset="0"/>
                <a:cs typeface="Times New Roman" panose="02020603050405020304" pitchFamily="18" charset="0"/>
              </a:rPr>
              <a:t>1755 :</a:t>
            </a:r>
          </a:p>
        </p:txBody>
      </p:sp>
      <p:sp>
        <p:nvSpPr>
          <p:cNvPr id="6" name="ZoneTexte 5">
            <a:extLst>
              <a:ext uri="{FF2B5EF4-FFF2-40B4-BE49-F238E27FC236}">
                <a16:creationId xmlns:a16="http://schemas.microsoft.com/office/drawing/2014/main" id="{DD4428D2-DE73-3A1E-5E73-68161A5F7651}"/>
              </a:ext>
            </a:extLst>
          </p:cNvPr>
          <p:cNvSpPr txBox="1"/>
          <p:nvPr/>
        </p:nvSpPr>
        <p:spPr>
          <a:xfrm>
            <a:off x="2258905" y="895555"/>
            <a:ext cx="9637892" cy="1107996"/>
          </a:xfrm>
          <a:prstGeom prst="rect">
            <a:avLst/>
          </a:prstGeom>
          <a:noFill/>
        </p:spPr>
        <p:txBody>
          <a:bodyPr wrap="square" rtlCol="0">
            <a:spAutoFit/>
          </a:bodyPr>
          <a:lstStyle/>
          <a:p>
            <a:r>
              <a:rPr lang="fr-FR" sz="2200" dirty="0">
                <a:latin typeface="Times New Roman" panose="02020603050405020304" pitchFamily="18" charset="0"/>
                <a:cs typeface="Times New Roman" panose="02020603050405020304" pitchFamily="18" charset="0"/>
              </a:rPr>
              <a:t>Thomas Wright </a:t>
            </a:r>
            <a:r>
              <a:rPr lang="fr-FR" sz="2200" dirty="0">
                <a:latin typeface="Times New Roman" panose="02020603050405020304" pitchFamily="18" charset="0"/>
                <a:cs typeface="Times New Roman" panose="02020603050405020304" pitchFamily="18" charset="0"/>
                <a:sym typeface="Wingdings" panose="05000000000000000000" pitchFamily="2" charset="2"/>
              </a:rPr>
              <a:t> Les étoiles de la Voie Lactée forment un immense système en forme de disque, et nous sommes à l’intérieur de ce disque. De ce fait nous voyons ce système par la tranche, ce qui forme cette bande nuageuse dans le ciel !  </a:t>
            </a:r>
            <a:endParaRPr lang="fr-FR" sz="2200" dirty="0">
              <a:latin typeface="Times New Roman" panose="02020603050405020304" pitchFamily="18" charset="0"/>
              <a:cs typeface="Times New Roman" panose="02020603050405020304" pitchFamily="18" charset="0"/>
            </a:endParaRPr>
          </a:p>
        </p:txBody>
      </p:sp>
      <p:pic>
        <p:nvPicPr>
          <p:cNvPr id="1028" name="Picture 4" descr="Définition | Voie lactée | Futura Sciences">
            <a:extLst>
              <a:ext uri="{FF2B5EF4-FFF2-40B4-BE49-F238E27FC236}">
                <a16:creationId xmlns:a16="http://schemas.microsoft.com/office/drawing/2014/main" id="{F452DC15-EFF4-BF23-D53B-28047D9C65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2757" y="2324363"/>
            <a:ext cx="3495609" cy="218475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F794878C-5F18-953F-BAE4-D26E9812D937}"/>
              </a:ext>
            </a:extLst>
          </p:cNvPr>
          <p:cNvSpPr txBox="1"/>
          <p:nvPr/>
        </p:nvSpPr>
        <p:spPr>
          <a:xfrm>
            <a:off x="2258905" y="4942360"/>
            <a:ext cx="9236107" cy="1200329"/>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Emmanuel Kant </a:t>
            </a:r>
            <a:r>
              <a:rPr lang="fr-FR" dirty="0">
                <a:latin typeface="Times New Roman" panose="02020603050405020304" pitchFamily="18" charset="0"/>
                <a:cs typeface="Times New Roman" panose="02020603050405020304" pitchFamily="18" charset="0"/>
                <a:sym typeface="Wingdings" panose="05000000000000000000" pitchFamily="2" charset="2"/>
              </a:rPr>
              <a:t> les nébuleuses récemment découvertes sont des systèmes identiques à la Voie Lactée. Ces amassements d’étoiles sont immenses, ce sont des « Univers-îles » ! (=galaxies) </a:t>
            </a:r>
            <a:endParaRPr lang="fr-FR" dirty="0">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A3B43A70-3EA9-748E-A747-4F7D8ECE028D}"/>
              </a:ext>
            </a:extLst>
          </p:cNvPr>
          <p:cNvSpPr txBox="1"/>
          <p:nvPr/>
        </p:nvSpPr>
        <p:spPr>
          <a:xfrm>
            <a:off x="5302324" y="2585744"/>
            <a:ext cx="4464496" cy="830997"/>
          </a:xfrm>
          <a:prstGeom prst="rect">
            <a:avLst/>
          </a:prstGeom>
          <a:noFill/>
        </p:spPr>
        <p:txBody>
          <a:bodyPr wrap="square" rtlCol="0">
            <a:spAutoFit/>
          </a:bodyPr>
          <a:lstStyle/>
          <a:p>
            <a:r>
              <a:rPr lang="fr-FR" dirty="0">
                <a:solidFill>
                  <a:schemeClr val="tx1">
                    <a:lumMod val="75000"/>
                  </a:schemeClr>
                </a:solidFill>
                <a:latin typeface="Times New Roman" panose="02020603050405020304" pitchFamily="18" charset="0"/>
                <a:cs typeface="Times New Roman" panose="02020603050405020304" pitchFamily="18" charset="0"/>
              </a:rPr>
              <a:t>Quelle est la réelle nature de la Voie Lactée, notre galaxie ?</a:t>
            </a:r>
          </a:p>
        </p:txBody>
      </p:sp>
      <p:sp>
        <p:nvSpPr>
          <p:cNvPr id="5" name="ZoneTexte 4">
            <a:extLst>
              <a:ext uri="{FF2B5EF4-FFF2-40B4-BE49-F238E27FC236}">
                <a16:creationId xmlns:a16="http://schemas.microsoft.com/office/drawing/2014/main" id="{782E0357-0686-0E9A-86D9-3E8E2FBBFB0B}"/>
              </a:ext>
            </a:extLst>
          </p:cNvPr>
          <p:cNvSpPr txBox="1"/>
          <p:nvPr/>
        </p:nvSpPr>
        <p:spPr>
          <a:xfrm>
            <a:off x="5787297" y="3473132"/>
            <a:ext cx="5707715" cy="1107996"/>
          </a:xfrm>
          <a:prstGeom prst="rect">
            <a:avLst/>
          </a:prstGeom>
          <a:noFill/>
        </p:spPr>
        <p:txBody>
          <a:bodyPr wrap="square" rtlCol="0">
            <a:spAutoFit/>
          </a:bodyPr>
          <a:lstStyle/>
          <a:p>
            <a:r>
              <a:rPr lang="fr-FR" sz="2200" dirty="0">
                <a:solidFill>
                  <a:schemeClr val="tx1">
                    <a:lumMod val="75000"/>
                  </a:schemeClr>
                </a:solidFill>
                <a:latin typeface="Times New Roman" panose="02020603050405020304" pitchFamily="18" charset="0"/>
                <a:cs typeface="Times New Roman" panose="02020603050405020304" pitchFamily="18" charset="0"/>
              </a:rPr>
              <a:t>+ Les nébuleuses découvertes </a:t>
            </a:r>
            <a:r>
              <a:rPr lang="fr-FR" sz="1600" dirty="0">
                <a:solidFill>
                  <a:schemeClr val="tx1">
                    <a:lumMod val="75000"/>
                  </a:schemeClr>
                </a:solidFill>
                <a:latin typeface="Times New Roman" panose="02020603050405020304" pitchFamily="18" charset="0"/>
                <a:cs typeface="Times New Roman" panose="02020603050405020304" pitchFamily="18" charset="0"/>
              </a:rPr>
              <a:t>(Charles Messier, William Herschel, etc…) </a:t>
            </a:r>
            <a:r>
              <a:rPr lang="fr-FR" sz="2200" dirty="0">
                <a:solidFill>
                  <a:schemeClr val="tx1">
                    <a:lumMod val="75000"/>
                  </a:schemeClr>
                </a:solidFill>
                <a:latin typeface="Times New Roman" panose="02020603050405020304" pitchFamily="18" charset="0"/>
                <a:cs typeface="Times New Roman" panose="02020603050405020304" pitchFamily="18" charset="0"/>
              </a:rPr>
              <a:t>sont-elles des systèmes lointains identiques à la Voie Lactée ?</a:t>
            </a:r>
          </a:p>
        </p:txBody>
      </p:sp>
      <p:sp>
        <p:nvSpPr>
          <p:cNvPr id="9" name="ZoneTexte 8">
            <a:extLst>
              <a:ext uri="{FF2B5EF4-FFF2-40B4-BE49-F238E27FC236}">
                <a16:creationId xmlns:a16="http://schemas.microsoft.com/office/drawing/2014/main" id="{EB9DADAB-8207-BEFA-AF61-8BD92F84BF20}"/>
              </a:ext>
            </a:extLst>
          </p:cNvPr>
          <p:cNvSpPr txBox="1"/>
          <p:nvPr/>
        </p:nvSpPr>
        <p:spPr>
          <a:xfrm>
            <a:off x="6742484" y="6355550"/>
            <a:ext cx="6408712" cy="338554"/>
          </a:xfrm>
          <a:prstGeom prst="rect">
            <a:avLst/>
          </a:prstGeom>
          <a:noFill/>
        </p:spPr>
        <p:txBody>
          <a:bodyPr wrap="square" rtlCol="0">
            <a:spAutoFit/>
          </a:bodyPr>
          <a:lstStyle/>
          <a:p>
            <a:r>
              <a:rPr lang="fr-FR" sz="1600" dirty="0"/>
              <a:t>… mais personne ne put confirmer cette hypothèse, jusqu’à …</a:t>
            </a:r>
          </a:p>
        </p:txBody>
      </p:sp>
    </p:spTree>
    <p:extLst>
      <p:ext uri="{BB962C8B-B14F-4D97-AF65-F5344CB8AC3E}">
        <p14:creationId xmlns:p14="http://schemas.microsoft.com/office/powerpoint/2010/main" val="257228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 – Classification des galaxies </a:t>
            </a:r>
          </a:p>
        </p:txBody>
      </p:sp>
      <p:sp>
        <p:nvSpPr>
          <p:cNvPr id="3" name="ZoneTexte 2">
            <a:extLst>
              <a:ext uri="{FF2B5EF4-FFF2-40B4-BE49-F238E27FC236}">
                <a16:creationId xmlns:a16="http://schemas.microsoft.com/office/drawing/2014/main" id="{EB9A92E8-D249-BAA1-1E9C-7EFDB06057B5}"/>
              </a:ext>
            </a:extLst>
          </p:cNvPr>
          <p:cNvSpPr txBox="1"/>
          <p:nvPr/>
        </p:nvSpPr>
        <p:spPr>
          <a:xfrm>
            <a:off x="7695133" y="355214"/>
            <a:ext cx="3439840" cy="2677656"/>
          </a:xfrm>
          <a:prstGeom prst="rect">
            <a:avLst/>
          </a:prstGeom>
          <a:noFill/>
          <a:ln>
            <a:solidFill>
              <a:schemeClr val="accent1"/>
            </a:solidFill>
          </a:ln>
        </p:spPr>
        <p:txBody>
          <a:bodyPr wrap="square" rtlCol="0">
            <a:spAutoFit/>
          </a:bodyPr>
          <a:lstStyle/>
          <a:p>
            <a:pPr algn="ctr"/>
            <a:r>
              <a:rPr lang="fr-FR" sz="2800" u="sng" dirty="0">
                <a:latin typeface="Times New Roman" panose="02020603050405020304" pitchFamily="18" charset="0"/>
                <a:cs typeface="Times New Roman" panose="02020603050405020304" pitchFamily="18" charset="0"/>
              </a:rPr>
              <a:t>NGC 1433</a:t>
            </a:r>
          </a:p>
          <a:p>
            <a:endParaRPr lang="fr-FR" sz="2800"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Une galaxie de type :</a:t>
            </a:r>
          </a:p>
          <a:p>
            <a:endParaRPr lang="fr-FR" dirty="0">
              <a:latin typeface="Times New Roman" panose="02020603050405020304" pitchFamily="18" charset="0"/>
              <a:cs typeface="Times New Roman" panose="02020603050405020304" pitchFamily="18" charset="0"/>
            </a:endParaRPr>
          </a:p>
          <a:p>
            <a:pPr algn="ctr"/>
            <a:r>
              <a:rPr lang="fr-FR" sz="3600" dirty="0">
                <a:latin typeface="Times New Roman" panose="02020603050405020304" pitchFamily="18" charset="0"/>
                <a:cs typeface="Times New Roman" panose="02020603050405020304" pitchFamily="18" charset="0"/>
              </a:rPr>
              <a:t>(R1)SB</a:t>
            </a:r>
            <a:r>
              <a:rPr lang="fr-FR" sz="3600" dirty="0">
                <a:solidFill>
                  <a:srgbClr val="FF0000"/>
                </a:solidFill>
                <a:latin typeface="Times New Roman" panose="02020603050405020304" pitchFamily="18" charset="0"/>
                <a:cs typeface="Times New Roman" panose="02020603050405020304" pitchFamily="18" charset="0"/>
              </a:rPr>
              <a:t>(r)</a:t>
            </a:r>
            <a:r>
              <a:rPr lang="fr-FR" sz="3600" dirty="0">
                <a:latin typeface="Times New Roman" panose="02020603050405020304" pitchFamily="18" charset="0"/>
                <a:cs typeface="Times New Roman" panose="02020603050405020304" pitchFamily="18" charset="0"/>
              </a:rPr>
              <a:t>ab Sy2</a:t>
            </a:r>
          </a:p>
          <a:p>
            <a:endParaRPr lang="fr-FR" sz="2800" dirty="0"/>
          </a:p>
        </p:txBody>
      </p:sp>
      <p:pic>
        <p:nvPicPr>
          <p:cNvPr id="9222" name="Picture 6">
            <a:extLst>
              <a:ext uri="{FF2B5EF4-FFF2-40B4-BE49-F238E27FC236}">
                <a16:creationId xmlns:a16="http://schemas.microsoft.com/office/drawing/2014/main" id="{FB38175F-BF34-B11C-2499-78B908D9A2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0517" y="3199443"/>
            <a:ext cx="4822448" cy="326996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224" name="Picture 8" descr="NGC 1433">
            <a:extLst>
              <a:ext uri="{FF2B5EF4-FFF2-40B4-BE49-F238E27FC236}">
                <a16:creationId xmlns:a16="http://schemas.microsoft.com/office/drawing/2014/main" id="{E3BA1A76-90AB-CE53-E47E-8DE7D370F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852" y="819698"/>
            <a:ext cx="5649714" cy="56497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41870E1-D92B-037D-5B22-054A87FDC312}"/>
              </a:ext>
            </a:extLst>
          </p:cNvPr>
          <p:cNvSpPr txBox="1"/>
          <p:nvPr/>
        </p:nvSpPr>
        <p:spPr>
          <a:xfrm>
            <a:off x="621804" y="6469412"/>
            <a:ext cx="11377264" cy="338554"/>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Ces deux galaxies sont bien les mêmes ! A droite, le JWST permet de révéler grâce à l’infrarouge un vaste anneau autour de NGC 1433 ! </a:t>
            </a:r>
          </a:p>
        </p:txBody>
      </p:sp>
    </p:spTree>
    <p:extLst>
      <p:ext uri="{BB962C8B-B14F-4D97-AF65-F5344CB8AC3E}">
        <p14:creationId xmlns:p14="http://schemas.microsoft.com/office/powerpoint/2010/main" val="18032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 – Classification des galaxies </a:t>
            </a:r>
          </a:p>
        </p:txBody>
      </p:sp>
      <p:sp>
        <p:nvSpPr>
          <p:cNvPr id="3" name="ZoneTexte 2">
            <a:extLst>
              <a:ext uri="{FF2B5EF4-FFF2-40B4-BE49-F238E27FC236}">
                <a16:creationId xmlns:a16="http://schemas.microsoft.com/office/drawing/2014/main" id="{EB9A92E8-D249-BAA1-1E9C-7EFDB06057B5}"/>
              </a:ext>
            </a:extLst>
          </p:cNvPr>
          <p:cNvSpPr txBox="1"/>
          <p:nvPr/>
        </p:nvSpPr>
        <p:spPr>
          <a:xfrm>
            <a:off x="7695133" y="355214"/>
            <a:ext cx="3439840" cy="2677656"/>
          </a:xfrm>
          <a:prstGeom prst="rect">
            <a:avLst/>
          </a:prstGeom>
          <a:noFill/>
          <a:ln>
            <a:solidFill>
              <a:schemeClr val="accent1"/>
            </a:solidFill>
          </a:ln>
        </p:spPr>
        <p:txBody>
          <a:bodyPr wrap="square" rtlCol="0">
            <a:spAutoFit/>
          </a:bodyPr>
          <a:lstStyle/>
          <a:p>
            <a:pPr algn="ctr"/>
            <a:r>
              <a:rPr lang="fr-FR" sz="2800" u="sng" dirty="0">
                <a:latin typeface="Times New Roman" panose="02020603050405020304" pitchFamily="18" charset="0"/>
                <a:cs typeface="Times New Roman" panose="02020603050405020304" pitchFamily="18" charset="0"/>
              </a:rPr>
              <a:t>NGC 1433</a:t>
            </a:r>
          </a:p>
          <a:p>
            <a:endParaRPr lang="fr-FR" sz="2800"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Une galaxie de type :</a:t>
            </a:r>
          </a:p>
          <a:p>
            <a:endParaRPr lang="fr-FR" dirty="0">
              <a:latin typeface="Times New Roman" panose="02020603050405020304" pitchFamily="18" charset="0"/>
              <a:cs typeface="Times New Roman" panose="02020603050405020304" pitchFamily="18" charset="0"/>
            </a:endParaRPr>
          </a:p>
          <a:p>
            <a:pPr algn="ctr"/>
            <a:r>
              <a:rPr lang="fr-FR" sz="3600" dirty="0">
                <a:latin typeface="Times New Roman" panose="02020603050405020304" pitchFamily="18" charset="0"/>
                <a:cs typeface="Times New Roman" panose="02020603050405020304" pitchFamily="18" charset="0"/>
              </a:rPr>
              <a:t>(R1)SB(r)ab </a:t>
            </a:r>
            <a:r>
              <a:rPr lang="fr-FR" sz="3600" dirty="0">
                <a:solidFill>
                  <a:srgbClr val="FF0000"/>
                </a:solidFill>
                <a:latin typeface="Times New Roman" panose="02020603050405020304" pitchFamily="18" charset="0"/>
                <a:cs typeface="Times New Roman" panose="02020603050405020304" pitchFamily="18" charset="0"/>
              </a:rPr>
              <a:t>Sy2</a:t>
            </a:r>
          </a:p>
          <a:p>
            <a:endParaRPr lang="fr-FR" sz="2800" dirty="0"/>
          </a:p>
        </p:txBody>
      </p:sp>
      <p:pic>
        <p:nvPicPr>
          <p:cNvPr id="9222" name="Picture 6">
            <a:extLst>
              <a:ext uri="{FF2B5EF4-FFF2-40B4-BE49-F238E27FC236}">
                <a16:creationId xmlns:a16="http://schemas.microsoft.com/office/drawing/2014/main" id="{FB38175F-BF34-B11C-2499-78B908D9A2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0517" y="3199443"/>
            <a:ext cx="4822448" cy="326996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224" name="Picture 8" descr="NGC 1433">
            <a:extLst>
              <a:ext uri="{FF2B5EF4-FFF2-40B4-BE49-F238E27FC236}">
                <a16:creationId xmlns:a16="http://schemas.microsoft.com/office/drawing/2014/main" id="{E3BA1A76-90AB-CE53-E47E-8DE7D370F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852" y="819698"/>
            <a:ext cx="5649714" cy="56497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41870E1-D92B-037D-5B22-054A87FDC312}"/>
              </a:ext>
            </a:extLst>
          </p:cNvPr>
          <p:cNvSpPr txBox="1"/>
          <p:nvPr/>
        </p:nvSpPr>
        <p:spPr>
          <a:xfrm>
            <a:off x="621804" y="6469412"/>
            <a:ext cx="11377264" cy="338554"/>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Ces deux galaxies sont bien les mêmes ! A droite, le JWST permet de révéler grâce à l’infrarouge un vaste anneau autour de NGC 1433 ! </a:t>
            </a:r>
          </a:p>
        </p:txBody>
      </p:sp>
    </p:spTree>
    <p:extLst>
      <p:ext uri="{BB962C8B-B14F-4D97-AF65-F5344CB8AC3E}">
        <p14:creationId xmlns:p14="http://schemas.microsoft.com/office/powerpoint/2010/main" val="178862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461665"/>
          </a:xfrm>
          <a:prstGeom prst="rect">
            <a:avLst/>
          </a:prstGeom>
          <a:noFill/>
        </p:spPr>
        <p:txBody>
          <a:bodyPr wrap="square" rtlCol="0">
            <a:spAutoFit/>
          </a:bodyPr>
          <a:lstStyle/>
          <a:p>
            <a:r>
              <a:rPr lang="fr-FR" u="sng" dirty="0">
                <a:latin typeface="Times New Roman" panose="02020603050405020304" pitchFamily="18" charset="0"/>
                <a:cs typeface="Times New Roman" panose="02020603050405020304" pitchFamily="18" charset="0"/>
              </a:rPr>
              <a:t>VII – Répartition des différents types de galaxies dans l’Univers (observable)</a:t>
            </a:r>
          </a:p>
        </p:txBody>
      </p:sp>
      <p:graphicFrame>
        <p:nvGraphicFramePr>
          <p:cNvPr id="4" name="Tableau 3">
            <a:extLst>
              <a:ext uri="{FF2B5EF4-FFF2-40B4-BE49-F238E27FC236}">
                <a16:creationId xmlns:a16="http://schemas.microsoft.com/office/drawing/2014/main" id="{23F1362B-A2DB-0961-8300-119A325C41E7}"/>
              </a:ext>
            </a:extLst>
          </p:cNvPr>
          <p:cNvGraphicFramePr>
            <a:graphicFrameLocks noGrp="1"/>
          </p:cNvGraphicFramePr>
          <p:nvPr>
            <p:extLst>
              <p:ext uri="{D42A27DB-BD31-4B8C-83A1-F6EECF244321}">
                <p14:modId xmlns:p14="http://schemas.microsoft.com/office/powerpoint/2010/main" val="3756791098"/>
              </p:ext>
            </p:extLst>
          </p:nvPr>
        </p:nvGraphicFramePr>
        <p:xfrm>
          <a:off x="1053852" y="908720"/>
          <a:ext cx="6048672" cy="1584960"/>
        </p:xfrm>
        <a:graphic>
          <a:graphicData uri="http://schemas.openxmlformats.org/drawingml/2006/table">
            <a:tbl>
              <a:tblPr firstRow="1" bandRow="1">
                <a:tableStyleId>{5C22544A-7EE6-4342-B048-85BDC9FD1C3A}</a:tableStyleId>
              </a:tblPr>
              <a:tblGrid>
                <a:gridCol w="4176464">
                  <a:extLst>
                    <a:ext uri="{9D8B030D-6E8A-4147-A177-3AD203B41FA5}">
                      <a16:colId xmlns:a16="http://schemas.microsoft.com/office/drawing/2014/main" val="3506339456"/>
                    </a:ext>
                  </a:extLst>
                </a:gridCol>
                <a:gridCol w="1872208">
                  <a:extLst>
                    <a:ext uri="{9D8B030D-6E8A-4147-A177-3AD203B41FA5}">
                      <a16:colId xmlns:a16="http://schemas.microsoft.com/office/drawing/2014/main" val="294365597"/>
                    </a:ext>
                  </a:extLst>
                </a:gridCol>
              </a:tblGrid>
              <a:tr h="370840">
                <a:tc>
                  <a:txBody>
                    <a:bodyPr/>
                    <a:lstStyle/>
                    <a:p>
                      <a:pPr algn="ctr"/>
                      <a:r>
                        <a:rPr lang="fr-FR" sz="2000" dirty="0">
                          <a:solidFill>
                            <a:schemeClr val="bg1"/>
                          </a:solidFill>
                          <a:latin typeface="Times New Roman" panose="02020603050405020304" pitchFamily="18" charset="0"/>
                          <a:cs typeface="Times New Roman" panose="02020603050405020304" pitchFamily="18" charset="0"/>
                        </a:rPr>
                        <a:t>Types de galaxies</a:t>
                      </a:r>
                    </a:p>
                  </a:txBody>
                  <a:tcPr/>
                </a:tc>
                <a:tc>
                  <a:txBody>
                    <a:bodyPr/>
                    <a:lstStyle/>
                    <a:p>
                      <a:pPr algn="ctr"/>
                      <a:r>
                        <a:rPr lang="fr-FR" sz="2000" dirty="0">
                          <a:solidFill>
                            <a:schemeClr val="bg1"/>
                          </a:solidFill>
                          <a:latin typeface="Times New Roman" panose="02020603050405020304" pitchFamily="18" charset="0"/>
                          <a:cs typeface="Times New Roman" panose="02020603050405020304" pitchFamily="18" charset="0"/>
                        </a:rPr>
                        <a:t>Proportion</a:t>
                      </a:r>
                    </a:p>
                  </a:txBody>
                  <a:tcPr/>
                </a:tc>
                <a:extLst>
                  <a:ext uri="{0D108BD9-81ED-4DB2-BD59-A6C34878D82A}">
                    <a16:rowId xmlns:a16="http://schemas.microsoft.com/office/drawing/2014/main" val="2005198714"/>
                  </a:ext>
                </a:extLst>
              </a:tr>
              <a:tr h="370840">
                <a:tc>
                  <a:txBody>
                    <a:bodyPr/>
                    <a:lstStyle/>
                    <a:p>
                      <a:pPr algn="ctr"/>
                      <a:r>
                        <a:rPr lang="fr-FR" sz="2000" dirty="0">
                          <a:latin typeface="Times New Roman" panose="02020603050405020304" pitchFamily="18" charset="0"/>
                          <a:cs typeface="Times New Roman" panose="02020603050405020304" pitchFamily="18" charset="0"/>
                        </a:rPr>
                        <a:t>Spirales</a:t>
                      </a:r>
                    </a:p>
                  </a:txBody>
                  <a:tcPr/>
                </a:tc>
                <a:tc>
                  <a:txBody>
                    <a:bodyPr/>
                    <a:lstStyle/>
                    <a:p>
                      <a:pPr algn="ctr"/>
                      <a:r>
                        <a:rPr lang="fr-FR" sz="2000" dirty="0">
                          <a:latin typeface="Times New Roman" panose="02020603050405020304" pitchFamily="18" charset="0"/>
                          <a:cs typeface="Times New Roman" panose="02020603050405020304" pitchFamily="18" charset="0"/>
                        </a:rPr>
                        <a:t>60%</a:t>
                      </a:r>
                    </a:p>
                  </a:txBody>
                  <a:tcPr/>
                </a:tc>
                <a:extLst>
                  <a:ext uri="{0D108BD9-81ED-4DB2-BD59-A6C34878D82A}">
                    <a16:rowId xmlns:a16="http://schemas.microsoft.com/office/drawing/2014/main" val="1812679767"/>
                  </a:ext>
                </a:extLst>
              </a:tr>
              <a:tr h="370840">
                <a:tc>
                  <a:txBody>
                    <a:bodyPr/>
                    <a:lstStyle/>
                    <a:p>
                      <a:pPr algn="ctr"/>
                      <a:r>
                        <a:rPr lang="fr-FR" sz="2000" dirty="0">
                          <a:latin typeface="Times New Roman" panose="02020603050405020304" pitchFamily="18" charset="0"/>
                          <a:cs typeface="Times New Roman" panose="02020603050405020304" pitchFamily="18" charset="0"/>
                        </a:rPr>
                        <a:t>Elliptiques / Lenticulaires</a:t>
                      </a:r>
                    </a:p>
                  </a:txBody>
                  <a:tcPr/>
                </a:tc>
                <a:tc>
                  <a:txBody>
                    <a:bodyPr/>
                    <a:lstStyle/>
                    <a:p>
                      <a:pPr algn="ctr"/>
                      <a:r>
                        <a:rPr lang="fr-FR" sz="2000" dirty="0">
                          <a:latin typeface="Times New Roman" panose="02020603050405020304" pitchFamily="18" charset="0"/>
                          <a:cs typeface="Times New Roman" panose="02020603050405020304" pitchFamily="18" charset="0"/>
                        </a:rPr>
                        <a:t>35%</a:t>
                      </a:r>
                    </a:p>
                  </a:txBody>
                  <a:tcPr/>
                </a:tc>
                <a:extLst>
                  <a:ext uri="{0D108BD9-81ED-4DB2-BD59-A6C34878D82A}">
                    <a16:rowId xmlns:a16="http://schemas.microsoft.com/office/drawing/2014/main" val="2737611190"/>
                  </a:ext>
                </a:extLst>
              </a:tr>
              <a:tr h="370840">
                <a:tc>
                  <a:txBody>
                    <a:bodyPr/>
                    <a:lstStyle/>
                    <a:p>
                      <a:pPr algn="ctr"/>
                      <a:r>
                        <a:rPr lang="fr-FR" sz="2000" dirty="0">
                          <a:latin typeface="Times New Roman" panose="02020603050405020304" pitchFamily="18" charset="0"/>
                          <a:cs typeface="Times New Roman" panose="02020603050405020304" pitchFamily="18" charset="0"/>
                        </a:rPr>
                        <a:t>Irrégulières</a:t>
                      </a:r>
                    </a:p>
                  </a:txBody>
                  <a:tcPr/>
                </a:tc>
                <a:tc>
                  <a:txBody>
                    <a:bodyPr/>
                    <a:lstStyle/>
                    <a:p>
                      <a:pPr algn="ctr"/>
                      <a:r>
                        <a:rPr lang="fr-FR" sz="2000" dirty="0">
                          <a:latin typeface="Times New Roman" panose="02020603050405020304" pitchFamily="18" charset="0"/>
                          <a:cs typeface="Times New Roman" panose="02020603050405020304" pitchFamily="18" charset="0"/>
                        </a:rPr>
                        <a:t>5%</a:t>
                      </a:r>
                    </a:p>
                  </a:txBody>
                  <a:tcPr/>
                </a:tc>
                <a:extLst>
                  <a:ext uri="{0D108BD9-81ED-4DB2-BD59-A6C34878D82A}">
                    <a16:rowId xmlns:a16="http://schemas.microsoft.com/office/drawing/2014/main" val="4201145334"/>
                  </a:ext>
                </a:extLst>
              </a:tr>
            </a:tbl>
          </a:graphicData>
        </a:graphic>
      </p:graphicFrame>
      <p:sp>
        <p:nvSpPr>
          <p:cNvPr id="5" name="ZoneTexte 4">
            <a:extLst>
              <a:ext uri="{FF2B5EF4-FFF2-40B4-BE49-F238E27FC236}">
                <a16:creationId xmlns:a16="http://schemas.microsoft.com/office/drawing/2014/main" id="{AFA175DE-46A0-2BC3-EC6C-BD1F38AA87AC}"/>
              </a:ext>
            </a:extLst>
          </p:cNvPr>
          <p:cNvSpPr txBox="1"/>
          <p:nvPr/>
        </p:nvSpPr>
        <p:spPr>
          <a:xfrm>
            <a:off x="8412537" y="1629192"/>
            <a:ext cx="3528392" cy="1384995"/>
          </a:xfrm>
          <a:prstGeom prst="rect">
            <a:avLst/>
          </a:prstGeom>
          <a:noFill/>
          <a:ln>
            <a:solidFill>
              <a:schemeClr val="accent1"/>
            </a:solidFill>
          </a:ln>
        </p:spPr>
        <p:txBody>
          <a:bodyPr wrap="square" rtlCol="0">
            <a:spAutoFit/>
          </a:bodyPr>
          <a:lstStyle/>
          <a:p>
            <a:pPr algn="ctr"/>
            <a:r>
              <a:rPr lang="fr-FR" sz="2800" dirty="0">
                <a:latin typeface="Times New Roman" panose="02020603050405020304" pitchFamily="18" charset="0"/>
                <a:cs typeface="Times New Roman" panose="02020603050405020304" pitchFamily="18" charset="0"/>
              </a:rPr>
              <a:t>Dans l’Univers observable, 3/5 des galaxies sont spirales !</a:t>
            </a:r>
          </a:p>
        </p:txBody>
      </p:sp>
      <p:sp>
        <p:nvSpPr>
          <p:cNvPr id="6" name="ZoneTexte 5">
            <a:extLst>
              <a:ext uri="{FF2B5EF4-FFF2-40B4-BE49-F238E27FC236}">
                <a16:creationId xmlns:a16="http://schemas.microsoft.com/office/drawing/2014/main" id="{35C3642C-3DE1-AF83-A37D-9384604C6DF7}"/>
              </a:ext>
            </a:extLst>
          </p:cNvPr>
          <p:cNvSpPr txBox="1"/>
          <p:nvPr/>
        </p:nvSpPr>
        <p:spPr>
          <a:xfrm>
            <a:off x="8232555" y="4105423"/>
            <a:ext cx="3875945" cy="1815882"/>
          </a:xfrm>
          <a:prstGeom prst="rect">
            <a:avLst/>
          </a:prstGeom>
          <a:noFill/>
          <a:ln>
            <a:solidFill>
              <a:schemeClr val="accent1"/>
            </a:solidFill>
          </a:ln>
        </p:spPr>
        <p:txBody>
          <a:bodyPr wrap="square" rtlCol="0">
            <a:spAutoFit/>
          </a:bodyPr>
          <a:lstStyle/>
          <a:p>
            <a:pPr algn="ctr"/>
            <a:r>
              <a:rPr lang="fr-FR" sz="2800" dirty="0">
                <a:latin typeface="Times New Roman" panose="02020603050405020304" pitchFamily="18" charset="0"/>
                <a:cs typeface="Times New Roman" panose="02020603050405020304" pitchFamily="18" charset="0"/>
              </a:rPr>
              <a:t>MAIS : ce sont les galaxies elliptiques </a:t>
            </a:r>
            <a:r>
              <a:rPr lang="fr-FR" sz="2000" dirty="0">
                <a:latin typeface="Times New Roman" panose="02020603050405020304" pitchFamily="18" charset="0"/>
                <a:cs typeface="Times New Roman" panose="02020603050405020304" pitchFamily="18" charset="0"/>
              </a:rPr>
              <a:t>(et lenticulaires) </a:t>
            </a:r>
            <a:r>
              <a:rPr lang="fr-FR" sz="2800" dirty="0">
                <a:latin typeface="Times New Roman" panose="02020603050405020304" pitchFamily="18" charset="0"/>
                <a:cs typeface="Times New Roman" panose="02020603050405020304" pitchFamily="18" charset="0"/>
              </a:rPr>
              <a:t>qui concentrent les 2/3 des étoiles !</a:t>
            </a:r>
          </a:p>
        </p:txBody>
      </p:sp>
      <p:sp>
        <p:nvSpPr>
          <p:cNvPr id="7" name="Flèche : droite 6">
            <a:extLst>
              <a:ext uri="{FF2B5EF4-FFF2-40B4-BE49-F238E27FC236}">
                <a16:creationId xmlns:a16="http://schemas.microsoft.com/office/drawing/2014/main" id="{E3A9DCC1-08A9-B9DF-7646-B4E8A7DBE11F}"/>
              </a:ext>
            </a:extLst>
          </p:cNvPr>
          <p:cNvSpPr/>
          <p:nvPr/>
        </p:nvSpPr>
        <p:spPr>
          <a:xfrm>
            <a:off x="7304679" y="1916198"/>
            <a:ext cx="936104"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8" name="Flèche : bas 7">
            <a:extLst>
              <a:ext uri="{FF2B5EF4-FFF2-40B4-BE49-F238E27FC236}">
                <a16:creationId xmlns:a16="http://schemas.microsoft.com/office/drawing/2014/main" id="{8389AE71-4358-C9FA-B9CE-B693B8A0837D}"/>
              </a:ext>
            </a:extLst>
          </p:cNvPr>
          <p:cNvSpPr/>
          <p:nvPr/>
        </p:nvSpPr>
        <p:spPr>
          <a:xfrm>
            <a:off x="9733617" y="3126536"/>
            <a:ext cx="886231" cy="866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9" name="ZoneTexte 8">
            <a:extLst>
              <a:ext uri="{FF2B5EF4-FFF2-40B4-BE49-F238E27FC236}">
                <a16:creationId xmlns:a16="http://schemas.microsoft.com/office/drawing/2014/main" id="{10D2467D-A5CA-0C0C-F20A-EBEF45458ED6}"/>
              </a:ext>
            </a:extLst>
          </p:cNvPr>
          <p:cNvSpPr txBox="1"/>
          <p:nvPr/>
        </p:nvSpPr>
        <p:spPr>
          <a:xfrm>
            <a:off x="1042123" y="3667924"/>
            <a:ext cx="6984776" cy="2970044"/>
          </a:xfrm>
          <a:prstGeom prst="rect">
            <a:avLst/>
          </a:prstGeom>
          <a:noFill/>
          <a:ln>
            <a:solidFill>
              <a:schemeClr val="accent1"/>
            </a:solidFill>
          </a:ln>
        </p:spPr>
        <p:txBody>
          <a:bodyPr wrap="square" rtlCol="0">
            <a:spAutoFit/>
          </a:bodyPr>
          <a:lstStyle/>
          <a:p>
            <a:r>
              <a:rPr lang="fr-FR" sz="2100" dirty="0">
                <a:latin typeface="Times New Roman" panose="02020603050405020304" pitchFamily="18" charset="0"/>
                <a:cs typeface="Times New Roman" panose="02020603050405020304" pitchFamily="18" charset="0"/>
              </a:rPr>
              <a:t>Comment une galaxie peut-elle mourir alors qu’elle est alimentée en gaz par le milieu intergalactique ?</a:t>
            </a:r>
          </a:p>
          <a:p>
            <a:endParaRPr lang="fr-FR" sz="21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à"/>
            </a:pPr>
            <a:r>
              <a:rPr lang="fr-FR" sz="2100" dirty="0">
                <a:latin typeface="Times New Roman" panose="02020603050405020304" pitchFamily="18" charset="0"/>
                <a:cs typeface="Times New Roman" panose="02020603050405020304" pitchFamily="18" charset="0"/>
                <a:sym typeface="Wingdings" panose="05000000000000000000" pitchFamily="2" charset="2"/>
              </a:rPr>
              <a:t>Les réserve d’hydrogène du milieu intergalactique ont été entièrement consommées.</a:t>
            </a:r>
          </a:p>
          <a:p>
            <a:pPr marL="342900" indent="-342900">
              <a:buFont typeface="Wingdings" panose="05000000000000000000" pitchFamily="2" charset="2"/>
              <a:buChar char="à"/>
            </a:pPr>
            <a:endParaRPr lang="fr-FR" sz="21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à"/>
            </a:pPr>
            <a:r>
              <a:rPr lang="fr-FR" sz="2100" dirty="0">
                <a:latin typeface="Times New Roman" panose="02020603050405020304" pitchFamily="18" charset="0"/>
                <a:cs typeface="Times New Roman" panose="02020603050405020304" pitchFamily="18" charset="0"/>
                <a:sym typeface="Wingdings" panose="05000000000000000000" pitchFamily="2" charset="2"/>
              </a:rPr>
              <a:t>Les phénomènes de rétroactions (feedback)</a:t>
            </a:r>
          </a:p>
          <a:p>
            <a:r>
              <a:rPr lang="fr-FR" sz="1800" dirty="0">
                <a:latin typeface="Times New Roman" panose="02020603050405020304" pitchFamily="18" charset="0"/>
                <a:cs typeface="Times New Roman" panose="02020603050405020304" pitchFamily="18" charset="0"/>
                <a:sym typeface="Wingdings" panose="05000000000000000000" pitchFamily="2" charset="2"/>
              </a:rPr>
              <a:t>= les trous noirs supermassifs réchauffent le gaz et éjectent le gaz froids des galaxies, empêchant la formation de nouvelles étoiles !</a:t>
            </a:r>
            <a:endParaRPr lang="fr-FR" sz="1800" dirty="0">
              <a:latin typeface="Times New Roman" panose="02020603050405020304" pitchFamily="18" charset="0"/>
              <a:cs typeface="Times New Roman" panose="02020603050405020304" pitchFamily="18" charset="0"/>
            </a:endParaRPr>
          </a:p>
        </p:txBody>
      </p:sp>
      <p:sp>
        <p:nvSpPr>
          <p:cNvPr id="10" name="ZoneTexte 9">
            <a:extLst>
              <a:ext uri="{FF2B5EF4-FFF2-40B4-BE49-F238E27FC236}">
                <a16:creationId xmlns:a16="http://schemas.microsoft.com/office/drawing/2014/main" id="{88CF53BE-EA30-A745-DD11-87EAC638905B}"/>
              </a:ext>
            </a:extLst>
          </p:cNvPr>
          <p:cNvSpPr txBox="1"/>
          <p:nvPr/>
        </p:nvSpPr>
        <p:spPr>
          <a:xfrm>
            <a:off x="981844" y="2708920"/>
            <a:ext cx="6840760" cy="400110"/>
          </a:xfrm>
          <a:prstGeom prst="rect">
            <a:avLst/>
          </a:prstGeom>
          <a:noFill/>
          <a:ln>
            <a:solidFill>
              <a:schemeClr val="accent1"/>
            </a:solidFill>
          </a:ln>
        </p:spPr>
        <p:txBody>
          <a:bodyPr wrap="square" rtlCol="0">
            <a:spAutoFit/>
          </a:bodyPr>
          <a:lstStyle/>
          <a:p>
            <a:pPr algn="ctr"/>
            <a:r>
              <a:rPr lang="fr-FR" sz="2000" dirty="0">
                <a:latin typeface="Times New Roman" panose="02020603050405020304" pitchFamily="18" charset="0"/>
                <a:cs typeface="Times New Roman" panose="02020603050405020304" pitchFamily="18" charset="0"/>
              </a:rPr>
              <a:t>Galaxie morte = galaxie qui ne produit plus d’étoiles</a:t>
            </a:r>
          </a:p>
        </p:txBody>
      </p:sp>
      <p:sp>
        <p:nvSpPr>
          <p:cNvPr id="11" name="Flèche : bas 10">
            <a:extLst>
              <a:ext uri="{FF2B5EF4-FFF2-40B4-BE49-F238E27FC236}">
                <a16:creationId xmlns:a16="http://schemas.microsoft.com/office/drawing/2014/main" id="{0212D6DE-8FC0-E1BC-60AC-DE0472470859}"/>
              </a:ext>
            </a:extLst>
          </p:cNvPr>
          <p:cNvSpPr/>
          <p:nvPr/>
        </p:nvSpPr>
        <p:spPr>
          <a:xfrm>
            <a:off x="3986108" y="3126536"/>
            <a:ext cx="576064" cy="4739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Tree>
    <p:extLst>
      <p:ext uri="{BB962C8B-B14F-4D97-AF65-F5344CB8AC3E}">
        <p14:creationId xmlns:p14="http://schemas.microsoft.com/office/powerpoint/2010/main" val="66063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VIII – Etude de cas : la Voie Lactée </a:t>
            </a:r>
          </a:p>
        </p:txBody>
      </p:sp>
      <p:pic>
        <p:nvPicPr>
          <p:cNvPr id="4" name="Image 3">
            <a:extLst>
              <a:ext uri="{FF2B5EF4-FFF2-40B4-BE49-F238E27FC236}">
                <a16:creationId xmlns:a16="http://schemas.microsoft.com/office/drawing/2014/main" id="{DB9531CB-DEE9-8B5B-A8B4-ED63C4E1C89A}"/>
              </a:ext>
            </a:extLst>
          </p:cNvPr>
          <p:cNvPicPr>
            <a:picLocks noChangeAspect="1"/>
          </p:cNvPicPr>
          <p:nvPr/>
        </p:nvPicPr>
        <p:blipFill rotWithShape="1">
          <a:blip r:embed="rId3">
            <a:extLst>
              <a:ext uri="{28A0092B-C50C-407E-A947-70E740481C1C}">
                <a14:useLocalDpi xmlns:a14="http://schemas.microsoft.com/office/drawing/2010/main" val="0"/>
              </a:ext>
            </a:extLst>
          </a:blip>
          <a:srcRect l="21052" t="19543" r="19281" b="6939"/>
          <a:stretch/>
        </p:blipFill>
        <p:spPr>
          <a:xfrm>
            <a:off x="333772" y="946376"/>
            <a:ext cx="8208912" cy="5689346"/>
          </a:xfrm>
          <a:prstGeom prst="rect">
            <a:avLst/>
          </a:prstGeom>
          <a:ln>
            <a:solidFill>
              <a:schemeClr val="accent1"/>
            </a:solidFill>
          </a:ln>
        </p:spPr>
      </p:pic>
      <p:sp>
        <p:nvSpPr>
          <p:cNvPr id="7" name="ZoneTexte 6">
            <a:extLst>
              <a:ext uri="{FF2B5EF4-FFF2-40B4-BE49-F238E27FC236}">
                <a16:creationId xmlns:a16="http://schemas.microsoft.com/office/drawing/2014/main" id="{80C96322-1214-7323-5934-D5FA72055F3A}"/>
              </a:ext>
            </a:extLst>
          </p:cNvPr>
          <p:cNvSpPr txBox="1"/>
          <p:nvPr/>
        </p:nvSpPr>
        <p:spPr>
          <a:xfrm>
            <a:off x="8758708" y="1121152"/>
            <a:ext cx="3168352" cy="3170099"/>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 Système solaire à environ 26 000 </a:t>
            </a:r>
            <a:r>
              <a:rPr lang="fr-FR" sz="2000" dirty="0" err="1">
                <a:latin typeface="Times New Roman" panose="02020603050405020304" pitchFamily="18" charset="0"/>
                <a:cs typeface="Times New Roman" panose="02020603050405020304" pitchFamily="18" charset="0"/>
              </a:rPr>
              <a:t>a.l.</a:t>
            </a:r>
            <a:r>
              <a:rPr lang="fr-FR" sz="2000" dirty="0">
                <a:latin typeface="Times New Roman" panose="02020603050405020304" pitchFamily="18" charset="0"/>
                <a:cs typeface="Times New Roman" panose="02020603050405020304" pitchFamily="18" charset="0"/>
              </a:rPr>
              <a:t> du centre</a:t>
            </a: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 disque composé de 4 bras principaux. Nous sommes dans le </a:t>
            </a:r>
            <a:r>
              <a:rPr lang="fr-FR" sz="2000" dirty="0" err="1">
                <a:latin typeface="Times New Roman" panose="02020603050405020304" pitchFamily="18" charset="0"/>
                <a:cs typeface="Times New Roman" panose="02020603050405020304" pitchFamily="18" charset="0"/>
              </a:rPr>
              <a:t>sous-bras</a:t>
            </a:r>
            <a:r>
              <a:rPr lang="fr-FR" sz="2000" dirty="0">
                <a:latin typeface="Times New Roman" panose="02020603050405020304" pitchFamily="18" charset="0"/>
                <a:cs typeface="Times New Roman" panose="02020603050405020304" pitchFamily="18" charset="0"/>
              </a:rPr>
              <a:t> d’Orion</a:t>
            </a: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 disque de 100 000 </a:t>
            </a:r>
            <a:r>
              <a:rPr lang="fr-FR" sz="2000" dirty="0" err="1">
                <a:latin typeface="Times New Roman" panose="02020603050405020304" pitchFamily="18" charset="0"/>
                <a:cs typeface="Times New Roman" panose="02020603050405020304" pitchFamily="18" charset="0"/>
              </a:rPr>
              <a:t>a.l.</a:t>
            </a:r>
            <a:r>
              <a:rPr lang="fr-FR" sz="2000" dirty="0">
                <a:latin typeface="Times New Roman" panose="02020603050405020304" pitchFamily="18" charset="0"/>
                <a:cs typeface="Times New Roman" panose="02020603050405020304" pitchFamily="18" charset="0"/>
              </a:rPr>
              <a:t> composé de 200 à 300 Md d’étoiles. </a:t>
            </a:r>
          </a:p>
        </p:txBody>
      </p:sp>
    </p:spTree>
    <p:extLst>
      <p:ext uri="{BB962C8B-B14F-4D97-AF65-F5344CB8AC3E}">
        <p14:creationId xmlns:p14="http://schemas.microsoft.com/office/powerpoint/2010/main" val="161932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VIII – Etude de cas : la Voie Lactée </a:t>
            </a:r>
          </a:p>
        </p:txBody>
      </p:sp>
      <p:sp>
        <p:nvSpPr>
          <p:cNvPr id="7" name="ZoneTexte 6">
            <a:extLst>
              <a:ext uri="{FF2B5EF4-FFF2-40B4-BE49-F238E27FC236}">
                <a16:creationId xmlns:a16="http://schemas.microsoft.com/office/drawing/2014/main" id="{80C96322-1214-7323-5934-D5FA72055F3A}"/>
              </a:ext>
            </a:extLst>
          </p:cNvPr>
          <p:cNvSpPr txBox="1"/>
          <p:nvPr/>
        </p:nvSpPr>
        <p:spPr>
          <a:xfrm>
            <a:off x="8758708" y="1121152"/>
            <a:ext cx="3168352" cy="1077218"/>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 Un trou noir supermassif :</a:t>
            </a:r>
          </a:p>
          <a:p>
            <a:endParaRPr lang="fr-FR" sz="2000" dirty="0">
              <a:latin typeface="Times New Roman" panose="02020603050405020304" pitchFamily="18" charset="0"/>
              <a:cs typeface="Times New Roman" panose="02020603050405020304" pitchFamily="18" charset="0"/>
            </a:endParaRPr>
          </a:p>
          <a:p>
            <a:pPr algn="ctr"/>
            <a:r>
              <a:rPr lang="fr-FR" dirty="0">
                <a:latin typeface="Times New Roman" panose="02020603050405020304" pitchFamily="18" charset="0"/>
                <a:cs typeface="Times New Roman" panose="02020603050405020304" pitchFamily="18" charset="0"/>
              </a:rPr>
              <a:t>Sagittarius A</a:t>
            </a:r>
          </a:p>
        </p:txBody>
      </p:sp>
      <p:pic>
        <p:nvPicPr>
          <p:cNvPr id="11266" name="Picture 2" descr="Image illustrative de l’article Sagittarius A*">
            <a:extLst>
              <a:ext uri="{FF2B5EF4-FFF2-40B4-BE49-F238E27FC236}">
                <a16:creationId xmlns:a16="http://schemas.microsoft.com/office/drawing/2014/main" id="{1392585F-C3DC-0E36-9799-2564B4B65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040" y="1121152"/>
            <a:ext cx="3960440" cy="396044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E4214697-4B13-1371-93E8-12128245B6BE}"/>
              </a:ext>
            </a:extLst>
          </p:cNvPr>
          <p:cNvSpPr txBox="1"/>
          <p:nvPr/>
        </p:nvSpPr>
        <p:spPr>
          <a:xfrm>
            <a:off x="1468848" y="5276073"/>
            <a:ext cx="7128792"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Disque d’accrétion de </a:t>
            </a:r>
            <a:r>
              <a:rPr lang="fr-FR" sz="2000" dirty="0" err="1">
                <a:latin typeface="Times New Roman" panose="02020603050405020304" pitchFamily="18" charset="0"/>
                <a:cs typeface="Times New Roman" panose="02020603050405020304" pitchFamily="18" charset="0"/>
              </a:rPr>
              <a:t>Sagitarius</a:t>
            </a:r>
            <a:r>
              <a:rPr lang="fr-FR" sz="2000" dirty="0">
                <a:latin typeface="Times New Roman" panose="02020603050405020304" pitchFamily="18" charset="0"/>
                <a:cs typeface="Times New Roman" panose="02020603050405020304" pitchFamily="18" charset="0"/>
              </a:rPr>
              <a:t> A – image de l’EHT (2017-2022)</a:t>
            </a:r>
          </a:p>
        </p:txBody>
      </p:sp>
    </p:spTree>
    <p:extLst>
      <p:ext uri="{BB962C8B-B14F-4D97-AF65-F5344CB8AC3E}">
        <p14:creationId xmlns:p14="http://schemas.microsoft.com/office/powerpoint/2010/main" val="373531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VIII – Etude de cas : la Voie Lactée </a:t>
            </a:r>
          </a:p>
        </p:txBody>
      </p:sp>
      <p:pic>
        <p:nvPicPr>
          <p:cNvPr id="4" name="Image 3">
            <a:extLst>
              <a:ext uri="{FF2B5EF4-FFF2-40B4-BE49-F238E27FC236}">
                <a16:creationId xmlns:a16="http://schemas.microsoft.com/office/drawing/2014/main" id="{DB9531CB-DEE9-8B5B-A8B4-ED63C4E1C89A}"/>
              </a:ext>
            </a:extLst>
          </p:cNvPr>
          <p:cNvPicPr>
            <a:picLocks noChangeAspect="1"/>
          </p:cNvPicPr>
          <p:nvPr/>
        </p:nvPicPr>
        <p:blipFill rotWithShape="1">
          <a:blip r:embed="rId3">
            <a:extLst>
              <a:ext uri="{28A0092B-C50C-407E-A947-70E740481C1C}">
                <a14:useLocalDpi xmlns:a14="http://schemas.microsoft.com/office/drawing/2010/main" val="0"/>
              </a:ext>
            </a:extLst>
          </a:blip>
          <a:srcRect l="21052" t="19543" r="19281" b="6939"/>
          <a:stretch/>
        </p:blipFill>
        <p:spPr>
          <a:xfrm>
            <a:off x="333772" y="946376"/>
            <a:ext cx="8208912" cy="5689346"/>
          </a:xfrm>
          <a:prstGeom prst="rect">
            <a:avLst/>
          </a:prstGeom>
          <a:ln>
            <a:solidFill>
              <a:schemeClr val="accent1"/>
            </a:solidFill>
          </a:ln>
        </p:spPr>
      </p:pic>
      <p:sp>
        <p:nvSpPr>
          <p:cNvPr id="7" name="ZoneTexte 6">
            <a:extLst>
              <a:ext uri="{FF2B5EF4-FFF2-40B4-BE49-F238E27FC236}">
                <a16:creationId xmlns:a16="http://schemas.microsoft.com/office/drawing/2014/main" id="{80C96322-1214-7323-5934-D5FA72055F3A}"/>
              </a:ext>
            </a:extLst>
          </p:cNvPr>
          <p:cNvSpPr txBox="1"/>
          <p:nvPr/>
        </p:nvSpPr>
        <p:spPr>
          <a:xfrm>
            <a:off x="8758708" y="760826"/>
            <a:ext cx="3168352" cy="2123658"/>
          </a:xfrm>
          <a:prstGeom prst="rect">
            <a:avLst/>
          </a:prstGeom>
          <a:noFill/>
        </p:spPr>
        <p:txBody>
          <a:bodyPr wrap="square" rtlCol="0">
            <a:spAutoFit/>
          </a:bodyPr>
          <a:lstStyle/>
          <a:p>
            <a:r>
              <a:rPr lang="fr-FR" sz="2200" dirty="0">
                <a:latin typeface="Times New Roman" panose="02020603050405020304" pitchFamily="18" charset="0"/>
                <a:cs typeface="Times New Roman" panose="02020603050405020304" pitchFamily="18" charset="0"/>
              </a:rPr>
              <a:t>- Forte densité en </a:t>
            </a:r>
            <a:r>
              <a:rPr lang="fr-FR" sz="2200" dirty="0">
                <a:solidFill>
                  <a:schemeClr val="accent1"/>
                </a:solidFill>
                <a:latin typeface="Times New Roman" panose="02020603050405020304" pitchFamily="18" charset="0"/>
                <a:cs typeface="Times New Roman" panose="02020603050405020304" pitchFamily="18" charset="0"/>
              </a:rPr>
              <a:t>étoiles anciennes</a:t>
            </a:r>
            <a:r>
              <a:rPr lang="fr-FR" sz="2200" dirty="0">
                <a:latin typeface="Times New Roman" panose="02020603050405020304" pitchFamily="18" charset="0"/>
                <a:cs typeface="Times New Roman" panose="02020603050405020304" pitchFamily="18" charset="0"/>
              </a:rPr>
              <a:t> dans le </a:t>
            </a:r>
            <a:r>
              <a:rPr lang="fr-FR" sz="2200" b="1" dirty="0">
                <a:solidFill>
                  <a:schemeClr val="accent1"/>
                </a:solidFill>
                <a:latin typeface="Times New Roman" panose="02020603050405020304" pitchFamily="18" charset="0"/>
                <a:cs typeface="Times New Roman" panose="02020603050405020304" pitchFamily="18" charset="0"/>
              </a:rPr>
              <a:t>bulbe</a:t>
            </a:r>
          </a:p>
          <a:p>
            <a:endParaRPr lang="fr-FR" sz="2200" dirty="0">
              <a:latin typeface="Times New Roman" panose="02020603050405020304" pitchFamily="18" charset="0"/>
              <a:cs typeface="Times New Roman" panose="02020603050405020304" pitchFamily="18" charset="0"/>
            </a:endParaRPr>
          </a:p>
          <a:p>
            <a:r>
              <a:rPr lang="fr-FR" sz="2200" dirty="0">
                <a:latin typeface="Times New Roman" panose="02020603050405020304" pitchFamily="18" charset="0"/>
                <a:cs typeface="Times New Roman" panose="02020603050405020304" pitchFamily="18" charset="0"/>
              </a:rPr>
              <a:t>- </a:t>
            </a:r>
            <a:r>
              <a:rPr lang="fr-FR" sz="2200" dirty="0">
                <a:solidFill>
                  <a:schemeClr val="accent1"/>
                </a:solidFill>
                <a:latin typeface="Times New Roman" panose="02020603050405020304" pitchFamily="18" charset="0"/>
                <a:cs typeface="Times New Roman" panose="02020603050405020304" pitchFamily="18" charset="0"/>
              </a:rPr>
              <a:t>gaz + étoiles jeunes </a:t>
            </a:r>
            <a:r>
              <a:rPr lang="fr-FR" sz="2200" dirty="0">
                <a:latin typeface="Times New Roman" panose="02020603050405020304" pitchFamily="18" charset="0"/>
                <a:cs typeface="Times New Roman" panose="02020603050405020304" pitchFamily="18" charset="0"/>
              </a:rPr>
              <a:t>dans les </a:t>
            </a:r>
            <a:r>
              <a:rPr lang="fr-FR" sz="2200" b="1" dirty="0">
                <a:solidFill>
                  <a:schemeClr val="accent1"/>
                </a:solidFill>
                <a:latin typeface="Times New Roman" panose="02020603050405020304" pitchFamily="18" charset="0"/>
                <a:cs typeface="Times New Roman" panose="02020603050405020304" pitchFamily="18" charset="0"/>
              </a:rPr>
              <a:t>bras spiraux </a:t>
            </a:r>
            <a:r>
              <a:rPr lang="fr-FR" sz="2200" dirty="0">
                <a:latin typeface="Times New Roman" panose="02020603050405020304" pitchFamily="18" charset="0"/>
                <a:cs typeface="Times New Roman" panose="02020603050405020304" pitchFamily="18" charset="0"/>
              </a:rPr>
              <a:t>:</a:t>
            </a:r>
          </a:p>
          <a:p>
            <a:r>
              <a:rPr lang="fr-FR" sz="2200" dirty="0">
                <a:latin typeface="Times New Roman" panose="02020603050405020304" pitchFamily="18" charset="0"/>
                <a:cs typeface="Times New Roman" panose="02020603050405020304" pitchFamily="18" charset="0"/>
                <a:sym typeface="Wingdings" panose="05000000000000000000" pitchFamily="2" charset="2"/>
              </a:rPr>
              <a:t> Pouponnières d’étoiles</a:t>
            </a:r>
            <a:endParaRPr lang="fr-FR" sz="2200" dirty="0">
              <a:latin typeface="Times New Roman" panose="02020603050405020304" pitchFamily="18" charset="0"/>
              <a:cs typeface="Times New Roman" panose="02020603050405020304" pitchFamily="18" charset="0"/>
            </a:endParaRPr>
          </a:p>
        </p:txBody>
      </p:sp>
      <p:pic>
        <p:nvPicPr>
          <p:cNvPr id="12290" name="Picture 2" descr="Orion Nebula - Messier 42 | Constellation Guide">
            <a:extLst>
              <a:ext uri="{FF2B5EF4-FFF2-40B4-BE49-F238E27FC236}">
                <a16:creationId xmlns:a16="http://schemas.microsoft.com/office/drawing/2014/main" id="{28B8CDB0-3536-E58C-4D70-0A134C621B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5791" y="3060144"/>
            <a:ext cx="2734185" cy="262773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B980E492-CF87-95FE-018B-F1E170C87FF6}"/>
              </a:ext>
            </a:extLst>
          </p:cNvPr>
          <p:cNvSpPr txBox="1"/>
          <p:nvPr/>
        </p:nvSpPr>
        <p:spPr>
          <a:xfrm>
            <a:off x="8984462" y="5736848"/>
            <a:ext cx="3168352" cy="584775"/>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M42, une nébuleuse pouponnière d’étoiles dans notre galaxie</a:t>
            </a:r>
          </a:p>
        </p:txBody>
      </p:sp>
    </p:spTree>
    <p:extLst>
      <p:ext uri="{BB962C8B-B14F-4D97-AF65-F5344CB8AC3E}">
        <p14:creationId xmlns:p14="http://schemas.microsoft.com/office/powerpoint/2010/main" val="194587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9F518-23F7-13B4-A934-F3A5B7E3EDC3}"/>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VIII – Etude de cas : la Voie Lactée </a:t>
            </a:r>
          </a:p>
        </p:txBody>
      </p:sp>
      <p:sp>
        <p:nvSpPr>
          <p:cNvPr id="8" name="ZoneTexte 7">
            <a:extLst>
              <a:ext uri="{FF2B5EF4-FFF2-40B4-BE49-F238E27FC236}">
                <a16:creationId xmlns:a16="http://schemas.microsoft.com/office/drawing/2014/main" id="{02E5491C-891B-AE4E-0892-F4A854F37FDF}"/>
              </a:ext>
            </a:extLst>
          </p:cNvPr>
          <p:cNvSpPr txBox="1"/>
          <p:nvPr/>
        </p:nvSpPr>
        <p:spPr>
          <a:xfrm>
            <a:off x="6823721" y="1134851"/>
            <a:ext cx="5400600" cy="1046440"/>
          </a:xfrm>
          <a:prstGeom prst="rect">
            <a:avLst/>
          </a:prstGeom>
          <a:noFill/>
        </p:spPr>
        <p:txBody>
          <a:bodyPr wrap="square" rtlCol="0">
            <a:spAutoFit/>
          </a:bodyPr>
          <a:lstStyle/>
          <a:p>
            <a:r>
              <a:rPr lang="fr-FR" sz="2200" dirty="0">
                <a:latin typeface="Times New Roman" panose="02020603050405020304" pitchFamily="18" charset="0"/>
                <a:cs typeface="Times New Roman" panose="02020603050405020304" pitchFamily="18" charset="0"/>
              </a:rPr>
              <a:t>- Voie Lactée </a:t>
            </a:r>
            <a:r>
              <a:rPr lang="fr-FR" sz="2200" dirty="0">
                <a:latin typeface="Times New Roman" panose="02020603050405020304" pitchFamily="18" charset="0"/>
                <a:cs typeface="Times New Roman" panose="02020603050405020304" pitchFamily="18" charset="0"/>
                <a:sym typeface="Wingdings" panose="05000000000000000000" pitchFamily="2" charset="2"/>
              </a:rPr>
              <a:t></a:t>
            </a:r>
            <a:r>
              <a:rPr lang="fr-FR" sz="2200" dirty="0">
                <a:latin typeface="Times New Roman" panose="02020603050405020304" pitchFamily="18" charset="0"/>
                <a:cs typeface="Times New Roman" panose="02020603050405020304" pitchFamily="18" charset="0"/>
              </a:rPr>
              <a:t> disque en rotation : 1 tour en 230 millions d’années </a:t>
            </a:r>
          </a:p>
          <a:p>
            <a:r>
              <a:rPr lang="fr-FR" sz="1800" dirty="0">
                <a:latin typeface="Times New Roman" panose="02020603050405020304" pitchFamily="18" charset="0"/>
                <a:cs typeface="Times New Roman" panose="02020603050405020304" pitchFamily="18" charset="0"/>
              </a:rPr>
              <a:t>(au niveau du Soleil)</a:t>
            </a:r>
          </a:p>
        </p:txBody>
      </p:sp>
      <p:pic>
        <p:nvPicPr>
          <p:cNvPr id="13314" name="Picture 2" descr="undefined">
            <a:extLst>
              <a:ext uri="{FF2B5EF4-FFF2-40B4-BE49-F238E27FC236}">
                <a16:creationId xmlns:a16="http://schemas.microsoft.com/office/drawing/2014/main" id="{61645600-B471-8F5C-0157-FB417EE46C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5" t="2150" r="1875" b="2387"/>
          <a:stretch/>
        </p:blipFill>
        <p:spPr bwMode="auto">
          <a:xfrm>
            <a:off x="697944" y="638890"/>
            <a:ext cx="5985893" cy="621911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25F5783C-B543-FE20-1B32-07BA3EDFF664}"/>
              </a:ext>
            </a:extLst>
          </p:cNvPr>
          <p:cNvSpPr txBox="1"/>
          <p:nvPr/>
        </p:nvSpPr>
        <p:spPr>
          <a:xfrm>
            <a:off x="6823721" y="2852936"/>
            <a:ext cx="5400600" cy="430887"/>
          </a:xfrm>
          <a:prstGeom prst="rect">
            <a:avLst/>
          </a:prstGeom>
          <a:noFill/>
        </p:spPr>
        <p:txBody>
          <a:bodyPr wrap="square" rtlCol="0">
            <a:spAutoFit/>
          </a:bodyPr>
          <a:lstStyle/>
          <a:p>
            <a:r>
              <a:rPr lang="fr-FR" sz="2200" dirty="0">
                <a:latin typeface="Times New Roman" panose="02020603050405020304" pitchFamily="18" charset="0"/>
                <a:cs typeface="Times New Roman" panose="02020603050405020304" pitchFamily="18" charset="0"/>
              </a:rPr>
              <a:t>- halo galactique : amas globulaires anciens</a:t>
            </a:r>
          </a:p>
        </p:txBody>
      </p:sp>
    </p:spTree>
    <p:extLst>
      <p:ext uri="{BB962C8B-B14F-4D97-AF65-F5344CB8AC3E}">
        <p14:creationId xmlns:p14="http://schemas.microsoft.com/office/powerpoint/2010/main" val="96680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0F8C9B8-46AC-8B60-091B-4B4FC7B53CA9}"/>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IX – Les cas remarquables</a:t>
            </a:r>
          </a:p>
        </p:txBody>
      </p:sp>
      <p:sp>
        <p:nvSpPr>
          <p:cNvPr id="3" name="ZoneTexte 2">
            <a:extLst>
              <a:ext uri="{FF2B5EF4-FFF2-40B4-BE49-F238E27FC236}">
                <a16:creationId xmlns:a16="http://schemas.microsoft.com/office/drawing/2014/main" id="{E9D14493-9101-2BD6-1920-2C9F990F4389}"/>
              </a:ext>
            </a:extLst>
          </p:cNvPr>
          <p:cNvSpPr txBox="1"/>
          <p:nvPr/>
        </p:nvSpPr>
        <p:spPr>
          <a:xfrm>
            <a:off x="6454452" y="174359"/>
            <a:ext cx="5734373" cy="492443"/>
          </a:xfrm>
          <a:prstGeom prst="rect">
            <a:avLst/>
          </a:prstGeom>
          <a:noFill/>
        </p:spPr>
        <p:txBody>
          <a:bodyPr wrap="square" rtlCol="0">
            <a:spAutoFit/>
          </a:bodyPr>
          <a:lstStyle/>
          <a:p>
            <a:r>
              <a:rPr lang="fr-FR" sz="2600" u="sng" dirty="0">
                <a:solidFill>
                  <a:schemeClr val="accent1"/>
                </a:solidFill>
                <a:latin typeface="Times New Roman" panose="02020603050405020304" pitchFamily="18" charset="0"/>
                <a:cs typeface="Times New Roman" panose="02020603050405020304" pitchFamily="18" charset="0"/>
              </a:rPr>
              <a:t>Des galaxies en interactions et collisions</a:t>
            </a:r>
          </a:p>
        </p:txBody>
      </p:sp>
      <p:pic>
        <p:nvPicPr>
          <p:cNvPr id="9" name="Picture 4" descr="undefined">
            <a:extLst>
              <a:ext uri="{FF2B5EF4-FFF2-40B4-BE49-F238E27FC236}">
                <a16:creationId xmlns:a16="http://schemas.microsoft.com/office/drawing/2014/main" id="{A3E4E8C7-6AD1-1C0C-21A6-563E89D66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2200" y="1204303"/>
            <a:ext cx="4580844" cy="4644274"/>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54055FB6-AE1D-2C04-2B6B-B28E5C1B43EF}"/>
              </a:ext>
            </a:extLst>
          </p:cNvPr>
          <p:cNvSpPr txBox="1"/>
          <p:nvPr/>
        </p:nvSpPr>
        <p:spPr>
          <a:xfrm>
            <a:off x="2233382" y="6251633"/>
            <a:ext cx="4464496" cy="369332"/>
          </a:xfrm>
          <a:prstGeom prst="rect">
            <a:avLst/>
          </a:prstGeom>
          <a:noFill/>
        </p:spPr>
        <p:txBody>
          <a:bodyPr wrap="square" rtlCol="0">
            <a:spAutoFit/>
          </a:bodyPr>
          <a:lstStyle/>
          <a:p>
            <a:r>
              <a:rPr lang="fr-FR" sz="1800" dirty="0">
                <a:latin typeface="Times New Roman" panose="02020603050405020304" pitchFamily="18" charset="0"/>
                <a:cs typeface="Times New Roman" panose="02020603050405020304" pitchFamily="18" charset="0"/>
              </a:rPr>
              <a:t>Quintette de Stephan (par le JWST)</a:t>
            </a:r>
          </a:p>
        </p:txBody>
      </p:sp>
      <p:sp>
        <p:nvSpPr>
          <p:cNvPr id="11" name="ZoneTexte 10">
            <a:extLst>
              <a:ext uri="{FF2B5EF4-FFF2-40B4-BE49-F238E27FC236}">
                <a16:creationId xmlns:a16="http://schemas.microsoft.com/office/drawing/2014/main" id="{124B6762-010B-7A53-C3E1-D81BAC38A964}"/>
              </a:ext>
            </a:extLst>
          </p:cNvPr>
          <p:cNvSpPr txBox="1"/>
          <p:nvPr/>
        </p:nvSpPr>
        <p:spPr>
          <a:xfrm>
            <a:off x="8038628" y="5848577"/>
            <a:ext cx="3216106" cy="369332"/>
          </a:xfrm>
          <a:prstGeom prst="rect">
            <a:avLst/>
          </a:prstGeom>
          <a:noFill/>
        </p:spPr>
        <p:txBody>
          <a:bodyPr wrap="square" rtlCol="0">
            <a:spAutoFit/>
          </a:bodyPr>
          <a:lstStyle/>
          <a:p>
            <a:r>
              <a:rPr lang="fr-FR" sz="1800" dirty="0">
                <a:latin typeface="Times New Roman" panose="02020603050405020304" pitchFamily="18" charset="0"/>
                <a:cs typeface="Times New Roman" panose="02020603050405020304" pitchFamily="18" charset="0"/>
              </a:rPr>
              <a:t>ARP 273 (par le HST – Hubble)</a:t>
            </a:r>
          </a:p>
        </p:txBody>
      </p:sp>
      <p:pic>
        <p:nvPicPr>
          <p:cNvPr id="15368" name="Picture 8">
            <a:extLst>
              <a:ext uri="{FF2B5EF4-FFF2-40B4-BE49-F238E27FC236}">
                <a16:creationId xmlns:a16="http://schemas.microsoft.com/office/drawing/2014/main" id="{A07AFE5C-4F59-BB5E-1AE4-106E7A7E1C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7867" y="942692"/>
            <a:ext cx="5541469" cy="531390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75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0F8C9B8-46AC-8B60-091B-4B4FC7B53CA9}"/>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IX – Les cas remarquables</a:t>
            </a:r>
          </a:p>
        </p:txBody>
      </p:sp>
      <p:pic>
        <p:nvPicPr>
          <p:cNvPr id="4" name="Image 3">
            <a:extLst>
              <a:ext uri="{FF2B5EF4-FFF2-40B4-BE49-F238E27FC236}">
                <a16:creationId xmlns:a16="http://schemas.microsoft.com/office/drawing/2014/main" id="{1EE9D3AB-3874-ACDB-253E-BDA9E4C303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988" y="973470"/>
            <a:ext cx="7560840" cy="5670630"/>
          </a:xfrm>
          <a:prstGeom prst="rect">
            <a:avLst/>
          </a:prstGeom>
          <a:ln>
            <a:solidFill>
              <a:schemeClr val="accent1"/>
            </a:solidFill>
          </a:ln>
        </p:spPr>
      </p:pic>
      <p:sp>
        <p:nvSpPr>
          <p:cNvPr id="5" name="ZoneTexte 4">
            <a:extLst>
              <a:ext uri="{FF2B5EF4-FFF2-40B4-BE49-F238E27FC236}">
                <a16:creationId xmlns:a16="http://schemas.microsoft.com/office/drawing/2014/main" id="{6D18E41C-8EB8-5CDA-29C9-25F02FEFD591}"/>
              </a:ext>
            </a:extLst>
          </p:cNvPr>
          <p:cNvSpPr txBox="1"/>
          <p:nvPr/>
        </p:nvSpPr>
        <p:spPr>
          <a:xfrm>
            <a:off x="6454452" y="174359"/>
            <a:ext cx="5734373" cy="492443"/>
          </a:xfrm>
          <a:prstGeom prst="rect">
            <a:avLst/>
          </a:prstGeom>
          <a:noFill/>
        </p:spPr>
        <p:txBody>
          <a:bodyPr wrap="square" rtlCol="0">
            <a:spAutoFit/>
          </a:bodyPr>
          <a:lstStyle/>
          <a:p>
            <a:r>
              <a:rPr lang="fr-FR" sz="2600" u="sng" dirty="0">
                <a:solidFill>
                  <a:schemeClr val="accent1"/>
                </a:solidFill>
                <a:latin typeface="Times New Roman" panose="02020603050405020304" pitchFamily="18" charset="0"/>
                <a:cs typeface="Times New Roman" panose="02020603050405020304" pitchFamily="18" charset="0"/>
              </a:rPr>
              <a:t>Des galaxies en interactions et collisions</a:t>
            </a:r>
          </a:p>
        </p:txBody>
      </p:sp>
    </p:spTree>
    <p:extLst>
      <p:ext uri="{BB962C8B-B14F-4D97-AF65-F5344CB8AC3E}">
        <p14:creationId xmlns:p14="http://schemas.microsoft.com/office/powerpoint/2010/main" val="397610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0F8C9B8-46AC-8B60-091B-4B4FC7B53CA9}"/>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IX – Les cas remarquables</a:t>
            </a:r>
          </a:p>
        </p:txBody>
      </p:sp>
      <p:pic>
        <p:nvPicPr>
          <p:cNvPr id="5" name="Image 4">
            <a:extLst>
              <a:ext uri="{FF2B5EF4-FFF2-40B4-BE49-F238E27FC236}">
                <a16:creationId xmlns:a16="http://schemas.microsoft.com/office/drawing/2014/main" id="{8C6ADF2D-6590-FE4B-0423-1FBD21A9B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81" y="885230"/>
            <a:ext cx="6070692" cy="5150603"/>
          </a:xfrm>
          <a:prstGeom prst="rect">
            <a:avLst/>
          </a:prstGeom>
          <a:ln>
            <a:solidFill>
              <a:schemeClr val="accent1"/>
            </a:solidFill>
          </a:ln>
        </p:spPr>
      </p:pic>
      <p:sp>
        <p:nvSpPr>
          <p:cNvPr id="6" name="ZoneTexte 5">
            <a:extLst>
              <a:ext uri="{FF2B5EF4-FFF2-40B4-BE49-F238E27FC236}">
                <a16:creationId xmlns:a16="http://schemas.microsoft.com/office/drawing/2014/main" id="{0107714F-0B63-79B0-FCF3-E38CEA060B3E}"/>
              </a:ext>
            </a:extLst>
          </p:cNvPr>
          <p:cNvSpPr txBox="1"/>
          <p:nvPr/>
        </p:nvSpPr>
        <p:spPr>
          <a:xfrm>
            <a:off x="405781" y="6051195"/>
            <a:ext cx="6070692" cy="369332"/>
          </a:xfrm>
          <a:prstGeom prst="rect">
            <a:avLst/>
          </a:prstGeom>
          <a:noFill/>
        </p:spPr>
        <p:txBody>
          <a:bodyPr wrap="square" rtlCol="0">
            <a:spAutoFit/>
          </a:bodyPr>
          <a:lstStyle/>
          <a:p>
            <a:r>
              <a:rPr lang="fr-FR" sz="1800" dirty="0">
                <a:latin typeface="Times New Roman" panose="02020603050405020304" pitchFamily="18" charset="0"/>
                <a:cs typeface="Times New Roman" panose="02020603050405020304" pitchFamily="18" charset="0"/>
              </a:rPr>
              <a:t>NGC 169 en interaction avec IC 1559 - image du HST (Hubble)</a:t>
            </a:r>
          </a:p>
        </p:txBody>
      </p:sp>
      <p:sp>
        <p:nvSpPr>
          <p:cNvPr id="7" name="ZoneTexte 6">
            <a:extLst>
              <a:ext uri="{FF2B5EF4-FFF2-40B4-BE49-F238E27FC236}">
                <a16:creationId xmlns:a16="http://schemas.microsoft.com/office/drawing/2014/main" id="{095A7EDC-CFBA-E253-473E-6413B8C24055}"/>
              </a:ext>
            </a:extLst>
          </p:cNvPr>
          <p:cNvSpPr txBox="1"/>
          <p:nvPr/>
        </p:nvSpPr>
        <p:spPr>
          <a:xfrm>
            <a:off x="7207737" y="4476156"/>
            <a:ext cx="4754254" cy="369332"/>
          </a:xfrm>
          <a:prstGeom prst="rect">
            <a:avLst/>
          </a:prstGeom>
          <a:noFill/>
        </p:spPr>
        <p:txBody>
          <a:bodyPr wrap="square" rtlCol="0">
            <a:spAutoFit/>
          </a:bodyPr>
          <a:lstStyle/>
          <a:p>
            <a:r>
              <a:rPr lang="fr-FR" sz="1800" dirty="0">
                <a:latin typeface="Times New Roman" panose="02020603050405020304" pitchFamily="18" charset="0"/>
                <a:cs typeface="Times New Roman" panose="02020603050405020304" pitchFamily="18" charset="0"/>
              </a:rPr>
              <a:t>Galaxie de la Roue de chariot - image du JWST</a:t>
            </a:r>
          </a:p>
        </p:txBody>
      </p:sp>
      <p:pic>
        <p:nvPicPr>
          <p:cNvPr id="16386" name="Picture 2" descr="Le télescope James Webb révèle une image de la galaxie de la Roue de ...">
            <a:extLst>
              <a:ext uri="{FF2B5EF4-FFF2-40B4-BE49-F238E27FC236}">
                <a16:creationId xmlns:a16="http://schemas.microsoft.com/office/drawing/2014/main" id="{DC441C59-BD77-CD77-9181-AA06FC226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4540" y="1340768"/>
            <a:ext cx="5522924" cy="310664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CF97D810-6D41-2F73-8255-3C80539A0031}"/>
              </a:ext>
            </a:extLst>
          </p:cNvPr>
          <p:cNvSpPr txBox="1"/>
          <p:nvPr/>
        </p:nvSpPr>
        <p:spPr>
          <a:xfrm>
            <a:off x="6454452" y="174359"/>
            <a:ext cx="5734373" cy="492443"/>
          </a:xfrm>
          <a:prstGeom prst="rect">
            <a:avLst/>
          </a:prstGeom>
          <a:noFill/>
        </p:spPr>
        <p:txBody>
          <a:bodyPr wrap="square" rtlCol="0">
            <a:spAutoFit/>
          </a:bodyPr>
          <a:lstStyle/>
          <a:p>
            <a:r>
              <a:rPr lang="fr-FR" sz="2600" u="sng" dirty="0">
                <a:solidFill>
                  <a:schemeClr val="accent1"/>
                </a:solidFill>
                <a:latin typeface="Times New Roman" panose="02020603050405020304" pitchFamily="18" charset="0"/>
                <a:cs typeface="Times New Roman" panose="02020603050405020304" pitchFamily="18" charset="0"/>
              </a:rPr>
              <a:t>Des galaxies en interactions et collisions</a:t>
            </a:r>
          </a:p>
        </p:txBody>
      </p:sp>
    </p:spTree>
    <p:extLst>
      <p:ext uri="{BB962C8B-B14F-4D97-AF65-F5344CB8AC3E}">
        <p14:creationId xmlns:p14="http://schemas.microsoft.com/office/powerpoint/2010/main" val="252991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9932C6E-9597-89C2-E7B9-FC904FF0C640}"/>
              </a:ext>
            </a:extLst>
          </p:cNvPr>
          <p:cNvSpPr txBox="1"/>
          <p:nvPr/>
        </p:nvSpPr>
        <p:spPr>
          <a:xfrm>
            <a:off x="1485900" y="188640"/>
            <a:ext cx="50405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II – Historique</a:t>
            </a:r>
          </a:p>
        </p:txBody>
      </p:sp>
      <p:sp>
        <p:nvSpPr>
          <p:cNvPr id="2" name="ZoneTexte 1">
            <a:extLst>
              <a:ext uri="{FF2B5EF4-FFF2-40B4-BE49-F238E27FC236}">
                <a16:creationId xmlns:a16="http://schemas.microsoft.com/office/drawing/2014/main" id="{E1FD8E5D-2EDF-FCC5-582B-CE7903686D27}"/>
              </a:ext>
            </a:extLst>
          </p:cNvPr>
          <p:cNvSpPr txBox="1"/>
          <p:nvPr/>
        </p:nvSpPr>
        <p:spPr>
          <a:xfrm>
            <a:off x="1053852" y="1340768"/>
            <a:ext cx="1944216" cy="430887"/>
          </a:xfrm>
          <a:prstGeom prst="rect">
            <a:avLst/>
          </a:prstGeom>
          <a:noFill/>
        </p:spPr>
        <p:txBody>
          <a:bodyPr wrap="square" rtlCol="0">
            <a:spAutoFit/>
          </a:bodyPr>
          <a:lstStyle/>
          <a:p>
            <a:r>
              <a:rPr lang="fr-FR" sz="2200" u="sng" dirty="0">
                <a:solidFill>
                  <a:schemeClr val="accent1"/>
                </a:solidFill>
                <a:latin typeface="Times New Roman" panose="02020603050405020304" pitchFamily="18" charset="0"/>
                <a:cs typeface="Times New Roman" panose="02020603050405020304" pitchFamily="18" charset="0"/>
              </a:rPr>
              <a:t>1923 :</a:t>
            </a:r>
          </a:p>
        </p:txBody>
      </p:sp>
      <p:sp>
        <p:nvSpPr>
          <p:cNvPr id="6" name="ZoneTexte 5">
            <a:extLst>
              <a:ext uri="{FF2B5EF4-FFF2-40B4-BE49-F238E27FC236}">
                <a16:creationId xmlns:a16="http://schemas.microsoft.com/office/drawing/2014/main" id="{DD4428D2-DE73-3A1E-5E73-68161A5F7651}"/>
              </a:ext>
            </a:extLst>
          </p:cNvPr>
          <p:cNvSpPr txBox="1"/>
          <p:nvPr/>
        </p:nvSpPr>
        <p:spPr>
          <a:xfrm>
            <a:off x="2025960" y="1039376"/>
            <a:ext cx="7416824" cy="2677656"/>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Edwin Hubble :</a:t>
            </a:r>
          </a:p>
          <a:p>
            <a:endParaRPr lang="fr-FR" dirty="0">
              <a:latin typeface="Times New Roman" panose="02020603050405020304" pitchFamily="18" charset="0"/>
              <a:cs typeface="Times New Roman" panose="02020603050405020304" pitchFamily="18" charset="0"/>
              <a:sym typeface="Wingdings" panose="05000000000000000000" pitchFamily="2" charset="2"/>
            </a:endParaRPr>
          </a:p>
          <a:p>
            <a:r>
              <a:rPr lang="fr-FR" dirty="0">
                <a:latin typeface="Times New Roman" panose="02020603050405020304" pitchFamily="18" charset="0"/>
                <a:cs typeface="Times New Roman" panose="02020603050405020304" pitchFamily="18" charset="0"/>
                <a:sym typeface="Wingdings" panose="05000000000000000000" pitchFamily="2" charset="2"/>
              </a:rPr>
              <a:t>- identifie des étoiles variables (= céphéides) dans ce qu’on appelle alors « la grande nébuleuse d’Andromède ».</a:t>
            </a:r>
          </a:p>
          <a:p>
            <a:endParaRPr lang="fr-FR" dirty="0">
              <a:latin typeface="Times New Roman" panose="02020603050405020304" pitchFamily="18" charset="0"/>
              <a:cs typeface="Times New Roman" panose="02020603050405020304" pitchFamily="18" charset="0"/>
              <a:sym typeface="Wingdings" panose="05000000000000000000" pitchFamily="2" charset="2"/>
            </a:endParaRPr>
          </a:p>
          <a:p>
            <a:r>
              <a:rPr lang="fr-FR" dirty="0">
                <a:latin typeface="Times New Roman" panose="02020603050405020304" pitchFamily="18" charset="0"/>
                <a:cs typeface="Times New Roman" panose="02020603050405020304" pitchFamily="18" charset="0"/>
                <a:sym typeface="Wingdings" panose="05000000000000000000" pitchFamily="2" charset="2"/>
              </a:rPr>
              <a:t>- il en détermine leur distance et en conclu qu’elles ne peuvent pas être dans la Voie Lactée  </a:t>
            </a:r>
            <a:endParaRPr lang="fr-FR" dirty="0">
              <a:latin typeface="Times New Roman" panose="02020603050405020304" pitchFamily="18" charset="0"/>
              <a:cs typeface="Times New Roman" panose="02020603050405020304" pitchFamily="18" charset="0"/>
            </a:endParaRPr>
          </a:p>
        </p:txBody>
      </p:sp>
      <p:pic>
        <p:nvPicPr>
          <p:cNvPr id="3074" name="Picture 2" descr="Biographie | Edwin Hubble - Astronome | Futura Sciences">
            <a:extLst>
              <a:ext uri="{FF2B5EF4-FFF2-40B4-BE49-F238E27FC236}">
                <a16:creationId xmlns:a16="http://schemas.microsoft.com/office/drawing/2014/main" id="{CC201120-0F85-E345-E1C2-08AA0C0E7F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94812" y="188640"/>
            <a:ext cx="2304256" cy="230425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76" name="Picture 4" descr="Galaxie d’Andromède – M31 – Photons de Nuit">
            <a:extLst>
              <a:ext uri="{FF2B5EF4-FFF2-40B4-BE49-F238E27FC236}">
                <a16:creationId xmlns:a16="http://schemas.microsoft.com/office/drawing/2014/main" id="{9A4E7BA9-2B24-0FD8-7BFD-A2B409F541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592887" y="3751717"/>
            <a:ext cx="4406181" cy="291764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AFA545FA-B2A5-5418-53EB-84B05ABE6538}"/>
              </a:ext>
            </a:extLst>
          </p:cNvPr>
          <p:cNvSpPr txBox="1"/>
          <p:nvPr/>
        </p:nvSpPr>
        <p:spPr>
          <a:xfrm>
            <a:off x="585800" y="5269080"/>
            <a:ext cx="6840760" cy="1200329"/>
          </a:xfrm>
          <a:prstGeom prst="rect">
            <a:avLst/>
          </a:prstGeom>
          <a:noFill/>
        </p:spPr>
        <p:txBody>
          <a:bodyPr wrap="square" rtlCol="0">
            <a:spAutoFit/>
          </a:bodyPr>
          <a:lstStyle/>
          <a:p>
            <a:pPr algn="ctr"/>
            <a:r>
              <a:rPr lang="fr-FR" dirty="0"/>
              <a:t>M31 est donc la première « nébuleuse » qui fut confirmée </a:t>
            </a:r>
            <a:r>
              <a:rPr lang="fr-FR" dirty="0">
                <a:solidFill>
                  <a:schemeClr val="accent1"/>
                </a:solidFill>
              </a:rPr>
              <a:t>« Univers-île »/galaxie </a:t>
            </a:r>
            <a:r>
              <a:rPr lang="fr-FR" dirty="0"/>
              <a:t>par Edwin Hubble, 170 ans après les hypothèses de </a:t>
            </a:r>
            <a:r>
              <a:rPr lang="fr-FR" dirty="0" err="1"/>
              <a:t>T.Wright</a:t>
            </a:r>
            <a:r>
              <a:rPr lang="fr-FR" dirty="0"/>
              <a:t> et </a:t>
            </a:r>
            <a:r>
              <a:rPr lang="fr-FR" dirty="0" err="1"/>
              <a:t>E.Kant</a:t>
            </a:r>
            <a:r>
              <a:rPr lang="fr-FR" dirty="0"/>
              <a:t>.</a:t>
            </a:r>
          </a:p>
        </p:txBody>
      </p:sp>
      <p:sp>
        <p:nvSpPr>
          <p:cNvPr id="22" name="Flèche : droite 21">
            <a:extLst>
              <a:ext uri="{FF2B5EF4-FFF2-40B4-BE49-F238E27FC236}">
                <a16:creationId xmlns:a16="http://schemas.microsoft.com/office/drawing/2014/main" id="{F206ED90-2D2B-AD8E-4415-E6BFFD2C9F25}"/>
              </a:ext>
            </a:extLst>
          </p:cNvPr>
          <p:cNvSpPr/>
          <p:nvPr/>
        </p:nvSpPr>
        <p:spPr>
          <a:xfrm rot="5400000">
            <a:off x="3898055" y="4042137"/>
            <a:ext cx="994645" cy="1080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Tree>
    <p:extLst>
      <p:ext uri="{BB962C8B-B14F-4D97-AF65-F5344CB8AC3E}">
        <p14:creationId xmlns:p14="http://schemas.microsoft.com/office/powerpoint/2010/main" val="144434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0F8C9B8-46AC-8B60-091B-4B4FC7B53CA9}"/>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IX – Les cas remarquables</a:t>
            </a:r>
          </a:p>
        </p:txBody>
      </p:sp>
      <p:sp>
        <p:nvSpPr>
          <p:cNvPr id="3" name="ZoneTexte 2">
            <a:extLst>
              <a:ext uri="{FF2B5EF4-FFF2-40B4-BE49-F238E27FC236}">
                <a16:creationId xmlns:a16="http://schemas.microsoft.com/office/drawing/2014/main" id="{C8C495DE-435E-B6A2-94F3-1EF0997FE6CB}"/>
              </a:ext>
            </a:extLst>
          </p:cNvPr>
          <p:cNvSpPr txBox="1"/>
          <p:nvPr/>
        </p:nvSpPr>
        <p:spPr>
          <a:xfrm>
            <a:off x="8110636" y="204028"/>
            <a:ext cx="3888432" cy="492443"/>
          </a:xfrm>
          <a:prstGeom prst="rect">
            <a:avLst/>
          </a:prstGeom>
          <a:noFill/>
        </p:spPr>
        <p:txBody>
          <a:bodyPr wrap="square" rtlCol="0">
            <a:spAutoFit/>
          </a:bodyPr>
          <a:lstStyle/>
          <a:p>
            <a:r>
              <a:rPr lang="fr-FR" sz="2600" u="sng" dirty="0">
                <a:solidFill>
                  <a:schemeClr val="accent1"/>
                </a:solidFill>
                <a:latin typeface="Times New Roman" panose="02020603050405020304" pitchFamily="18" charset="0"/>
                <a:cs typeface="Times New Roman" panose="02020603050405020304" pitchFamily="18" charset="0"/>
              </a:rPr>
              <a:t>Les galaxies « </a:t>
            </a:r>
            <a:r>
              <a:rPr lang="fr-FR" sz="2600" u="sng" dirty="0" err="1">
                <a:solidFill>
                  <a:schemeClr val="accent1"/>
                </a:solidFill>
                <a:latin typeface="Times New Roman" panose="02020603050405020304" pitchFamily="18" charset="0"/>
                <a:cs typeface="Times New Roman" panose="02020603050405020304" pitchFamily="18" charset="0"/>
              </a:rPr>
              <a:t>starburst</a:t>
            </a:r>
            <a:r>
              <a:rPr lang="fr-FR" sz="2600" u="sng" dirty="0">
                <a:solidFill>
                  <a:schemeClr val="accent1"/>
                </a:solidFill>
                <a:latin typeface="Times New Roman" panose="02020603050405020304" pitchFamily="18" charset="0"/>
                <a:cs typeface="Times New Roman" panose="02020603050405020304" pitchFamily="18" charset="0"/>
              </a:rPr>
              <a:t> »</a:t>
            </a:r>
          </a:p>
        </p:txBody>
      </p:sp>
      <p:pic>
        <p:nvPicPr>
          <p:cNvPr id="17410" name="Picture 2" descr="undefined">
            <a:extLst>
              <a:ext uri="{FF2B5EF4-FFF2-40B4-BE49-F238E27FC236}">
                <a16:creationId xmlns:a16="http://schemas.microsoft.com/office/drawing/2014/main" id="{9EB011EC-0455-2B2B-24F6-816D1A913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764" y="942692"/>
            <a:ext cx="6048672" cy="471040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2" descr="우주 공포증 테스트♡">
            <a:extLst>
              <a:ext uri="{FF2B5EF4-FFF2-40B4-BE49-F238E27FC236}">
                <a16:creationId xmlns:a16="http://schemas.microsoft.com/office/drawing/2014/main" id="{57E61CBE-0BB9-EEEE-4BA5-99495EACE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468" y="942694"/>
            <a:ext cx="5320757" cy="527238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16272A0A-DCAF-A6A4-6A75-22E81DF33A44}"/>
              </a:ext>
            </a:extLst>
          </p:cNvPr>
          <p:cNvSpPr txBox="1"/>
          <p:nvPr/>
        </p:nvSpPr>
        <p:spPr>
          <a:xfrm>
            <a:off x="1053852" y="5647271"/>
            <a:ext cx="4752528" cy="369332"/>
          </a:xfrm>
          <a:prstGeom prst="rect">
            <a:avLst/>
          </a:prstGeom>
          <a:noFill/>
        </p:spPr>
        <p:txBody>
          <a:bodyPr wrap="square" rtlCol="0">
            <a:spAutoFit/>
          </a:bodyPr>
          <a:lstStyle/>
          <a:p>
            <a:r>
              <a:rPr lang="fr-FR" sz="1800" dirty="0" err="1">
                <a:latin typeface="Times New Roman" panose="02020603050405020304" pitchFamily="18" charset="0"/>
                <a:cs typeface="Times New Roman" panose="02020603050405020304" pitchFamily="18" charset="0"/>
              </a:rPr>
              <a:t>Starburst</a:t>
            </a:r>
            <a:r>
              <a:rPr lang="fr-FR" sz="1800" dirty="0">
                <a:latin typeface="Times New Roman" panose="02020603050405020304" pitchFamily="18" charset="0"/>
                <a:cs typeface="Times New Roman" panose="02020603050405020304" pitchFamily="18" charset="0"/>
              </a:rPr>
              <a:t> dans M82, en interaction avec M81</a:t>
            </a:r>
          </a:p>
        </p:txBody>
      </p:sp>
      <p:sp>
        <p:nvSpPr>
          <p:cNvPr id="6" name="ZoneTexte 5">
            <a:extLst>
              <a:ext uri="{FF2B5EF4-FFF2-40B4-BE49-F238E27FC236}">
                <a16:creationId xmlns:a16="http://schemas.microsoft.com/office/drawing/2014/main" id="{61DDBEAA-B768-7319-FAA8-D0CBE6A9F14A}"/>
              </a:ext>
            </a:extLst>
          </p:cNvPr>
          <p:cNvSpPr txBox="1"/>
          <p:nvPr/>
        </p:nvSpPr>
        <p:spPr>
          <a:xfrm>
            <a:off x="6234510" y="6215080"/>
            <a:ext cx="6048672" cy="369332"/>
          </a:xfrm>
          <a:prstGeom prst="rect">
            <a:avLst/>
          </a:prstGeom>
          <a:noFill/>
        </p:spPr>
        <p:txBody>
          <a:bodyPr wrap="square" rtlCol="0">
            <a:spAutoFit/>
          </a:bodyPr>
          <a:lstStyle/>
          <a:p>
            <a:r>
              <a:rPr lang="fr-FR" sz="1800" dirty="0" err="1">
                <a:latin typeface="Times New Roman" panose="02020603050405020304" pitchFamily="18" charset="0"/>
                <a:cs typeface="Times New Roman" panose="02020603050405020304" pitchFamily="18" charset="0"/>
              </a:rPr>
              <a:t>Starburst</a:t>
            </a:r>
            <a:r>
              <a:rPr lang="fr-FR" sz="1800" dirty="0">
                <a:latin typeface="Times New Roman" panose="02020603050405020304" pitchFamily="18" charset="0"/>
                <a:cs typeface="Times New Roman" panose="02020603050405020304" pitchFamily="18" charset="0"/>
              </a:rPr>
              <a:t> dans les galaxies des Antennes – résultat de collision </a:t>
            </a:r>
          </a:p>
        </p:txBody>
      </p:sp>
    </p:spTree>
    <p:extLst>
      <p:ext uri="{BB962C8B-B14F-4D97-AF65-F5344CB8AC3E}">
        <p14:creationId xmlns:p14="http://schemas.microsoft.com/office/powerpoint/2010/main" val="181505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0F8C9B8-46AC-8B60-091B-4B4FC7B53CA9}"/>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IX – Les cas remarquables</a:t>
            </a:r>
          </a:p>
        </p:txBody>
      </p:sp>
      <p:sp>
        <p:nvSpPr>
          <p:cNvPr id="3" name="ZoneTexte 2">
            <a:extLst>
              <a:ext uri="{FF2B5EF4-FFF2-40B4-BE49-F238E27FC236}">
                <a16:creationId xmlns:a16="http://schemas.microsoft.com/office/drawing/2014/main" id="{C8C495DE-435E-B6A2-94F3-1EF0997FE6CB}"/>
              </a:ext>
            </a:extLst>
          </p:cNvPr>
          <p:cNvSpPr txBox="1"/>
          <p:nvPr/>
        </p:nvSpPr>
        <p:spPr>
          <a:xfrm>
            <a:off x="8182644" y="227385"/>
            <a:ext cx="3888432" cy="492443"/>
          </a:xfrm>
          <a:prstGeom prst="rect">
            <a:avLst/>
          </a:prstGeom>
          <a:noFill/>
        </p:spPr>
        <p:txBody>
          <a:bodyPr wrap="square" rtlCol="0">
            <a:spAutoFit/>
          </a:bodyPr>
          <a:lstStyle/>
          <a:p>
            <a:r>
              <a:rPr lang="fr-FR" sz="2600" u="sng" dirty="0">
                <a:solidFill>
                  <a:schemeClr val="accent1"/>
                </a:solidFill>
                <a:latin typeface="Times New Roman" panose="02020603050405020304" pitchFamily="18" charset="0"/>
                <a:cs typeface="Times New Roman" panose="02020603050405020304" pitchFamily="18" charset="0"/>
              </a:rPr>
              <a:t>Les galaxies à noyau actif</a:t>
            </a:r>
          </a:p>
        </p:txBody>
      </p:sp>
      <p:pic>
        <p:nvPicPr>
          <p:cNvPr id="19460" name="Picture 4" descr="Messier 87 - Spektrum der Wissenschaft">
            <a:extLst>
              <a:ext uri="{FF2B5EF4-FFF2-40B4-BE49-F238E27FC236}">
                <a16:creationId xmlns:a16="http://schemas.microsoft.com/office/drawing/2014/main" id="{B4E29489-37EE-BCB5-970C-199524CE555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730" t="22557" r="23632" b="12994"/>
          <a:stretch/>
        </p:blipFill>
        <p:spPr bwMode="auto">
          <a:xfrm>
            <a:off x="117748" y="836712"/>
            <a:ext cx="4032448" cy="32259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9462" name="Picture 6">
            <a:extLst>
              <a:ext uri="{FF2B5EF4-FFF2-40B4-BE49-F238E27FC236}">
                <a16:creationId xmlns:a16="http://schemas.microsoft.com/office/drawing/2014/main" id="{80B11177-CC35-2BCA-3E6E-9287B17E1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4032" y="1831687"/>
            <a:ext cx="5494257" cy="2433627"/>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Vidéo : la galaxie M 87 éjecte de la matière | Ciel &amp; Espace">
            <a:extLst>
              <a:ext uri="{FF2B5EF4-FFF2-40B4-BE49-F238E27FC236}">
                <a16:creationId xmlns:a16="http://schemas.microsoft.com/office/drawing/2014/main" id="{F2FC8636-6E9D-AC74-D92B-68FEF5E782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9976" y="3429000"/>
            <a:ext cx="4032448" cy="302433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Flèche : angle droit 3">
            <a:extLst>
              <a:ext uri="{FF2B5EF4-FFF2-40B4-BE49-F238E27FC236}">
                <a16:creationId xmlns:a16="http://schemas.microsoft.com/office/drawing/2014/main" id="{70A5C5C4-14FE-13E5-3C5B-423606E97E2B}"/>
              </a:ext>
            </a:extLst>
          </p:cNvPr>
          <p:cNvSpPr/>
          <p:nvPr/>
        </p:nvSpPr>
        <p:spPr>
          <a:xfrm rot="5400000">
            <a:off x="738248" y="4403546"/>
            <a:ext cx="1296144" cy="86409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5" name="ZoneTexte 4">
            <a:extLst>
              <a:ext uri="{FF2B5EF4-FFF2-40B4-BE49-F238E27FC236}">
                <a16:creationId xmlns:a16="http://schemas.microsoft.com/office/drawing/2014/main" id="{B573C6CC-1158-0827-8B43-9E19CBC7B3E4}"/>
              </a:ext>
            </a:extLst>
          </p:cNvPr>
          <p:cNvSpPr txBox="1"/>
          <p:nvPr/>
        </p:nvSpPr>
        <p:spPr>
          <a:xfrm>
            <a:off x="4222204" y="2034192"/>
            <a:ext cx="1872208" cy="1200329"/>
          </a:xfrm>
          <a:prstGeom prst="rect">
            <a:avLst/>
          </a:prstGeom>
          <a:noFill/>
        </p:spPr>
        <p:txBody>
          <a:bodyPr wrap="square" rtlCol="0">
            <a:spAutoFit/>
          </a:bodyPr>
          <a:lstStyle/>
          <a:p>
            <a:pPr algn="ctr"/>
            <a:r>
              <a:rPr lang="fr-FR" dirty="0">
                <a:latin typeface="Times New Roman" panose="02020603050405020304" pitchFamily="18" charset="0"/>
                <a:cs typeface="Times New Roman" panose="02020603050405020304" pitchFamily="18" charset="0"/>
              </a:rPr>
              <a:t>M87 et son jet de matière de 5000 </a:t>
            </a:r>
            <a:r>
              <a:rPr lang="fr-FR" dirty="0" err="1">
                <a:latin typeface="Times New Roman" panose="02020603050405020304" pitchFamily="18" charset="0"/>
                <a:cs typeface="Times New Roman" panose="02020603050405020304" pitchFamily="18" charset="0"/>
              </a:rPr>
              <a:t>a.l.</a:t>
            </a:r>
            <a:endParaRPr lang="fr-FR"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C166188F-E3FF-DF6F-08E2-D87518CB5380}"/>
              </a:ext>
            </a:extLst>
          </p:cNvPr>
          <p:cNvSpPr txBox="1"/>
          <p:nvPr/>
        </p:nvSpPr>
        <p:spPr>
          <a:xfrm>
            <a:off x="333772" y="6427076"/>
            <a:ext cx="5593837" cy="338554"/>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Trou noir de M87 : un monstre de 6 Md de masses solaires !</a:t>
            </a:r>
          </a:p>
        </p:txBody>
      </p:sp>
      <p:sp>
        <p:nvSpPr>
          <p:cNvPr id="7" name="ZoneTexte 6">
            <a:extLst>
              <a:ext uri="{FF2B5EF4-FFF2-40B4-BE49-F238E27FC236}">
                <a16:creationId xmlns:a16="http://schemas.microsoft.com/office/drawing/2014/main" id="{414F3755-996F-8AE5-FBC1-EBD112697278}"/>
              </a:ext>
            </a:extLst>
          </p:cNvPr>
          <p:cNvSpPr txBox="1"/>
          <p:nvPr/>
        </p:nvSpPr>
        <p:spPr>
          <a:xfrm>
            <a:off x="6958508" y="4265314"/>
            <a:ext cx="4968552" cy="338554"/>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ARP 77 – galaxie de </a:t>
            </a:r>
            <a:r>
              <a:rPr lang="fr-FR" sz="1600" dirty="0" err="1">
                <a:latin typeface="Times New Roman" panose="02020603050405020304" pitchFamily="18" charset="0"/>
                <a:cs typeface="Times New Roman" panose="02020603050405020304" pitchFamily="18" charset="0"/>
              </a:rPr>
              <a:t>Seyfert</a:t>
            </a:r>
            <a:r>
              <a:rPr lang="fr-FR" sz="1600" dirty="0">
                <a:latin typeface="Times New Roman" panose="02020603050405020304" pitchFamily="18" charset="0"/>
                <a:cs typeface="Times New Roman" panose="02020603050405020304" pitchFamily="18" charset="0"/>
              </a:rPr>
              <a:t> (noyau extrêmement brillant)</a:t>
            </a:r>
          </a:p>
        </p:txBody>
      </p:sp>
    </p:spTree>
    <p:extLst>
      <p:ext uri="{BB962C8B-B14F-4D97-AF65-F5344CB8AC3E}">
        <p14:creationId xmlns:p14="http://schemas.microsoft.com/office/powerpoint/2010/main" val="278554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0F8C9B8-46AC-8B60-091B-4B4FC7B53CA9}"/>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IX – Les cas remarquables</a:t>
            </a:r>
          </a:p>
        </p:txBody>
      </p:sp>
      <p:sp>
        <p:nvSpPr>
          <p:cNvPr id="3" name="ZoneTexte 2">
            <a:extLst>
              <a:ext uri="{FF2B5EF4-FFF2-40B4-BE49-F238E27FC236}">
                <a16:creationId xmlns:a16="http://schemas.microsoft.com/office/drawing/2014/main" id="{C8C495DE-435E-B6A2-94F3-1EF0997FE6CB}"/>
              </a:ext>
            </a:extLst>
          </p:cNvPr>
          <p:cNvSpPr txBox="1"/>
          <p:nvPr/>
        </p:nvSpPr>
        <p:spPr>
          <a:xfrm>
            <a:off x="7462564" y="450250"/>
            <a:ext cx="4320480" cy="492443"/>
          </a:xfrm>
          <a:prstGeom prst="rect">
            <a:avLst/>
          </a:prstGeom>
          <a:noFill/>
        </p:spPr>
        <p:txBody>
          <a:bodyPr wrap="square" rtlCol="0">
            <a:spAutoFit/>
          </a:bodyPr>
          <a:lstStyle/>
          <a:p>
            <a:r>
              <a:rPr lang="fr-FR" sz="2600" u="sng" dirty="0">
                <a:solidFill>
                  <a:schemeClr val="accent1"/>
                </a:solidFill>
                <a:latin typeface="Times New Roman" panose="02020603050405020304" pitchFamily="18" charset="0"/>
                <a:cs typeface="Times New Roman" panose="02020603050405020304" pitchFamily="18" charset="0"/>
              </a:rPr>
              <a:t>Les galaxies vues par le JWST</a:t>
            </a:r>
          </a:p>
        </p:txBody>
      </p:sp>
      <p:pic>
        <p:nvPicPr>
          <p:cNvPr id="14338" name="Picture 2" descr="photos Le premier champ profond du télescope Webb JWST encadrées">
            <a:extLst>
              <a:ext uri="{FF2B5EF4-FFF2-40B4-BE49-F238E27FC236}">
                <a16:creationId xmlns:a16="http://schemas.microsoft.com/office/drawing/2014/main" id="{D4C3743B-C928-0275-4D08-1D2885471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924" y="1052736"/>
            <a:ext cx="5472608" cy="547260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81E3C916-9F59-8B3C-6CEB-6838AE95C276}"/>
              </a:ext>
            </a:extLst>
          </p:cNvPr>
          <p:cNvSpPr txBox="1"/>
          <p:nvPr/>
        </p:nvSpPr>
        <p:spPr>
          <a:xfrm>
            <a:off x="7201013" y="6162731"/>
            <a:ext cx="3672408" cy="338554"/>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Premier Champ Profond du JWST</a:t>
            </a:r>
          </a:p>
        </p:txBody>
      </p:sp>
      <p:sp>
        <p:nvSpPr>
          <p:cNvPr id="5" name="ZoneTexte 4">
            <a:extLst>
              <a:ext uri="{FF2B5EF4-FFF2-40B4-BE49-F238E27FC236}">
                <a16:creationId xmlns:a16="http://schemas.microsoft.com/office/drawing/2014/main" id="{EB4BBFC9-D3E5-E7D2-4593-03D9F10DFE5F}"/>
              </a:ext>
            </a:extLst>
          </p:cNvPr>
          <p:cNvSpPr txBox="1"/>
          <p:nvPr/>
        </p:nvSpPr>
        <p:spPr>
          <a:xfrm>
            <a:off x="7606580" y="1260208"/>
            <a:ext cx="4032448" cy="193899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 quelques étoiles…</a:t>
            </a:r>
          </a:p>
          <a:p>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et des milliers de galaxies !</a:t>
            </a:r>
          </a:p>
          <a:p>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lentilles gravitationnelles</a:t>
            </a:r>
          </a:p>
        </p:txBody>
      </p:sp>
      <p:pic>
        <p:nvPicPr>
          <p:cNvPr id="6" name="Image4">
            <a:extLst>
              <a:ext uri="{FF2B5EF4-FFF2-40B4-BE49-F238E27FC236}">
                <a16:creationId xmlns:a16="http://schemas.microsoft.com/office/drawing/2014/main" id="{CCA107D8-E376-8647-BDD1-31C5464CC412}"/>
              </a:ext>
            </a:extLst>
          </p:cNvPr>
          <p:cNvPicPr/>
          <p:nvPr/>
        </p:nvPicPr>
        <p:blipFill>
          <a:blip r:embed="rId4">
            <a:lum/>
            <a:alphaModFix/>
          </a:blip>
          <a:srcRect/>
          <a:stretch>
            <a:fillRect/>
          </a:stretch>
        </p:blipFill>
        <p:spPr>
          <a:xfrm>
            <a:off x="7606580" y="3212078"/>
            <a:ext cx="4032448" cy="2719820"/>
          </a:xfrm>
          <a:prstGeom prst="rect">
            <a:avLst/>
          </a:prstGeom>
          <a:noFill/>
          <a:ln>
            <a:solidFill>
              <a:schemeClr val="accent1"/>
            </a:solidFill>
            <a:prstDash/>
          </a:ln>
        </p:spPr>
      </p:pic>
    </p:spTree>
    <p:extLst>
      <p:ext uri="{BB962C8B-B14F-4D97-AF65-F5344CB8AC3E}">
        <p14:creationId xmlns:p14="http://schemas.microsoft.com/office/powerpoint/2010/main" val="58775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2E86325-DA93-1E73-154F-99165ABA36E5}"/>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Fin</a:t>
            </a:r>
          </a:p>
        </p:txBody>
      </p:sp>
      <p:pic>
        <p:nvPicPr>
          <p:cNvPr id="2050" name="Picture 2" descr="Ça se passe là haut...: Le Smiley Galactique">
            <a:extLst>
              <a:ext uri="{FF2B5EF4-FFF2-40B4-BE49-F238E27FC236}">
                <a16:creationId xmlns:a16="http://schemas.microsoft.com/office/drawing/2014/main" id="{787992D3-4DC5-9321-95D7-5642C50A26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1190" y="442167"/>
            <a:ext cx="5566444" cy="548768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2539EB9E-09CB-0518-0A38-3AA1C5927AFD}"/>
              </a:ext>
            </a:extLst>
          </p:cNvPr>
          <p:cNvSpPr txBox="1"/>
          <p:nvPr/>
        </p:nvSpPr>
        <p:spPr>
          <a:xfrm>
            <a:off x="3039485" y="5988782"/>
            <a:ext cx="6109854" cy="584775"/>
          </a:xfrm>
          <a:prstGeom prst="rect">
            <a:avLst/>
          </a:prstGeom>
          <a:noFill/>
        </p:spPr>
        <p:txBody>
          <a:bodyPr wrap="square">
            <a:spAutoFit/>
          </a:bodyPr>
          <a:lstStyle/>
          <a:p>
            <a:pPr algn="ctr"/>
            <a:r>
              <a:rPr lang="fr-FR" sz="1600" b="0" i="0" dirty="0">
                <a:effectLst/>
                <a:latin typeface="Times New Roman" panose="02020603050405020304" pitchFamily="18" charset="0"/>
                <a:cs typeface="Times New Roman" panose="02020603050405020304" pitchFamily="18" charset="0"/>
              </a:rPr>
              <a:t>Le smiley galactique, effet de lentille gravitationnelle produit par l’amas SDSS J1038+4849  - </a:t>
            </a:r>
            <a:r>
              <a:rPr lang="fr-FR" sz="1600" dirty="0">
                <a:latin typeface="Times New Roman" panose="02020603050405020304" pitchFamily="18" charset="0"/>
                <a:cs typeface="Times New Roman" panose="02020603050405020304" pitchFamily="18" charset="0"/>
              </a:rPr>
              <a:t>photographiée par le HST (Hubble)</a:t>
            </a:r>
          </a:p>
        </p:txBody>
      </p:sp>
    </p:spTree>
    <p:extLst>
      <p:ext uri="{BB962C8B-B14F-4D97-AF65-F5344CB8AC3E}">
        <p14:creationId xmlns:p14="http://schemas.microsoft.com/office/powerpoint/2010/main" val="403235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9932C6E-9597-89C2-E7B9-FC904FF0C640}"/>
              </a:ext>
            </a:extLst>
          </p:cNvPr>
          <p:cNvSpPr txBox="1"/>
          <p:nvPr/>
        </p:nvSpPr>
        <p:spPr>
          <a:xfrm>
            <a:off x="1485900" y="188640"/>
            <a:ext cx="50405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II – Historique</a:t>
            </a:r>
          </a:p>
        </p:txBody>
      </p:sp>
      <p:sp>
        <p:nvSpPr>
          <p:cNvPr id="6" name="ZoneTexte 5">
            <a:extLst>
              <a:ext uri="{FF2B5EF4-FFF2-40B4-BE49-F238E27FC236}">
                <a16:creationId xmlns:a16="http://schemas.microsoft.com/office/drawing/2014/main" id="{DD4428D2-DE73-3A1E-5E73-68161A5F7651}"/>
              </a:ext>
            </a:extLst>
          </p:cNvPr>
          <p:cNvSpPr txBox="1"/>
          <p:nvPr/>
        </p:nvSpPr>
        <p:spPr>
          <a:xfrm>
            <a:off x="2349996" y="980728"/>
            <a:ext cx="7776864" cy="830997"/>
          </a:xfrm>
          <a:prstGeom prst="rect">
            <a:avLst/>
          </a:prstGeom>
          <a:noFill/>
          <a:ln>
            <a:solidFill>
              <a:schemeClr val="accent1"/>
            </a:solidFill>
          </a:ln>
        </p:spPr>
        <p:txBody>
          <a:bodyPr wrap="square" rtlCol="0">
            <a:spAutoFit/>
          </a:bodyPr>
          <a:lstStyle/>
          <a:p>
            <a:r>
              <a:rPr lang="fr-FR" dirty="0">
                <a:latin typeface="Times New Roman" panose="02020603050405020304" pitchFamily="18" charset="0"/>
                <a:cs typeface="Times New Roman" panose="02020603050405020304" pitchFamily="18" charset="0"/>
              </a:rPr>
              <a:t>A partir de ce moment des milliers d’autres galaxies furent confirmées/découvertes, au fil des progrès technologiques…</a:t>
            </a:r>
          </a:p>
        </p:txBody>
      </p:sp>
      <p:pic>
        <p:nvPicPr>
          <p:cNvPr id="4098" name="Picture 2" descr="dessin de M51">
            <a:extLst>
              <a:ext uri="{FF2B5EF4-FFF2-40B4-BE49-F238E27FC236}">
                <a16:creationId xmlns:a16="http://schemas.microsoft.com/office/drawing/2014/main" id="{8179F7B0-CF84-FAE4-F6D0-D0C395555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844" y="2099382"/>
            <a:ext cx="4334687" cy="330519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100" name="Picture 4" descr="Messier 51, The Whirlpool galaxy.">
            <a:extLst>
              <a:ext uri="{FF2B5EF4-FFF2-40B4-BE49-F238E27FC236}">
                <a16:creationId xmlns:a16="http://schemas.microsoft.com/office/drawing/2014/main" id="{BBEF6858-EC9E-4623-089C-0C6144EA60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0516" y="2104392"/>
            <a:ext cx="4741398" cy="329518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Flèche : droite 3">
            <a:extLst>
              <a:ext uri="{FF2B5EF4-FFF2-40B4-BE49-F238E27FC236}">
                <a16:creationId xmlns:a16="http://schemas.microsoft.com/office/drawing/2014/main" id="{1D30BA91-8EB1-5936-7136-408131390745}"/>
              </a:ext>
            </a:extLst>
          </p:cNvPr>
          <p:cNvSpPr/>
          <p:nvPr/>
        </p:nvSpPr>
        <p:spPr>
          <a:xfrm>
            <a:off x="5504143" y="3212976"/>
            <a:ext cx="1209931" cy="8309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5" name="ZoneTexte 4">
            <a:extLst>
              <a:ext uri="{FF2B5EF4-FFF2-40B4-BE49-F238E27FC236}">
                <a16:creationId xmlns:a16="http://schemas.microsoft.com/office/drawing/2014/main" id="{D5F857E3-27CD-B144-D385-D47305C6A802}"/>
              </a:ext>
            </a:extLst>
          </p:cNvPr>
          <p:cNvSpPr txBox="1"/>
          <p:nvPr/>
        </p:nvSpPr>
        <p:spPr>
          <a:xfrm>
            <a:off x="484891" y="5523329"/>
            <a:ext cx="5328592" cy="707886"/>
          </a:xfrm>
          <a:prstGeom prst="rect">
            <a:avLst/>
          </a:prstGeom>
          <a:noFill/>
        </p:spPr>
        <p:txBody>
          <a:bodyPr wrap="square" rtlCol="0">
            <a:spAutoFit/>
          </a:bodyPr>
          <a:lstStyle/>
          <a:p>
            <a:pPr algn="ctr"/>
            <a:r>
              <a:rPr lang="fr-FR" sz="2000" dirty="0">
                <a:latin typeface="Times New Roman" panose="02020603050405020304" pitchFamily="18" charset="0"/>
                <a:cs typeface="Times New Roman" panose="02020603050405020304" pitchFamily="18" charset="0"/>
              </a:rPr>
              <a:t>1850 : dessin de M51 par </a:t>
            </a:r>
            <a:r>
              <a:rPr lang="fr-FR" sz="2000" dirty="0" err="1">
                <a:latin typeface="Times New Roman" panose="02020603050405020304" pitchFamily="18" charset="0"/>
                <a:cs typeface="Times New Roman" panose="02020603050405020304" pitchFamily="18" charset="0"/>
              </a:rPr>
              <a:t>W.Parsons</a:t>
            </a:r>
            <a:r>
              <a:rPr lang="fr-FR" sz="2000" dirty="0">
                <a:latin typeface="Times New Roman" panose="02020603050405020304" pitchFamily="18" charset="0"/>
                <a:cs typeface="Times New Roman" panose="02020603050405020304" pitchFamily="18" charset="0"/>
              </a:rPr>
              <a:t> (Lord Rosse) en utilisant un télescope de 1,8m de diamètre.</a:t>
            </a:r>
          </a:p>
        </p:txBody>
      </p:sp>
      <p:sp>
        <p:nvSpPr>
          <p:cNvPr id="7" name="ZoneTexte 6">
            <a:extLst>
              <a:ext uri="{FF2B5EF4-FFF2-40B4-BE49-F238E27FC236}">
                <a16:creationId xmlns:a16="http://schemas.microsoft.com/office/drawing/2014/main" id="{FA95242E-4420-F0E3-469D-4F02D1566ACA}"/>
              </a:ext>
            </a:extLst>
          </p:cNvPr>
          <p:cNvSpPr txBox="1"/>
          <p:nvPr/>
        </p:nvSpPr>
        <p:spPr>
          <a:xfrm>
            <a:off x="6694827" y="5523329"/>
            <a:ext cx="5328592" cy="707886"/>
          </a:xfrm>
          <a:prstGeom prst="rect">
            <a:avLst/>
          </a:prstGeom>
          <a:noFill/>
        </p:spPr>
        <p:txBody>
          <a:bodyPr wrap="square" rtlCol="0">
            <a:spAutoFit/>
          </a:bodyPr>
          <a:lstStyle/>
          <a:p>
            <a:pPr algn="ctr"/>
            <a:r>
              <a:rPr lang="fr-FR" sz="2000" dirty="0">
                <a:latin typeface="Times New Roman" panose="02020603050405020304" pitchFamily="18" charset="0"/>
                <a:cs typeface="Times New Roman" panose="02020603050405020304" pitchFamily="18" charset="0"/>
              </a:rPr>
              <a:t>2005 : photographie de M51 par le télescope spatiale Hubble, image de 91 mégapixels</a:t>
            </a:r>
          </a:p>
        </p:txBody>
      </p:sp>
    </p:spTree>
    <p:extLst>
      <p:ext uri="{BB962C8B-B14F-4D97-AF65-F5344CB8AC3E}">
        <p14:creationId xmlns:p14="http://schemas.microsoft.com/office/powerpoint/2010/main" val="381149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9505CB2-FEA7-E2B8-C4F8-EC6690E7944C}"/>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III – Galaxies, amas, superamas… des structures célestes immenses </a:t>
            </a:r>
          </a:p>
        </p:txBody>
      </p:sp>
      <p:pic>
        <p:nvPicPr>
          <p:cNvPr id="5122" name="Picture 2" descr="L’image du jour : Le triplet du Lion : M66, M65, NGC 3628 (vidéo ...">
            <a:extLst>
              <a:ext uri="{FF2B5EF4-FFF2-40B4-BE49-F238E27FC236}">
                <a16:creationId xmlns:a16="http://schemas.microsoft.com/office/drawing/2014/main" id="{923C2427-57AC-F8B2-8F24-DAA85E517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2210" y="908720"/>
            <a:ext cx="4514850" cy="45148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4" name="Picture 4" descr="Messier 66. M66. NGC 3627 – Astrodrudis">
            <a:extLst>
              <a:ext uri="{FF2B5EF4-FFF2-40B4-BE49-F238E27FC236}">
                <a16:creationId xmlns:a16="http://schemas.microsoft.com/office/drawing/2014/main" id="{8843B279-CD61-D840-4D48-C212F17DCF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33" t="9843" r="17444" b="21251"/>
          <a:stretch/>
        </p:blipFill>
        <p:spPr bwMode="auto">
          <a:xfrm>
            <a:off x="967495" y="1050588"/>
            <a:ext cx="2736304" cy="237841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6" name="Picture 6" descr="Cette superamas de galaxies vertigineuses va changer votre perspective ...">
            <a:extLst>
              <a:ext uri="{FF2B5EF4-FFF2-40B4-BE49-F238E27FC236}">
                <a16:creationId xmlns:a16="http://schemas.microsoft.com/office/drawing/2014/main" id="{C667D8A8-D75B-6E88-A9C0-8541CD0A5C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658" y="3644918"/>
            <a:ext cx="5312836" cy="29885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Flèche : droite 1">
            <a:extLst>
              <a:ext uri="{FF2B5EF4-FFF2-40B4-BE49-F238E27FC236}">
                <a16:creationId xmlns:a16="http://schemas.microsoft.com/office/drawing/2014/main" id="{DC49D187-B28A-0BDE-E4B0-565258C3974E}"/>
              </a:ext>
            </a:extLst>
          </p:cNvPr>
          <p:cNvSpPr/>
          <p:nvPr/>
        </p:nvSpPr>
        <p:spPr>
          <a:xfrm>
            <a:off x="3913000" y="1447600"/>
            <a:ext cx="3308716" cy="1584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4" name="Flèche : droite 3">
            <a:extLst>
              <a:ext uri="{FF2B5EF4-FFF2-40B4-BE49-F238E27FC236}">
                <a16:creationId xmlns:a16="http://schemas.microsoft.com/office/drawing/2014/main" id="{77596C02-39A1-ABD1-00FB-9A5ACABC146E}"/>
              </a:ext>
            </a:extLst>
          </p:cNvPr>
          <p:cNvSpPr/>
          <p:nvPr/>
        </p:nvSpPr>
        <p:spPr>
          <a:xfrm rot="10800000">
            <a:off x="5935694" y="4085581"/>
            <a:ext cx="1267315" cy="658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5" name="Flèche : droite 4">
            <a:extLst>
              <a:ext uri="{FF2B5EF4-FFF2-40B4-BE49-F238E27FC236}">
                <a16:creationId xmlns:a16="http://schemas.microsoft.com/office/drawing/2014/main" id="{FDCD1FEE-F40B-93C5-EC0C-9294FB169F02}"/>
              </a:ext>
            </a:extLst>
          </p:cNvPr>
          <p:cNvSpPr/>
          <p:nvPr/>
        </p:nvSpPr>
        <p:spPr>
          <a:xfrm>
            <a:off x="5915912" y="5546653"/>
            <a:ext cx="6247184" cy="1083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6" name="ZoneTexte 5">
            <a:extLst>
              <a:ext uri="{FF2B5EF4-FFF2-40B4-BE49-F238E27FC236}">
                <a16:creationId xmlns:a16="http://schemas.microsoft.com/office/drawing/2014/main" id="{58C90134-65B1-1AC8-713F-F2C6E97CAF8F}"/>
              </a:ext>
            </a:extLst>
          </p:cNvPr>
          <p:cNvSpPr txBox="1"/>
          <p:nvPr/>
        </p:nvSpPr>
        <p:spPr>
          <a:xfrm>
            <a:off x="6077900" y="5805264"/>
            <a:ext cx="5487311" cy="584775"/>
          </a:xfrm>
          <a:prstGeom prst="rect">
            <a:avLst/>
          </a:prstGeom>
          <a:noFill/>
        </p:spPr>
        <p:txBody>
          <a:bodyPr wrap="square" rtlCol="0">
            <a:spAutoFit/>
          </a:bodyPr>
          <a:lstStyle/>
          <a:p>
            <a:r>
              <a:rPr lang="fr-FR" sz="1600" dirty="0">
                <a:solidFill>
                  <a:schemeClr val="bg1"/>
                </a:solidFill>
                <a:latin typeface="Times New Roman" panose="02020603050405020304" pitchFamily="18" charset="0"/>
                <a:cs typeface="Times New Roman" panose="02020603050405020304" pitchFamily="18" charset="0"/>
              </a:rPr>
              <a:t>Des </a:t>
            </a:r>
            <a:r>
              <a:rPr lang="fr-FR" sz="1600" b="1" dirty="0">
                <a:solidFill>
                  <a:schemeClr val="bg1"/>
                </a:solidFill>
                <a:latin typeface="Times New Roman" panose="02020603050405020304" pitchFamily="18" charset="0"/>
                <a:cs typeface="Times New Roman" panose="02020603050405020304" pitchFamily="18" charset="0"/>
              </a:rPr>
              <a:t>milliards de galaxies </a:t>
            </a:r>
            <a:r>
              <a:rPr lang="fr-FR" sz="1600" dirty="0">
                <a:solidFill>
                  <a:schemeClr val="bg1"/>
                </a:solidFill>
                <a:latin typeface="Times New Roman" panose="02020603050405020304" pitchFamily="18" charset="0"/>
                <a:cs typeface="Times New Roman" panose="02020603050405020304" pitchFamily="18" charset="0"/>
              </a:rPr>
              <a:t>qui finissent par former une structure immense et complexe dans l’Univers : </a:t>
            </a:r>
            <a:r>
              <a:rPr lang="fr-FR" sz="1600" b="1" dirty="0">
                <a:solidFill>
                  <a:schemeClr val="bg1"/>
                </a:solidFill>
                <a:latin typeface="Times New Roman" panose="02020603050405020304" pitchFamily="18" charset="0"/>
                <a:cs typeface="Times New Roman" panose="02020603050405020304" pitchFamily="18" charset="0"/>
              </a:rPr>
              <a:t>la toile cosmique</a:t>
            </a:r>
            <a:r>
              <a:rPr lang="fr-FR" sz="1600" dirty="0">
                <a:solidFill>
                  <a:schemeClr val="bg1"/>
                </a:solidFill>
                <a:latin typeface="Times New Roman" panose="02020603050405020304" pitchFamily="18" charset="0"/>
                <a:cs typeface="Times New Roman" panose="02020603050405020304" pitchFamily="18" charset="0"/>
              </a:rPr>
              <a:t>…</a:t>
            </a:r>
          </a:p>
        </p:txBody>
      </p:sp>
      <p:sp>
        <p:nvSpPr>
          <p:cNvPr id="7" name="ZoneTexte 6">
            <a:extLst>
              <a:ext uri="{FF2B5EF4-FFF2-40B4-BE49-F238E27FC236}">
                <a16:creationId xmlns:a16="http://schemas.microsoft.com/office/drawing/2014/main" id="{21A1145D-F7DC-1CE3-DE30-8990AC6B7344}"/>
              </a:ext>
            </a:extLst>
          </p:cNvPr>
          <p:cNvSpPr txBox="1"/>
          <p:nvPr/>
        </p:nvSpPr>
        <p:spPr>
          <a:xfrm>
            <a:off x="3913000" y="1885851"/>
            <a:ext cx="2948676" cy="707886"/>
          </a:xfrm>
          <a:prstGeom prst="rect">
            <a:avLst/>
          </a:prstGeom>
          <a:noFill/>
        </p:spPr>
        <p:txBody>
          <a:bodyPr wrap="square" rtlCol="0">
            <a:spAutoFit/>
          </a:bodyPr>
          <a:lstStyle/>
          <a:p>
            <a:pPr algn="ctr"/>
            <a:r>
              <a:rPr lang="fr-FR" sz="2000" dirty="0">
                <a:solidFill>
                  <a:schemeClr val="bg1"/>
                </a:solidFill>
                <a:latin typeface="Times New Roman" panose="02020603050405020304" pitchFamily="18" charset="0"/>
                <a:cs typeface="Times New Roman" panose="02020603050405020304" pitchFamily="18" charset="0"/>
              </a:rPr>
              <a:t>Les galaxies se regroupent en amas de galaxies</a:t>
            </a:r>
          </a:p>
        </p:txBody>
      </p:sp>
    </p:spTree>
    <p:extLst>
      <p:ext uri="{BB962C8B-B14F-4D97-AF65-F5344CB8AC3E}">
        <p14:creationId xmlns:p14="http://schemas.microsoft.com/office/powerpoint/2010/main" val="171580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9505CB2-FEA7-E2B8-C4F8-EC6690E7944C}"/>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III – Galaxies, amas, superamas… des structures célestes immenses </a:t>
            </a:r>
          </a:p>
        </p:txBody>
      </p:sp>
      <p:pic>
        <p:nvPicPr>
          <p:cNvPr id="6148" name="Picture 4" descr="Blog – Page 2 – Aleksandra Ciprijanovic, PhD">
            <a:extLst>
              <a:ext uri="{FF2B5EF4-FFF2-40B4-BE49-F238E27FC236}">
                <a16:creationId xmlns:a16="http://schemas.microsoft.com/office/drawing/2014/main" id="{1F22B60C-C83E-5296-9DE3-20A801BAC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54" b="5427"/>
          <a:stretch/>
        </p:blipFill>
        <p:spPr bwMode="auto">
          <a:xfrm>
            <a:off x="455984" y="836712"/>
            <a:ext cx="8867737" cy="489654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150" name="Picture 6" descr="On a vu les petites ondulations de la toile cosmique">
            <a:extLst>
              <a:ext uri="{FF2B5EF4-FFF2-40B4-BE49-F238E27FC236}">
                <a16:creationId xmlns:a16="http://schemas.microsoft.com/office/drawing/2014/main" id="{F6A4FE3D-A5E4-25B6-56BB-8D165C217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4732" y="3937370"/>
            <a:ext cx="2957342" cy="273273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98D96ECF-1303-DC15-9B34-81BD76E9519D}"/>
              </a:ext>
            </a:extLst>
          </p:cNvPr>
          <p:cNvSpPr txBox="1"/>
          <p:nvPr/>
        </p:nvSpPr>
        <p:spPr>
          <a:xfrm>
            <a:off x="9534101" y="1548569"/>
            <a:ext cx="2392959" cy="1477328"/>
          </a:xfrm>
          <a:prstGeom prst="rect">
            <a:avLst/>
          </a:prstGeom>
          <a:noFill/>
          <a:ln>
            <a:solidFill>
              <a:schemeClr val="accent1"/>
            </a:solidFill>
          </a:ln>
        </p:spPr>
        <p:txBody>
          <a:bodyPr wrap="square" rtlCol="0">
            <a:spAutoFit/>
          </a:bodyPr>
          <a:lstStyle/>
          <a:p>
            <a:pPr algn="ctr"/>
            <a:r>
              <a:rPr lang="fr-FR" sz="1800" dirty="0">
                <a:solidFill>
                  <a:schemeClr val="accent1">
                    <a:lumMod val="40000"/>
                    <a:lumOff val="60000"/>
                  </a:schemeClr>
                </a:solidFill>
                <a:latin typeface="Times New Roman" panose="02020603050405020304" pitchFamily="18" charset="0"/>
                <a:cs typeface="Times New Roman" panose="02020603050405020304" pitchFamily="18" charset="0"/>
              </a:rPr>
              <a:t>A l’échelle de l’Univers les </a:t>
            </a:r>
            <a:r>
              <a:rPr lang="fr-FR" sz="1800" b="1" dirty="0">
                <a:solidFill>
                  <a:schemeClr val="accent1">
                    <a:lumMod val="40000"/>
                    <a:lumOff val="60000"/>
                  </a:schemeClr>
                </a:solidFill>
                <a:latin typeface="Times New Roman" panose="02020603050405020304" pitchFamily="18" charset="0"/>
                <a:cs typeface="Times New Roman" panose="02020603050405020304" pitchFamily="18" charset="0"/>
              </a:rPr>
              <a:t>galaxies</a:t>
            </a:r>
            <a:r>
              <a:rPr lang="fr-FR" sz="1800" dirty="0">
                <a:solidFill>
                  <a:schemeClr val="accent1">
                    <a:lumMod val="40000"/>
                    <a:lumOff val="60000"/>
                  </a:schemeClr>
                </a:solidFill>
                <a:latin typeface="Times New Roman" panose="02020603050405020304" pitchFamily="18" charset="0"/>
                <a:cs typeface="Times New Roman" panose="02020603050405020304" pitchFamily="18" charset="0"/>
              </a:rPr>
              <a:t> forment la </a:t>
            </a:r>
            <a:r>
              <a:rPr lang="fr-FR" sz="1800" b="1" dirty="0">
                <a:solidFill>
                  <a:schemeClr val="accent1">
                    <a:lumMod val="40000"/>
                    <a:lumOff val="60000"/>
                  </a:schemeClr>
                </a:solidFill>
                <a:latin typeface="Times New Roman" panose="02020603050405020304" pitchFamily="18" charset="0"/>
                <a:cs typeface="Times New Roman" panose="02020603050405020304" pitchFamily="18" charset="0"/>
              </a:rPr>
              <a:t>toile cosmique</a:t>
            </a:r>
            <a:r>
              <a:rPr lang="fr-FR" sz="1800" dirty="0">
                <a:solidFill>
                  <a:schemeClr val="accent1">
                    <a:lumMod val="40000"/>
                    <a:lumOff val="60000"/>
                  </a:schemeClr>
                </a:solidFill>
                <a:latin typeface="Times New Roman" panose="02020603050405020304" pitchFamily="18" charset="0"/>
                <a:cs typeface="Times New Roman" panose="02020603050405020304" pitchFamily="18" charset="0"/>
              </a:rPr>
              <a:t>, un système de </a:t>
            </a:r>
            <a:r>
              <a:rPr lang="fr-FR" sz="1800" b="1" dirty="0">
                <a:solidFill>
                  <a:schemeClr val="accent1">
                    <a:lumMod val="40000"/>
                    <a:lumOff val="60000"/>
                  </a:schemeClr>
                </a:solidFill>
                <a:latin typeface="Times New Roman" panose="02020603050405020304" pitchFamily="18" charset="0"/>
                <a:cs typeface="Times New Roman" panose="02020603050405020304" pitchFamily="18" charset="0"/>
              </a:rPr>
              <a:t>filaments</a:t>
            </a:r>
            <a:r>
              <a:rPr lang="fr-FR" sz="1800" dirty="0">
                <a:solidFill>
                  <a:schemeClr val="accent1">
                    <a:lumMod val="40000"/>
                    <a:lumOff val="60000"/>
                  </a:schemeClr>
                </a:solidFill>
                <a:latin typeface="Times New Roman" panose="02020603050405020304" pitchFamily="18" charset="0"/>
                <a:cs typeface="Times New Roman" panose="02020603050405020304" pitchFamily="18" charset="0"/>
              </a:rPr>
              <a:t> et de </a:t>
            </a:r>
            <a:r>
              <a:rPr lang="fr-FR" sz="1800" b="1" dirty="0">
                <a:solidFill>
                  <a:schemeClr val="accent1">
                    <a:lumMod val="40000"/>
                    <a:lumOff val="60000"/>
                  </a:schemeClr>
                </a:solidFill>
                <a:latin typeface="Times New Roman" panose="02020603050405020304" pitchFamily="18" charset="0"/>
                <a:cs typeface="Times New Roman" panose="02020603050405020304" pitchFamily="18" charset="0"/>
              </a:rPr>
              <a:t>nœuds</a:t>
            </a:r>
            <a:r>
              <a:rPr lang="fr-FR" sz="1800" dirty="0">
                <a:solidFill>
                  <a:schemeClr val="accent1">
                    <a:lumMod val="40000"/>
                    <a:lumOff val="60000"/>
                  </a:schemeClr>
                </a:solidFill>
                <a:latin typeface="Times New Roman" panose="02020603050405020304" pitchFamily="18" charset="0"/>
                <a:cs typeface="Times New Roman" panose="02020603050405020304" pitchFamily="18" charset="0"/>
              </a:rPr>
              <a:t> galactiques</a:t>
            </a:r>
          </a:p>
        </p:txBody>
      </p:sp>
      <p:sp>
        <p:nvSpPr>
          <p:cNvPr id="10" name="ZoneTexte 9">
            <a:extLst>
              <a:ext uri="{FF2B5EF4-FFF2-40B4-BE49-F238E27FC236}">
                <a16:creationId xmlns:a16="http://schemas.microsoft.com/office/drawing/2014/main" id="{C42F5896-7CF0-F966-BFB7-CC92BA9C15B2}"/>
              </a:ext>
            </a:extLst>
          </p:cNvPr>
          <p:cNvSpPr txBox="1"/>
          <p:nvPr/>
        </p:nvSpPr>
        <p:spPr>
          <a:xfrm>
            <a:off x="693812" y="5805264"/>
            <a:ext cx="7992888" cy="877163"/>
          </a:xfrm>
          <a:prstGeom prst="rect">
            <a:avLst/>
          </a:prstGeom>
          <a:noFill/>
        </p:spPr>
        <p:txBody>
          <a:bodyPr wrap="square" rtlCol="0">
            <a:spAutoFit/>
          </a:bodyPr>
          <a:lstStyle/>
          <a:p>
            <a:r>
              <a:rPr lang="fr-FR" sz="1700" dirty="0">
                <a:latin typeface="Times New Roman" panose="02020603050405020304" pitchFamily="18" charset="0"/>
                <a:cs typeface="Times New Roman" panose="02020603050405020304" pitchFamily="18" charset="0"/>
              </a:rPr>
              <a:t>Image extraite d’une simulation (MSP). Autre exemple de simulation similaire : flagship. </a:t>
            </a:r>
          </a:p>
          <a:p>
            <a:r>
              <a:rPr lang="fr-FR" sz="1700" dirty="0">
                <a:latin typeface="Times New Roman" panose="02020603050405020304" pitchFamily="18" charset="0"/>
                <a:cs typeface="Times New Roman" panose="02020603050405020304" pitchFamily="18" charset="0"/>
                <a:sym typeface="Wingdings" panose="05000000000000000000" pitchFamily="2" charset="2"/>
              </a:rPr>
              <a:t> Simule le comportement d’une quantité de matière noir dans un morceau d’Univers. Permet de mieux comprendre comment les galaxies se forment et structurent l’Univers !</a:t>
            </a:r>
            <a:endParaRPr lang="fr-FR"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56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9505CB2-FEA7-E2B8-C4F8-EC6690E7944C}"/>
              </a:ext>
            </a:extLst>
          </p:cNvPr>
          <p:cNvSpPr txBox="1"/>
          <p:nvPr/>
        </p:nvSpPr>
        <p:spPr>
          <a:xfrm>
            <a:off x="1485900" y="188640"/>
            <a:ext cx="10441160" cy="523220"/>
          </a:xfrm>
          <a:prstGeom prst="rect">
            <a:avLst/>
          </a:prstGeom>
          <a:noFill/>
        </p:spPr>
        <p:txBody>
          <a:bodyPr wrap="square" rtlCol="0">
            <a:spAutoFit/>
          </a:bodyPr>
          <a:lstStyle/>
          <a:p>
            <a:r>
              <a:rPr lang="fr-FR" sz="2800" u="sng" dirty="0">
                <a:latin typeface="Times New Roman" panose="02020603050405020304" pitchFamily="18" charset="0"/>
                <a:cs typeface="Times New Roman" panose="02020603050405020304" pitchFamily="18" charset="0"/>
              </a:rPr>
              <a:t>III – Galaxies, amas, superamas… des structures célestes immenses </a:t>
            </a:r>
          </a:p>
        </p:txBody>
      </p:sp>
      <p:sp>
        <p:nvSpPr>
          <p:cNvPr id="2" name="ZoneTexte 1">
            <a:extLst>
              <a:ext uri="{FF2B5EF4-FFF2-40B4-BE49-F238E27FC236}">
                <a16:creationId xmlns:a16="http://schemas.microsoft.com/office/drawing/2014/main" id="{92327768-BEE3-DABE-CC39-EB39CA597DB8}"/>
              </a:ext>
            </a:extLst>
          </p:cNvPr>
          <p:cNvSpPr txBox="1"/>
          <p:nvPr/>
        </p:nvSpPr>
        <p:spPr>
          <a:xfrm>
            <a:off x="981844" y="808115"/>
            <a:ext cx="7056784" cy="430887"/>
          </a:xfrm>
          <a:prstGeom prst="rect">
            <a:avLst/>
          </a:prstGeom>
          <a:noFill/>
        </p:spPr>
        <p:txBody>
          <a:bodyPr wrap="square" rtlCol="0">
            <a:spAutoFit/>
          </a:bodyPr>
          <a:lstStyle/>
          <a:p>
            <a:r>
              <a:rPr lang="fr-FR" sz="2200" dirty="0">
                <a:latin typeface="Times New Roman" panose="02020603050405020304" pitchFamily="18" charset="0"/>
                <a:cs typeface="Times New Roman" panose="02020603050405020304" pitchFamily="18" charset="0"/>
                <a:sym typeface="Wingdings" panose="05000000000000000000" pitchFamily="2" charset="2"/>
              </a:rPr>
              <a:t> </a:t>
            </a:r>
            <a:r>
              <a:rPr lang="fr-FR" sz="2200" dirty="0">
                <a:latin typeface="Times New Roman" panose="02020603050405020304" pitchFamily="18" charset="0"/>
                <a:cs typeface="Times New Roman" panose="02020603050405020304" pitchFamily="18" charset="0"/>
              </a:rPr>
              <a:t>Notre galaxie, la Voie Lactée dans l’Univers</a:t>
            </a:r>
          </a:p>
        </p:txBody>
      </p:sp>
      <p:pic>
        <p:nvPicPr>
          <p:cNvPr id="7170" name="Picture 2" descr="voie_lactée_position_systeme_solaire_credit_Skyrock_Astronomie - Stelvision">
            <a:extLst>
              <a:ext uri="{FF2B5EF4-FFF2-40B4-BE49-F238E27FC236}">
                <a16:creationId xmlns:a16="http://schemas.microsoft.com/office/drawing/2014/main" id="{39D497AD-99DE-0D80-9F06-1E5FFD96A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508" y="1496780"/>
            <a:ext cx="4968274" cy="496827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2" descr="8 Fun Science Experiments You Can Easily do at Home | Discover Magazine">
            <a:extLst>
              <a:ext uri="{FF2B5EF4-FFF2-40B4-BE49-F238E27FC236}">
                <a16:creationId xmlns:a16="http://schemas.microsoft.com/office/drawing/2014/main" id="{AC033A80-612B-B34C-136F-7B9FBF8E30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82" t="6984" b="16195"/>
          <a:stretch/>
        </p:blipFill>
        <p:spPr bwMode="auto">
          <a:xfrm>
            <a:off x="186324" y="1496780"/>
            <a:ext cx="5616624" cy="296666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Flèche : droite 4">
            <a:extLst>
              <a:ext uri="{FF2B5EF4-FFF2-40B4-BE49-F238E27FC236}">
                <a16:creationId xmlns:a16="http://schemas.microsoft.com/office/drawing/2014/main" id="{ABD71081-8D50-E493-14FD-003B05CB7126}"/>
              </a:ext>
            </a:extLst>
          </p:cNvPr>
          <p:cNvSpPr/>
          <p:nvPr/>
        </p:nvSpPr>
        <p:spPr>
          <a:xfrm>
            <a:off x="5950396" y="2636912"/>
            <a:ext cx="864096" cy="430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6" name="ZoneTexte 5">
            <a:extLst>
              <a:ext uri="{FF2B5EF4-FFF2-40B4-BE49-F238E27FC236}">
                <a16:creationId xmlns:a16="http://schemas.microsoft.com/office/drawing/2014/main" id="{4972CEEE-4F7F-F6D5-B701-DEBDF6FFD6A7}"/>
              </a:ext>
            </a:extLst>
          </p:cNvPr>
          <p:cNvSpPr txBox="1"/>
          <p:nvPr/>
        </p:nvSpPr>
        <p:spPr>
          <a:xfrm>
            <a:off x="305009" y="4854210"/>
            <a:ext cx="6480720" cy="1200329"/>
          </a:xfrm>
          <a:prstGeom prst="rect">
            <a:avLst/>
          </a:prstGeom>
          <a:noFill/>
          <a:ln>
            <a:solidFill>
              <a:schemeClr val="accent1"/>
            </a:solidFill>
          </a:ln>
        </p:spPr>
        <p:txBody>
          <a:bodyPr wrap="square" rtlCol="0">
            <a:spAutoFit/>
          </a:bodyPr>
          <a:lstStyle/>
          <a:p>
            <a:r>
              <a:rPr lang="fr-FR" dirty="0">
                <a:latin typeface="Times New Roman" panose="02020603050405020304" pitchFamily="18" charset="0"/>
                <a:cs typeface="Times New Roman" panose="02020603050405020304" pitchFamily="18" charset="0"/>
              </a:rPr>
              <a:t>La </a:t>
            </a:r>
            <a:r>
              <a:rPr lang="fr-FR" dirty="0">
                <a:solidFill>
                  <a:schemeClr val="accent1"/>
                </a:solidFill>
                <a:latin typeface="Times New Roman" panose="02020603050405020304" pitchFamily="18" charset="0"/>
                <a:cs typeface="Times New Roman" panose="02020603050405020304" pitchFamily="18" charset="0"/>
              </a:rPr>
              <a:t>Voie Lactée </a:t>
            </a:r>
            <a:r>
              <a:rPr lang="fr-FR" dirty="0">
                <a:latin typeface="Times New Roman" panose="02020603050405020304" pitchFamily="18" charset="0"/>
                <a:cs typeface="Times New Roman" panose="02020603050405020304" pitchFamily="18" charset="0"/>
              </a:rPr>
              <a:t>: une galaxie spirale-barrée d’environ 100 000 </a:t>
            </a:r>
            <a:r>
              <a:rPr lang="fr-FR" dirty="0" err="1">
                <a:latin typeface="Times New Roman" panose="02020603050405020304" pitchFamily="18" charset="0"/>
                <a:cs typeface="Times New Roman" panose="02020603050405020304" pitchFamily="18" charset="0"/>
              </a:rPr>
              <a:t>a.l.</a:t>
            </a:r>
            <a:r>
              <a:rPr lang="fr-FR" dirty="0">
                <a:latin typeface="Times New Roman" panose="02020603050405020304" pitchFamily="18" charset="0"/>
                <a:cs typeface="Times New Roman" panose="02020603050405020304" pitchFamily="18" charset="0"/>
              </a:rPr>
              <a:t> de diamètre pour 200 à 400 milliards d’étoiles.</a:t>
            </a:r>
          </a:p>
        </p:txBody>
      </p:sp>
    </p:spTree>
    <p:extLst>
      <p:ext uri="{BB962C8B-B14F-4D97-AF65-F5344CB8AC3E}">
        <p14:creationId xmlns:p14="http://schemas.microsoft.com/office/powerpoint/2010/main" val="384256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chnologie 16: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extLst>
    <a:ext uri="{05A4C25C-085E-4340-85A3-A5531E510DB2}">
      <thm15:themeFamily xmlns:thm15="http://schemas.microsoft.com/office/thememl/2012/main" name="Office_9533257_TF02787990_TF02787990.potx" id="{ABCB071B-19A3-44BE-B302-F4BBE7E3E2D5}" vid="{F4600F28-01B2-4FC5-9857-5FFF9F08051B}"/>
    </a:ext>
  </a:extLst>
</a:theme>
</file>

<file path=ppt/theme/theme2.xml><?xml version="1.0" encoding="utf-8"?>
<a:theme xmlns:a="http://schemas.openxmlformats.org/drawingml/2006/main" name="Thème Offic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Thème Offic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3836F65B-1B07-41EE-A0E8-BC6EF3855225}">
  <ds:schemaRefs>
    <ds:schemaRef ds:uri="http://schemas.microsoft.com/sharepoint/v3/contenttype/forms"/>
  </ds:schemaRefs>
</ds:datastoreItem>
</file>

<file path=customXml/itemProps2.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C67BEE-D13F-4BD2-98A5-34D8A0977F68}">
  <ds:schemaRefs>
    <ds:schemaRef ds:uri="4873beb7-5857-4685-be1f-d57550cc96cc"/>
    <ds:schemaRef ds:uri="http://schemas.openxmlformats.org/package/2006/metadata/core-properties"/>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Présentation Circuit à trois lignes (grand écran)</Template>
  <TotalTime>1069</TotalTime>
  <Words>9238</Words>
  <Application>Microsoft Office PowerPoint</Application>
  <PresentationFormat>Personnalisé</PresentationFormat>
  <Paragraphs>551</Paragraphs>
  <Slides>53</Slides>
  <Notes>53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53</vt:i4>
      </vt:variant>
    </vt:vector>
  </HeadingPairs>
  <TitlesOfParts>
    <vt:vector size="59" baseType="lpstr">
      <vt:lpstr>Arial</vt:lpstr>
      <vt:lpstr>Calibri</vt:lpstr>
      <vt:lpstr>Liberation Serif</vt:lpstr>
      <vt:lpstr>Times New Roman</vt:lpstr>
      <vt:lpstr>Wingdings</vt:lpstr>
      <vt:lpstr>Technologie 16:9</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Disposition de titre</dc:title>
  <dc:creator>SEBASTIEN JACQUET</dc:creator>
  <cp:lastModifiedBy>SEBASTIEN JACQUET</cp:lastModifiedBy>
  <cp:revision>166</cp:revision>
  <dcterms:created xsi:type="dcterms:W3CDTF">2023-11-01T17:28:02Z</dcterms:created>
  <dcterms:modified xsi:type="dcterms:W3CDTF">2023-11-10T18:58:40Z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