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99beb8f1f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99beb8f1f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99beb8f1fe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99beb8f1fe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99beb8f1fe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99beb8f1fe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99beb8f1fe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99beb8f1fe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99beb8f1fe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99beb8f1fe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99beb8f1fe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99beb8f1fe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99beb8f1fe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99beb8f1fe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99bef250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99bef250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99bef250e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99bef250e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99beb8f1f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99beb8f1f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99beb8f1f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99beb8f1f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99dc369a3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99dc369a3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99beb8f1fe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99beb8f1f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99beb8f1fe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99beb8f1fe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9a0ae861d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9a0ae861d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9a0ae861d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9a0ae861d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99beb8f1fe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99beb8f1fe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99beb8f1fe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99beb8f1fe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99beb8f1fe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99beb8f1fe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99beb8f1f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99beb8f1f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https://octan.club/" TargetMode="External"/><Relationship Id="rId5" Type="http://schemas.openxmlformats.org/officeDocument/2006/relationships/hyperlink" Target="https://octan.club/" TargetMode="External"/><Relationship Id="rId6" Type="http://schemas.openxmlformats.org/officeDocument/2006/relationships/hyperlink" Target="https://octan.club/" TargetMode="External"/><Relationship Id="rId7" Type="http://schemas.openxmlformats.org/officeDocument/2006/relationships/hyperlink" Target="https://octan.club/" TargetMode="External"/><Relationship Id="rId8" Type="http://schemas.openxmlformats.org/officeDocument/2006/relationships/hyperlink" Target="https://octan.club/"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fr.wikipedia.org/wiki/Euclid_(t%C3%A9lescope_spatial)" TargetMode="External"/><Relationship Id="rId4" Type="http://schemas.openxmlformats.org/officeDocument/2006/relationships/hyperlink" Target="https://leblob.fr/videos/le-telescope-euclid-revele-ses-premieres-images-en-couleur?_cldee=f2lfB5GiOi7uhQ8kokY4ZBAbRnKEoWIfTmYdYLgcM8WQISZjixYgEug9FrtHIoDt&amp;recipientid=contact-81283af4e44fe911a960000d3a454ab7-6ab3b9f4274542328974c196c320c13e&amp;esid=bfe6216a-0106-ee11-8f6e-6045bd896903" TargetMode="External"/><Relationship Id="rId11" Type="http://schemas.openxmlformats.org/officeDocument/2006/relationships/image" Target="../media/image6.png"/><Relationship Id="rId10" Type="http://schemas.openxmlformats.org/officeDocument/2006/relationships/hyperlink" Target="https://www.youtube.com/watch?v=mOV7WoyVZxY" TargetMode="External"/><Relationship Id="rId9" Type="http://schemas.openxmlformats.org/officeDocument/2006/relationships/hyperlink" Target="https://euclid.cnes.fr/fr/EUCLID/Fr/GP_satellite.htm" TargetMode="External"/><Relationship Id="rId5" Type="http://schemas.openxmlformats.org/officeDocument/2006/relationships/hyperlink" Target="https://youtu.be/hHWbe82zM8o?t=139" TargetMode="External"/><Relationship Id="rId6" Type="http://schemas.openxmlformats.org/officeDocument/2006/relationships/hyperlink" Target="https://sci.esa.int/web/euclid/" TargetMode="External"/><Relationship Id="rId7" Type="http://schemas.openxmlformats.org/officeDocument/2006/relationships/hyperlink" Target="https://www.esa.int/Science_Exploration/Space_Science" TargetMode="External"/><Relationship Id="rId8" Type="http://schemas.openxmlformats.org/officeDocument/2006/relationships/hyperlink" Target="https://www.euclid-ec.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octan.club/" TargetMode="External"/><Relationship Id="rId4" Type="http://schemas.openxmlformats.org/officeDocument/2006/relationships/hyperlink" Target="https://octan.club/" TargetMode="External"/><Relationship Id="rId5" Type="http://schemas.openxmlformats.org/officeDocument/2006/relationships/hyperlink" Target="https://octan.club/" TargetMode="External"/><Relationship Id="rId6" Type="http://schemas.openxmlformats.org/officeDocument/2006/relationships/hyperlink" Target="https://octan.club/" TargetMode="External"/><Relationship Id="rId7" Type="http://schemas.openxmlformats.org/officeDocument/2006/relationships/hyperlink" Target="https://octan.club/" TargetMode="External"/><Relationship Id="rId8"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www.astrobin.com/users/tw__astro/" TargetMode="External"/><Relationship Id="rId4" Type="http://schemas.openxmlformats.org/officeDocument/2006/relationships/hyperlink" Target="https://www.cieletespace.fr/actualites/lorsque-venus-a-disparu-derriere-la-lune" TargetMode="External"/><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france.tv/documentaires/science-sante/5348970-hubert-reeves-la-belle-histoire.html" TargetMode="External"/><Relationship Id="rId4" Type="http://schemas.openxmlformats.org/officeDocument/2006/relationships/hyperlink" Target="https://www.france.tv/documentaires/science-sante/5348970-hubert-reeves-la-belle-histoire.html" TargetMode="External"/><Relationship Id="rId5" Type="http://schemas.openxmlformats.org/officeDocument/2006/relationships/hyperlink" Target="https://www.radiofrance.fr/franceculture/podcasts/la-science-cqfd/hommage-a-hubert-reeves-3281148" TargetMode="External"/><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hyperlink" Target="https://octan.club/"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octan.club/" TargetMode="External"/><Relationship Id="rId4" Type="http://schemas.openxmlformats.org/officeDocument/2006/relationships/hyperlink" Target="https://octan.club/" TargetMode="External"/><Relationship Id="rId5" Type="http://schemas.openxmlformats.org/officeDocument/2006/relationships/hyperlink" Target="https://octan.club/" TargetMode="External"/><Relationship Id="rId6" Type="http://schemas.openxmlformats.org/officeDocument/2006/relationships/hyperlink" Target="https://octan.club/" TargetMode="External"/><Relationship Id="rId7" Type="http://schemas.openxmlformats.org/officeDocument/2006/relationships/hyperlink" Target="https://octan.club/" TargetMode="External"/><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hyperlink" Target="https://www.20minutes.fr/dossier/tempete" TargetMode="External"/><Relationship Id="rId5" Type="http://schemas.openxmlformats.org/officeDocument/2006/relationships/hyperlink" Target="https://www.spaceweatherlive.com/fr/activite-aurorale/previsions-aurorales.html" TargetMode="External"/><Relationship Id="rId6" Type="http://schemas.openxmlformats.org/officeDocument/2006/relationships/hyperlink" Target="https://france3-regions.francetvinfo.fr/auvergne-rhone-alpes/puy-de-dome/clermont-ferrand/photos-une-aurores-boreale-observee-dans-le-ciel-de-clermont-ferrand-2868128.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octan.club/" TargetMode="External"/><Relationship Id="rId4" Type="http://schemas.openxmlformats.org/officeDocument/2006/relationships/hyperlink" Target="https://octan.club/" TargetMode="External"/><Relationship Id="rId5" Type="http://schemas.openxmlformats.org/officeDocument/2006/relationships/hyperlink" Target="https://octan.club/" TargetMode="External"/><Relationship Id="rId6" Type="http://schemas.openxmlformats.org/officeDocument/2006/relationships/hyperlink" Target="https://octan.club/" TargetMode="External"/><Relationship Id="rId7" Type="http://schemas.openxmlformats.org/officeDocument/2006/relationships/hyperlink" Target="https://octan.club/" TargetMode="External"/><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hyperlink" Target="https://euclid.cnes.fr/fr/en-detail/les-instruments/instrument-vis/partie-froide-de-linstrument-vis-localisee-sur-le-plm" TargetMode="External"/><Relationship Id="rId5" Type="http://schemas.openxmlformats.org/officeDocument/2006/relationships/image" Target="../media/image5.png"/><Relationship Id="rId6" Type="http://schemas.openxmlformats.org/officeDocument/2006/relationships/hyperlink" Target="https://euclid.cnes.fr/fr/en-detail/les-instruments/instrument-vis/partie-froide-de-linstrument-vis-localisee-sur-le-pl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sp>
        <p:nvSpPr>
          <p:cNvPr id="54" name="Google Shape;54;p13"/>
          <p:cNvSpPr txBox="1"/>
          <p:nvPr/>
        </p:nvSpPr>
        <p:spPr>
          <a:xfrm>
            <a:off x="761325" y="417900"/>
            <a:ext cx="73557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chemeClr val="lt1"/>
                </a:solidFill>
                <a:latin typeface="Calibri"/>
                <a:ea typeface="Calibri"/>
                <a:cs typeface="Calibri"/>
                <a:sym typeface="Calibri"/>
              </a:rPr>
              <a:t>Flash d’a</a:t>
            </a:r>
            <a:r>
              <a:rPr b="1" lang="en" sz="3100">
                <a:solidFill>
                  <a:schemeClr val="lt1"/>
                </a:solidFill>
                <a:latin typeface="Calibri"/>
                <a:ea typeface="Calibri"/>
                <a:cs typeface="Calibri"/>
                <a:sym typeface="Calibri"/>
              </a:rPr>
              <a:t>ctualités astronomiques</a:t>
            </a:r>
            <a:br>
              <a:rPr lang="en" sz="3100">
                <a:solidFill>
                  <a:schemeClr val="lt1"/>
                </a:solidFill>
                <a:latin typeface="Calibri"/>
                <a:ea typeface="Calibri"/>
                <a:cs typeface="Calibri"/>
                <a:sym typeface="Calibri"/>
              </a:rPr>
            </a:br>
            <a:r>
              <a:rPr lang="en" sz="3100">
                <a:solidFill>
                  <a:schemeClr val="lt1"/>
                </a:solidFill>
                <a:latin typeface="Calibri"/>
                <a:ea typeface="Calibri"/>
                <a:cs typeface="Calibri"/>
                <a:sym typeface="Calibri"/>
              </a:rPr>
              <a:t>Novembre 2023 </a:t>
            </a:r>
            <a:endParaRPr sz="3500"/>
          </a:p>
        </p:txBody>
      </p:sp>
      <p:pic>
        <p:nvPicPr>
          <p:cNvPr id="55" name="Google Shape;55;p13"/>
          <p:cNvPicPr preferRelativeResize="0"/>
          <p:nvPr/>
        </p:nvPicPr>
        <p:blipFill>
          <a:blip r:embed="rId3">
            <a:alphaModFix/>
          </a:blip>
          <a:stretch>
            <a:fillRect/>
          </a:stretch>
        </p:blipFill>
        <p:spPr>
          <a:xfrm>
            <a:off x="2869754" y="1585850"/>
            <a:ext cx="3037849" cy="2239350"/>
          </a:xfrm>
          <a:prstGeom prst="rect">
            <a:avLst/>
          </a:prstGeom>
          <a:noFill/>
          <a:ln>
            <a:noFill/>
          </a:ln>
        </p:spPr>
      </p:pic>
      <p:sp>
        <p:nvSpPr>
          <p:cNvPr id="56" name="Google Shape;56;p13"/>
          <p:cNvSpPr txBox="1"/>
          <p:nvPr/>
        </p:nvSpPr>
        <p:spPr>
          <a:xfrm>
            <a:off x="111950" y="4679400"/>
            <a:ext cx="8936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rgbClr val="CCCCCC"/>
                </a:solidFill>
                <a:highlight>
                  <a:srgbClr val="000000"/>
                </a:highlight>
                <a:uFill>
                  <a:noFill/>
                </a:uFill>
                <a:hlinkClick r:id="rId4">
                  <a:extLst>
                    <a:ext uri="{A12FA001-AC4F-418D-AE19-62706E023703}">
                      <ahyp:hlinkClr val="tx"/>
                    </a:ext>
                  </a:extLst>
                </a:hlinkClick>
              </a:rPr>
              <a:t>CLUB D'ASTRONOMIE </a:t>
            </a:r>
            <a:r>
              <a:rPr b="1" lang="en" sz="1200">
                <a:solidFill>
                  <a:srgbClr val="CCCCCC"/>
                </a:solidFill>
                <a:highlight>
                  <a:srgbClr val="000000"/>
                </a:highlight>
                <a:uFill>
                  <a:noFill/>
                </a:uFill>
                <a:hlinkClick r:id="rId5">
                  <a:extLst>
                    <a:ext uri="{A12FA001-AC4F-418D-AE19-62706E023703}">
                      <ahyp:hlinkClr val="tx"/>
                    </a:ext>
                  </a:extLst>
                </a:hlinkClick>
              </a:rPr>
              <a:t>OCTAN </a:t>
            </a:r>
            <a:r>
              <a:rPr lang="en" sz="1200">
                <a:solidFill>
                  <a:srgbClr val="CCCCCC"/>
                </a:solidFill>
                <a:highlight>
                  <a:srgbClr val="000000"/>
                </a:highlight>
                <a:uFill>
                  <a:noFill/>
                </a:uFill>
                <a:hlinkClick r:id="rId6">
                  <a:extLst>
                    <a:ext uri="{A12FA001-AC4F-418D-AE19-62706E023703}">
                      <ahyp:hlinkClr val="tx"/>
                    </a:ext>
                  </a:extLst>
                </a:hlinkClick>
              </a:rPr>
              <a:t>- 10 novembre 2023            								</a:t>
            </a:r>
            <a:r>
              <a:rPr i="1" lang="en" sz="1000">
                <a:solidFill>
                  <a:srgbClr val="CCCCCC"/>
                </a:solidFill>
                <a:highlight>
                  <a:srgbClr val="000000"/>
                </a:highlight>
                <a:uFill>
                  <a:noFill/>
                </a:uFill>
                <a:hlinkClick r:id="rId7">
                  <a:extLst>
                    <a:ext uri="{A12FA001-AC4F-418D-AE19-62706E023703}">
                      <ahyp:hlinkClr val="tx"/>
                    </a:ext>
                  </a:extLst>
                </a:hlinkClick>
              </a:rPr>
              <a:t>Adrien Stachowicz</a:t>
            </a:r>
            <a:endParaRPr i="1" sz="1000">
              <a:solidFill>
                <a:srgbClr val="CCCCCC"/>
              </a:solidFill>
              <a:highlight>
                <a:srgbClr val="000000"/>
              </a:highlight>
              <a:uFill>
                <a:noFill/>
              </a:uFill>
              <a:hlinkClick r:id="rId8">
                <a:extLst>
                  <a:ext uri="{A12FA001-AC4F-418D-AE19-62706E023703}">
                    <ahyp:hlinkClr val="tx"/>
                  </a:ext>
                </a:extLst>
              </a:hlinkCli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2" name="Shape 122"/>
        <p:cNvGrpSpPr/>
        <p:nvPr/>
      </p:nvGrpSpPr>
      <p:grpSpPr>
        <a:xfrm>
          <a:off x="0" y="0"/>
          <a:ext cx="0" cy="0"/>
          <a:chOff x="0" y="0"/>
          <a:chExt cx="0" cy="0"/>
        </a:xfrm>
      </p:grpSpPr>
      <p:sp>
        <p:nvSpPr>
          <p:cNvPr id="123" name="Google Shape;123;p22"/>
          <p:cNvSpPr txBox="1"/>
          <p:nvPr/>
        </p:nvSpPr>
        <p:spPr>
          <a:xfrm>
            <a:off x="142400"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 </a:t>
            </a:r>
            <a:endParaRPr sz="3500"/>
          </a:p>
        </p:txBody>
      </p:sp>
      <p:sp>
        <p:nvSpPr>
          <p:cNvPr id="124" name="Google Shape;124;p22"/>
          <p:cNvSpPr txBox="1"/>
          <p:nvPr/>
        </p:nvSpPr>
        <p:spPr>
          <a:xfrm>
            <a:off x="628950" y="855000"/>
            <a:ext cx="8663100" cy="392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50" u="sng">
                <a:solidFill>
                  <a:schemeClr val="lt1"/>
                </a:solidFill>
                <a:highlight>
                  <a:schemeClr val="dk1"/>
                </a:highlight>
                <a:latin typeface="Calibri"/>
                <a:ea typeface="Calibri"/>
                <a:cs typeface="Calibri"/>
                <a:sym typeface="Calibri"/>
              </a:rPr>
              <a:t>Ressources </a:t>
            </a:r>
            <a:r>
              <a:rPr lang="en" sz="1350">
                <a:solidFill>
                  <a:schemeClr val="lt1"/>
                </a:solidFill>
                <a:highlight>
                  <a:schemeClr val="dk1"/>
                </a:highlight>
                <a:latin typeface="Calibri"/>
                <a:ea typeface="Calibri"/>
                <a:cs typeface="Calibri"/>
                <a:sym typeface="Calibri"/>
              </a:rPr>
              <a:t>: </a:t>
            </a: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350">
                <a:solidFill>
                  <a:schemeClr val="lt1"/>
                </a:solidFill>
                <a:highlight>
                  <a:schemeClr val="dk1"/>
                </a:highlight>
                <a:latin typeface="Calibri"/>
                <a:ea typeface="Calibri"/>
                <a:cs typeface="Calibri"/>
                <a:sym typeface="Calibri"/>
              </a:rPr>
              <a:t>Wikipédia :</a:t>
            </a:r>
            <a:r>
              <a:rPr lang="en" sz="950">
                <a:solidFill>
                  <a:schemeClr val="lt1"/>
                </a:solidFill>
                <a:highlight>
                  <a:schemeClr val="dk1"/>
                </a:highlight>
                <a:latin typeface="Calibri"/>
                <a:ea typeface="Calibri"/>
                <a:cs typeface="Calibri"/>
                <a:sym typeface="Calibri"/>
              </a:rPr>
              <a:t> </a:t>
            </a:r>
            <a:r>
              <a:rPr lang="en" sz="950" u="sng">
                <a:solidFill>
                  <a:schemeClr val="hlink"/>
                </a:solidFill>
                <a:highlight>
                  <a:schemeClr val="dk1"/>
                </a:highlight>
                <a:latin typeface="Calibri"/>
                <a:ea typeface="Calibri"/>
                <a:cs typeface="Calibri"/>
                <a:sym typeface="Calibri"/>
                <a:hlinkClick r:id="rId3"/>
              </a:rPr>
              <a:t>https://fr.wikipedia.org/wiki/Euclid_(t%C3%A9lescope_spatial)</a:t>
            </a:r>
            <a:endParaRPr sz="9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b="1" lang="en" sz="1350">
                <a:solidFill>
                  <a:schemeClr val="lt1"/>
                </a:solidFill>
                <a:highlight>
                  <a:schemeClr val="dk1"/>
                </a:highlight>
                <a:latin typeface="Calibri"/>
                <a:ea typeface="Calibri"/>
                <a:cs typeface="Calibri"/>
                <a:sym typeface="Calibri"/>
              </a:rPr>
              <a:t>Résumé Blob 4min avec présentation d’images : </a:t>
            </a:r>
            <a:r>
              <a:rPr lang="en" sz="950" u="sng">
                <a:solidFill>
                  <a:schemeClr val="hlink"/>
                </a:solidFill>
                <a:highlight>
                  <a:schemeClr val="dk1"/>
                </a:highlight>
                <a:latin typeface="Calibri"/>
                <a:ea typeface="Calibri"/>
                <a:cs typeface="Calibri"/>
                <a:sym typeface="Calibri"/>
                <a:hlinkClick r:id="rId4"/>
              </a:rPr>
              <a:t>https://leblob.fr/videos/le-telescope-euclid-revele-ses-premieres-images-en-couleur?</a:t>
            </a:r>
            <a:endParaRPr sz="9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350">
                <a:solidFill>
                  <a:schemeClr val="lt1"/>
                </a:solidFill>
                <a:highlight>
                  <a:schemeClr val="dk1"/>
                </a:highlight>
                <a:latin typeface="Calibri"/>
                <a:ea typeface="Calibri"/>
                <a:cs typeface="Calibri"/>
                <a:sym typeface="Calibri"/>
              </a:rPr>
              <a:t>Présentation détaillée des images - 54min / Anglais :</a:t>
            </a:r>
            <a:r>
              <a:rPr lang="en" sz="950">
                <a:solidFill>
                  <a:schemeClr val="lt1"/>
                </a:solidFill>
                <a:highlight>
                  <a:schemeClr val="dk1"/>
                </a:highlight>
                <a:latin typeface="Calibri"/>
                <a:ea typeface="Calibri"/>
                <a:cs typeface="Calibri"/>
                <a:sym typeface="Calibri"/>
              </a:rPr>
              <a:t> </a:t>
            </a:r>
            <a:r>
              <a:rPr lang="en" sz="950" u="sng">
                <a:solidFill>
                  <a:schemeClr val="accent5"/>
                </a:solidFill>
                <a:highlight>
                  <a:schemeClr val="dk1"/>
                </a:highlight>
                <a:latin typeface="Calibri"/>
                <a:ea typeface="Calibri"/>
                <a:cs typeface="Calibri"/>
                <a:sym typeface="Calibri"/>
                <a:hlinkClick r:id="rId5">
                  <a:extLst>
                    <a:ext uri="{A12FA001-AC4F-418D-AE19-62706E023703}">
                      <ahyp:hlinkClr val="tx"/>
                    </a:ext>
                  </a:extLst>
                </a:hlinkClick>
              </a:rPr>
              <a:t>https://youtu.be/hHWbe82zM8o?t=139</a:t>
            </a: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350">
                <a:solidFill>
                  <a:schemeClr val="lt1"/>
                </a:solidFill>
                <a:highlight>
                  <a:schemeClr val="dk1"/>
                </a:highlight>
                <a:latin typeface="Calibri"/>
                <a:ea typeface="Calibri"/>
                <a:cs typeface="Calibri"/>
                <a:sym typeface="Calibri"/>
              </a:rPr>
              <a:t>Euclid - ESA / Anglais : </a:t>
            </a:r>
            <a:r>
              <a:rPr lang="en" sz="950" u="sng">
                <a:solidFill>
                  <a:schemeClr val="hlink"/>
                </a:solidFill>
                <a:highlight>
                  <a:schemeClr val="dk1"/>
                </a:highlight>
                <a:latin typeface="Calibri"/>
                <a:ea typeface="Calibri"/>
                <a:cs typeface="Calibri"/>
                <a:sym typeface="Calibri"/>
                <a:hlinkClick r:id="rId6"/>
              </a:rPr>
              <a:t>https://sci.esa.int/web/euclid/</a:t>
            </a:r>
            <a:br>
              <a:rPr lang="en" sz="1350">
                <a:solidFill>
                  <a:schemeClr val="lt1"/>
                </a:solidFill>
                <a:highlight>
                  <a:schemeClr val="dk1"/>
                </a:highlight>
                <a:latin typeface="Calibri"/>
                <a:ea typeface="Calibri"/>
                <a:cs typeface="Calibri"/>
                <a:sym typeface="Calibri"/>
              </a:rPr>
            </a:b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350">
                <a:solidFill>
                  <a:schemeClr val="lt1"/>
                </a:solidFill>
                <a:highlight>
                  <a:schemeClr val="dk1"/>
                </a:highlight>
                <a:latin typeface="Calibri"/>
                <a:ea typeface="Calibri"/>
                <a:cs typeface="Calibri"/>
                <a:sym typeface="Calibri"/>
              </a:rPr>
              <a:t>Détails des photos : </a:t>
            </a:r>
            <a:r>
              <a:rPr lang="en" sz="950" u="sng">
                <a:solidFill>
                  <a:schemeClr val="hlink"/>
                </a:solidFill>
                <a:highlight>
                  <a:schemeClr val="dk1"/>
                </a:highlight>
                <a:latin typeface="Calibri"/>
                <a:ea typeface="Calibri"/>
                <a:cs typeface="Calibri"/>
                <a:sym typeface="Calibri"/>
                <a:hlinkClick r:id="rId7"/>
              </a:rPr>
              <a:t>https://www.esa.int/Science_Exploration/Space_Science</a:t>
            </a:r>
            <a:endParaRPr sz="9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350">
                <a:solidFill>
                  <a:schemeClr val="lt1"/>
                </a:solidFill>
                <a:highlight>
                  <a:schemeClr val="dk1"/>
                </a:highlight>
                <a:latin typeface="Calibri"/>
                <a:ea typeface="Calibri"/>
                <a:cs typeface="Calibri"/>
                <a:sym typeface="Calibri"/>
              </a:rPr>
              <a:t>Consortium Euclid  / Anglais : </a:t>
            </a:r>
            <a:r>
              <a:rPr lang="en" sz="950" u="sng">
                <a:solidFill>
                  <a:schemeClr val="hlink"/>
                </a:solidFill>
                <a:highlight>
                  <a:schemeClr val="dk1"/>
                </a:highlight>
                <a:latin typeface="Calibri"/>
                <a:ea typeface="Calibri"/>
                <a:cs typeface="Calibri"/>
                <a:sym typeface="Calibri"/>
                <a:hlinkClick r:id="rId8"/>
              </a:rPr>
              <a:t>https://www.euclid-ec.org/</a:t>
            </a:r>
            <a:endParaRPr sz="9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350">
                <a:solidFill>
                  <a:schemeClr val="lt1"/>
                </a:solidFill>
                <a:highlight>
                  <a:schemeClr val="dk1"/>
                </a:highlight>
                <a:latin typeface="Calibri"/>
                <a:ea typeface="Calibri"/>
                <a:cs typeface="Calibri"/>
                <a:sym typeface="Calibri"/>
              </a:rPr>
              <a:t>Détails de la mission et de l’équipement CNES : </a:t>
            </a:r>
            <a:r>
              <a:rPr lang="en" sz="950" u="sng">
                <a:solidFill>
                  <a:schemeClr val="hlink"/>
                </a:solidFill>
                <a:highlight>
                  <a:schemeClr val="dk1"/>
                </a:highlight>
                <a:latin typeface="Calibri"/>
                <a:ea typeface="Calibri"/>
                <a:cs typeface="Calibri"/>
                <a:sym typeface="Calibri"/>
                <a:hlinkClick r:id="rId9"/>
              </a:rPr>
              <a:t>https://euclid.cnes.fr/fr/EUCLID/Fr/GP_satellite.htm</a:t>
            </a:r>
            <a:endParaRPr sz="9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350">
                <a:solidFill>
                  <a:schemeClr val="lt1"/>
                </a:solidFill>
                <a:highlight>
                  <a:schemeClr val="dk1"/>
                </a:highlight>
                <a:latin typeface="Calibri"/>
                <a:ea typeface="Calibri"/>
                <a:cs typeface="Calibri"/>
                <a:sym typeface="Calibri"/>
              </a:rPr>
              <a:t>Interview Marc Sauvage du CEA : </a:t>
            </a:r>
            <a:r>
              <a:rPr lang="en" sz="950" u="sng">
                <a:solidFill>
                  <a:schemeClr val="hlink"/>
                </a:solidFill>
                <a:highlight>
                  <a:schemeClr val="dk1"/>
                </a:highlight>
                <a:latin typeface="Calibri"/>
                <a:ea typeface="Calibri"/>
                <a:cs typeface="Calibri"/>
                <a:sym typeface="Calibri"/>
                <a:hlinkClick r:id="rId10"/>
              </a:rPr>
              <a:t>https://www.youtube.com/watch?v=mOV7WoyVZxY</a:t>
            </a:r>
            <a:endParaRPr sz="9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3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350">
              <a:solidFill>
                <a:schemeClr val="lt1"/>
              </a:solidFill>
              <a:highlight>
                <a:schemeClr val="dk1"/>
              </a:highlight>
              <a:latin typeface="Calibri"/>
              <a:ea typeface="Calibri"/>
              <a:cs typeface="Calibri"/>
              <a:sym typeface="Calibri"/>
            </a:endParaRPr>
          </a:p>
        </p:txBody>
      </p:sp>
      <p:pic>
        <p:nvPicPr>
          <p:cNvPr id="125" name="Google Shape;125;p22"/>
          <p:cNvPicPr preferRelativeResize="0"/>
          <p:nvPr/>
        </p:nvPicPr>
        <p:blipFill>
          <a:blip r:embed="rId11">
            <a:alphaModFix/>
          </a:blip>
          <a:stretch>
            <a:fillRect/>
          </a:stretch>
        </p:blipFill>
        <p:spPr>
          <a:xfrm>
            <a:off x="6380225" y="228300"/>
            <a:ext cx="2607026" cy="1466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9" name="Shape 129"/>
        <p:cNvGrpSpPr/>
        <p:nvPr/>
      </p:nvGrpSpPr>
      <p:grpSpPr>
        <a:xfrm>
          <a:off x="0" y="0"/>
          <a:ext cx="0" cy="0"/>
          <a:chOff x="0" y="0"/>
          <a:chExt cx="0" cy="0"/>
        </a:xfrm>
      </p:grpSpPr>
      <p:sp>
        <p:nvSpPr>
          <p:cNvPr id="130" name="Google Shape;130;p23"/>
          <p:cNvSpPr txBox="1"/>
          <p:nvPr/>
        </p:nvSpPr>
        <p:spPr>
          <a:xfrm>
            <a:off x="109425" y="144175"/>
            <a:ext cx="88449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500"/>
          </a:p>
        </p:txBody>
      </p:sp>
      <p:sp>
        <p:nvSpPr>
          <p:cNvPr id="131" name="Google Shape;131;p23"/>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 </a:t>
            </a:r>
            <a:endParaRPr sz="3500"/>
          </a:p>
        </p:txBody>
      </p:sp>
      <p:pic>
        <p:nvPicPr>
          <p:cNvPr id="132" name="Google Shape;132;p23"/>
          <p:cNvPicPr preferRelativeResize="0"/>
          <p:nvPr/>
        </p:nvPicPr>
        <p:blipFill>
          <a:blip r:embed="rId3">
            <a:alphaModFix/>
          </a:blip>
          <a:stretch>
            <a:fillRect/>
          </a:stretch>
        </p:blipFill>
        <p:spPr>
          <a:xfrm>
            <a:off x="2201637" y="201387"/>
            <a:ext cx="4740725" cy="4740725"/>
          </a:xfrm>
          <a:prstGeom prst="rect">
            <a:avLst/>
          </a:prstGeom>
          <a:noFill/>
          <a:ln>
            <a:noFill/>
          </a:ln>
        </p:spPr>
      </p:pic>
      <p:sp>
        <p:nvSpPr>
          <p:cNvPr id="133" name="Google Shape;133;p23"/>
          <p:cNvSpPr txBox="1"/>
          <p:nvPr/>
        </p:nvSpPr>
        <p:spPr>
          <a:xfrm>
            <a:off x="224425" y="805975"/>
            <a:ext cx="3000000" cy="3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L’amas de galaxies de Persée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7" name="Shape 137"/>
        <p:cNvGrpSpPr/>
        <p:nvPr/>
      </p:nvGrpSpPr>
      <p:grpSpPr>
        <a:xfrm>
          <a:off x="0" y="0"/>
          <a:ext cx="0" cy="0"/>
          <a:chOff x="0" y="0"/>
          <a:chExt cx="0" cy="0"/>
        </a:xfrm>
      </p:grpSpPr>
      <p:sp>
        <p:nvSpPr>
          <p:cNvPr id="138" name="Google Shape;138;p24"/>
          <p:cNvSpPr txBox="1"/>
          <p:nvPr/>
        </p:nvSpPr>
        <p:spPr>
          <a:xfrm>
            <a:off x="109425" y="144175"/>
            <a:ext cx="88449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500"/>
          </a:p>
        </p:txBody>
      </p:sp>
      <p:sp>
        <p:nvSpPr>
          <p:cNvPr id="139" name="Google Shape;139;p24"/>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 </a:t>
            </a:r>
            <a:endParaRPr sz="3500"/>
          </a:p>
        </p:txBody>
      </p:sp>
      <p:sp>
        <p:nvSpPr>
          <p:cNvPr id="140" name="Google Shape;140;p24"/>
          <p:cNvSpPr txBox="1"/>
          <p:nvPr/>
        </p:nvSpPr>
        <p:spPr>
          <a:xfrm>
            <a:off x="224425" y="805975"/>
            <a:ext cx="3000000" cy="7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La nébuleuse de</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la tête de cheval</a:t>
            </a:r>
            <a:endParaRPr>
              <a:solidFill>
                <a:schemeClr val="dk1"/>
              </a:solidFill>
            </a:endParaRPr>
          </a:p>
          <a:p>
            <a:pPr indent="0" lvl="0" marL="0" rtl="0" algn="l">
              <a:spcBef>
                <a:spcPts val="0"/>
              </a:spcBef>
              <a:spcAft>
                <a:spcPts val="0"/>
              </a:spcAft>
              <a:buNone/>
            </a:pPr>
            <a:r>
              <a:t/>
            </a:r>
            <a:endParaRPr sz="1250">
              <a:solidFill>
                <a:schemeClr val="lt1"/>
              </a:solidFill>
              <a:highlight>
                <a:schemeClr val="dk1"/>
              </a:highlight>
              <a:latin typeface="Calibri"/>
              <a:ea typeface="Calibri"/>
              <a:cs typeface="Calibri"/>
              <a:sym typeface="Calibri"/>
            </a:endParaRPr>
          </a:p>
        </p:txBody>
      </p:sp>
      <p:pic>
        <p:nvPicPr>
          <p:cNvPr id="141" name="Google Shape;141;p24"/>
          <p:cNvPicPr preferRelativeResize="0"/>
          <p:nvPr/>
        </p:nvPicPr>
        <p:blipFill>
          <a:blip r:embed="rId3">
            <a:alphaModFix/>
          </a:blip>
          <a:stretch>
            <a:fillRect/>
          </a:stretch>
        </p:blipFill>
        <p:spPr>
          <a:xfrm>
            <a:off x="2170109" y="213767"/>
            <a:ext cx="4723538" cy="47159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5" name="Shape 145"/>
        <p:cNvGrpSpPr/>
        <p:nvPr/>
      </p:nvGrpSpPr>
      <p:grpSpPr>
        <a:xfrm>
          <a:off x="0" y="0"/>
          <a:ext cx="0" cy="0"/>
          <a:chOff x="0" y="0"/>
          <a:chExt cx="0" cy="0"/>
        </a:xfrm>
      </p:grpSpPr>
      <p:sp>
        <p:nvSpPr>
          <p:cNvPr id="146" name="Google Shape;146;p25"/>
          <p:cNvSpPr txBox="1"/>
          <p:nvPr/>
        </p:nvSpPr>
        <p:spPr>
          <a:xfrm>
            <a:off x="109425" y="144175"/>
            <a:ext cx="88449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500"/>
          </a:p>
        </p:txBody>
      </p:sp>
      <p:sp>
        <p:nvSpPr>
          <p:cNvPr id="147" name="Google Shape;147;p25"/>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 </a:t>
            </a:r>
            <a:endParaRPr sz="3500"/>
          </a:p>
        </p:txBody>
      </p:sp>
      <p:sp>
        <p:nvSpPr>
          <p:cNvPr id="148" name="Google Shape;148;p25"/>
          <p:cNvSpPr txBox="1"/>
          <p:nvPr/>
        </p:nvSpPr>
        <p:spPr>
          <a:xfrm>
            <a:off x="224425" y="805975"/>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La galaxie spirale IC342</a:t>
            </a:r>
            <a:endParaRPr>
              <a:solidFill>
                <a:schemeClr val="dk1"/>
              </a:solidFill>
            </a:endParaRPr>
          </a:p>
          <a:p>
            <a:pPr indent="0" lvl="0" marL="0" rtl="0" algn="l">
              <a:spcBef>
                <a:spcPts val="0"/>
              </a:spcBef>
              <a:spcAft>
                <a:spcPts val="0"/>
              </a:spcAft>
              <a:buNone/>
            </a:pPr>
            <a:r>
              <a:t/>
            </a:r>
            <a:endParaRPr sz="1250">
              <a:solidFill>
                <a:schemeClr val="lt1"/>
              </a:solidFill>
              <a:highlight>
                <a:schemeClr val="dk1"/>
              </a:highlight>
              <a:latin typeface="Calibri"/>
              <a:ea typeface="Calibri"/>
              <a:cs typeface="Calibri"/>
              <a:sym typeface="Calibri"/>
            </a:endParaRPr>
          </a:p>
        </p:txBody>
      </p:sp>
      <p:pic>
        <p:nvPicPr>
          <p:cNvPr id="149" name="Google Shape;149;p25"/>
          <p:cNvPicPr preferRelativeResize="0"/>
          <p:nvPr/>
        </p:nvPicPr>
        <p:blipFill>
          <a:blip r:embed="rId3">
            <a:alphaModFix/>
          </a:blip>
          <a:stretch>
            <a:fillRect/>
          </a:stretch>
        </p:blipFill>
        <p:spPr>
          <a:xfrm>
            <a:off x="2197475" y="204875"/>
            <a:ext cx="4749049" cy="47337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3" name="Shape 153"/>
        <p:cNvGrpSpPr/>
        <p:nvPr/>
      </p:nvGrpSpPr>
      <p:grpSpPr>
        <a:xfrm>
          <a:off x="0" y="0"/>
          <a:ext cx="0" cy="0"/>
          <a:chOff x="0" y="0"/>
          <a:chExt cx="0" cy="0"/>
        </a:xfrm>
      </p:grpSpPr>
      <p:sp>
        <p:nvSpPr>
          <p:cNvPr id="154" name="Google Shape;154;p26"/>
          <p:cNvSpPr txBox="1"/>
          <p:nvPr/>
        </p:nvSpPr>
        <p:spPr>
          <a:xfrm>
            <a:off x="109425" y="144175"/>
            <a:ext cx="88449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500"/>
          </a:p>
        </p:txBody>
      </p:sp>
      <p:sp>
        <p:nvSpPr>
          <p:cNvPr id="155" name="Google Shape;155;p26"/>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 </a:t>
            </a:r>
            <a:endParaRPr sz="3500"/>
          </a:p>
        </p:txBody>
      </p:sp>
      <p:sp>
        <p:nvSpPr>
          <p:cNvPr id="156" name="Google Shape;156;p26"/>
          <p:cNvSpPr txBox="1"/>
          <p:nvPr/>
        </p:nvSpPr>
        <p:spPr>
          <a:xfrm>
            <a:off x="224425" y="805975"/>
            <a:ext cx="3000000" cy="3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L’amas globulaire NGC 6397</a:t>
            </a:r>
            <a:endParaRPr sz="1250">
              <a:solidFill>
                <a:schemeClr val="lt1"/>
              </a:solidFill>
              <a:highlight>
                <a:schemeClr val="dk1"/>
              </a:highlight>
              <a:latin typeface="Calibri"/>
              <a:ea typeface="Calibri"/>
              <a:cs typeface="Calibri"/>
              <a:sym typeface="Calibri"/>
            </a:endParaRPr>
          </a:p>
        </p:txBody>
      </p:sp>
      <p:pic>
        <p:nvPicPr>
          <p:cNvPr id="157" name="Google Shape;157;p26"/>
          <p:cNvPicPr preferRelativeResize="0"/>
          <p:nvPr/>
        </p:nvPicPr>
        <p:blipFill>
          <a:blip r:embed="rId3">
            <a:alphaModFix/>
          </a:blip>
          <a:stretch>
            <a:fillRect/>
          </a:stretch>
        </p:blipFill>
        <p:spPr>
          <a:xfrm>
            <a:off x="2180851" y="184450"/>
            <a:ext cx="4782300" cy="4774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1" name="Shape 161"/>
        <p:cNvGrpSpPr/>
        <p:nvPr/>
      </p:nvGrpSpPr>
      <p:grpSpPr>
        <a:xfrm>
          <a:off x="0" y="0"/>
          <a:ext cx="0" cy="0"/>
          <a:chOff x="0" y="0"/>
          <a:chExt cx="0" cy="0"/>
        </a:xfrm>
      </p:grpSpPr>
      <p:sp>
        <p:nvSpPr>
          <p:cNvPr id="162" name="Google Shape;162;p27"/>
          <p:cNvSpPr txBox="1"/>
          <p:nvPr/>
        </p:nvSpPr>
        <p:spPr>
          <a:xfrm>
            <a:off x="109425" y="144175"/>
            <a:ext cx="88449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500"/>
          </a:p>
        </p:txBody>
      </p:sp>
      <p:sp>
        <p:nvSpPr>
          <p:cNvPr id="163" name="Google Shape;163;p27"/>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 </a:t>
            </a:r>
            <a:endParaRPr sz="3500"/>
          </a:p>
        </p:txBody>
      </p:sp>
      <p:sp>
        <p:nvSpPr>
          <p:cNvPr id="164" name="Google Shape;164;p27"/>
          <p:cNvSpPr txBox="1"/>
          <p:nvPr/>
        </p:nvSpPr>
        <p:spPr>
          <a:xfrm>
            <a:off x="224425" y="805975"/>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La galaxie irrégulière </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NGC 6822</a:t>
            </a:r>
            <a:endParaRPr sz="1250">
              <a:solidFill>
                <a:schemeClr val="lt1"/>
              </a:solidFill>
              <a:highlight>
                <a:schemeClr val="dk1"/>
              </a:highlight>
              <a:latin typeface="Calibri"/>
              <a:ea typeface="Calibri"/>
              <a:cs typeface="Calibri"/>
              <a:sym typeface="Calibri"/>
            </a:endParaRPr>
          </a:p>
        </p:txBody>
      </p:sp>
      <p:pic>
        <p:nvPicPr>
          <p:cNvPr id="165" name="Google Shape;165;p27"/>
          <p:cNvPicPr preferRelativeResize="0"/>
          <p:nvPr/>
        </p:nvPicPr>
        <p:blipFill>
          <a:blip r:embed="rId3">
            <a:alphaModFix/>
          </a:blip>
          <a:stretch>
            <a:fillRect/>
          </a:stretch>
        </p:blipFill>
        <p:spPr>
          <a:xfrm>
            <a:off x="2192351" y="184450"/>
            <a:ext cx="4759300" cy="4774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9" name="Shape 169"/>
        <p:cNvGrpSpPr/>
        <p:nvPr/>
      </p:nvGrpSpPr>
      <p:grpSpPr>
        <a:xfrm>
          <a:off x="0" y="0"/>
          <a:ext cx="0" cy="0"/>
          <a:chOff x="0" y="0"/>
          <a:chExt cx="0" cy="0"/>
        </a:xfrm>
      </p:grpSpPr>
      <p:sp>
        <p:nvSpPr>
          <p:cNvPr id="170" name="Google Shape;170;p28"/>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Occultation de Vénus par la Lune - 09/11/2023</a:t>
            </a:r>
            <a:endParaRPr sz="3500"/>
          </a:p>
        </p:txBody>
      </p:sp>
      <p:sp>
        <p:nvSpPr>
          <p:cNvPr id="171" name="Google Shape;171;p28"/>
          <p:cNvSpPr txBox="1"/>
          <p:nvPr/>
        </p:nvSpPr>
        <p:spPr>
          <a:xfrm>
            <a:off x="111950" y="4679400"/>
            <a:ext cx="89217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CCCCCC"/>
                </a:solidFill>
                <a:highlight>
                  <a:srgbClr val="000000"/>
                </a:highlight>
                <a:uFill>
                  <a:noFill/>
                </a:uFill>
                <a:hlinkClick r:id="rId3">
                  <a:extLst>
                    <a:ext uri="{A12FA001-AC4F-418D-AE19-62706E023703}">
                      <ahyp:hlinkClr val="tx"/>
                    </a:ext>
                  </a:extLst>
                </a:hlinkClick>
              </a:rPr>
              <a:t>CLUB D'ASTRONOMIE </a:t>
            </a:r>
            <a:r>
              <a:rPr b="1" lang="en" sz="1200">
                <a:solidFill>
                  <a:srgbClr val="CCCCCC"/>
                </a:solidFill>
                <a:highlight>
                  <a:srgbClr val="000000"/>
                </a:highlight>
                <a:uFill>
                  <a:noFill/>
                </a:uFill>
                <a:hlinkClick r:id="rId4">
                  <a:extLst>
                    <a:ext uri="{A12FA001-AC4F-418D-AE19-62706E023703}">
                      <ahyp:hlinkClr val="tx"/>
                    </a:ext>
                  </a:extLst>
                </a:hlinkClick>
              </a:rPr>
              <a:t>OCTAN </a:t>
            </a:r>
            <a:r>
              <a:rPr lang="en" sz="1200">
                <a:solidFill>
                  <a:srgbClr val="CCCCCC"/>
                </a:solidFill>
                <a:highlight>
                  <a:srgbClr val="000000"/>
                </a:highlight>
                <a:uFill>
                  <a:noFill/>
                </a:uFill>
                <a:hlinkClick r:id="rId5">
                  <a:extLst>
                    <a:ext uri="{A12FA001-AC4F-418D-AE19-62706E023703}">
                      <ahyp:hlinkClr val="tx"/>
                    </a:ext>
                  </a:extLst>
                </a:hlinkClick>
              </a:rPr>
              <a:t>- 10 novembre 2023             							</a:t>
            </a:r>
            <a:r>
              <a:rPr i="1" lang="en" sz="1000">
                <a:solidFill>
                  <a:srgbClr val="CCCCCC"/>
                </a:solidFill>
                <a:highlight>
                  <a:srgbClr val="000000"/>
                </a:highlight>
                <a:uFill>
                  <a:noFill/>
                </a:uFill>
                <a:hlinkClick r:id="rId6">
                  <a:extLst>
                    <a:ext uri="{A12FA001-AC4F-418D-AE19-62706E023703}">
                      <ahyp:hlinkClr val="tx"/>
                    </a:ext>
                  </a:extLst>
                </a:hlinkClick>
              </a:rPr>
              <a:t>Adrien Stachowicz</a:t>
            </a:r>
            <a:endParaRPr i="1" sz="1000">
              <a:solidFill>
                <a:srgbClr val="CCCCCC"/>
              </a:solidFill>
              <a:highlight>
                <a:srgbClr val="000000"/>
              </a:highlight>
              <a:uFill>
                <a:noFill/>
              </a:uFill>
              <a:hlinkClick r:id="rId7">
                <a:extLst>
                  <a:ext uri="{A12FA001-AC4F-418D-AE19-62706E023703}">
                    <ahyp:hlinkClr val="tx"/>
                  </a:ext>
                </a:extLst>
              </a:hlinkClick>
            </a:endParaRPr>
          </a:p>
        </p:txBody>
      </p:sp>
      <p:pic>
        <p:nvPicPr>
          <p:cNvPr id="172" name="Google Shape;172;p28"/>
          <p:cNvPicPr preferRelativeResize="0"/>
          <p:nvPr/>
        </p:nvPicPr>
        <p:blipFill>
          <a:blip r:embed="rId8">
            <a:alphaModFix/>
          </a:blip>
          <a:stretch>
            <a:fillRect/>
          </a:stretch>
        </p:blipFill>
        <p:spPr>
          <a:xfrm>
            <a:off x="3495062" y="1807495"/>
            <a:ext cx="2073629" cy="1528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6" name="Shape 176"/>
        <p:cNvGrpSpPr/>
        <p:nvPr/>
      </p:nvGrpSpPr>
      <p:grpSpPr>
        <a:xfrm>
          <a:off x="0" y="0"/>
          <a:ext cx="0" cy="0"/>
          <a:chOff x="0" y="0"/>
          <a:chExt cx="0" cy="0"/>
        </a:xfrm>
      </p:grpSpPr>
      <p:sp>
        <p:nvSpPr>
          <p:cNvPr id="177" name="Google Shape;177;p29"/>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Occultation de Vénus par la Lune - 09/11/2023</a:t>
            </a:r>
            <a:endParaRPr sz="3500"/>
          </a:p>
        </p:txBody>
      </p:sp>
      <p:pic>
        <p:nvPicPr>
          <p:cNvPr id="178" name="Google Shape;178;p29"/>
          <p:cNvPicPr preferRelativeResize="0"/>
          <p:nvPr/>
        </p:nvPicPr>
        <p:blipFill>
          <a:blip r:embed="rId3">
            <a:alphaModFix/>
          </a:blip>
          <a:stretch>
            <a:fillRect/>
          </a:stretch>
        </p:blipFill>
        <p:spPr>
          <a:xfrm>
            <a:off x="1877888" y="907950"/>
            <a:ext cx="5388225" cy="3592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2" name="Shape 182"/>
        <p:cNvGrpSpPr/>
        <p:nvPr/>
      </p:nvGrpSpPr>
      <p:grpSpPr>
        <a:xfrm>
          <a:off x="0" y="0"/>
          <a:ext cx="0" cy="0"/>
          <a:chOff x="0" y="0"/>
          <a:chExt cx="0" cy="0"/>
        </a:xfrm>
      </p:grpSpPr>
      <p:sp>
        <p:nvSpPr>
          <p:cNvPr id="183" name="Google Shape;183;p30"/>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Occultation</a:t>
            </a:r>
            <a:r>
              <a:rPr lang="en" sz="3100">
                <a:solidFill>
                  <a:schemeClr val="lt1"/>
                </a:solidFill>
                <a:latin typeface="Calibri"/>
                <a:ea typeface="Calibri"/>
                <a:cs typeface="Calibri"/>
                <a:sym typeface="Calibri"/>
              </a:rPr>
              <a:t> de Vénus par la Lune - 09/11/2023</a:t>
            </a:r>
            <a:endParaRPr sz="3500"/>
          </a:p>
        </p:txBody>
      </p:sp>
      <p:sp>
        <p:nvSpPr>
          <p:cNvPr id="184" name="Google Shape;184;p30"/>
          <p:cNvSpPr txBox="1"/>
          <p:nvPr/>
        </p:nvSpPr>
        <p:spPr>
          <a:xfrm>
            <a:off x="900475" y="2917525"/>
            <a:ext cx="6368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50">
                <a:solidFill>
                  <a:schemeClr val="lt1"/>
                </a:solidFill>
                <a:highlight>
                  <a:schemeClr val="dk1"/>
                </a:highlight>
                <a:latin typeface="Calibri"/>
                <a:ea typeface="Calibri"/>
                <a:cs typeface="Calibri"/>
                <a:sym typeface="Calibri"/>
              </a:rPr>
              <a:t>Simulation</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p:txBody>
      </p:sp>
      <p:pic>
        <p:nvPicPr>
          <p:cNvPr id="185" name="Google Shape;185;p30"/>
          <p:cNvPicPr preferRelativeResize="0"/>
          <p:nvPr/>
        </p:nvPicPr>
        <p:blipFill>
          <a:blip r:embed="rId3">
            <a:alphaModFix/>
          </a:blip>
          <a:stretch>
            <a:fillRect/>
          </a:stretch>
        </p:blipFill>
        <p:spPr>
          <a:xfrm>
            <a:off x="2983500" y="1127750"/>
            <a:ext cx="4004175" cy="3613649"/>
          </a:xfrm>
          <a:prstGeom prst="rect">
            <a:avLst/>
          </a:prstGeom>
          <a:noFill/>
          <a:ln>
            <a:noFill/>
          </a:ln>
        </p:spPr>
      </p:pic>
      <p:sp>
        <p:nvSpPr>
          <p:cNvPr id="186" name="Google Shape;186;p30"/>
          <p:cNvSpPr txBox="1"/>
          <p:nvPr/>
        </p:nvSpPr>
        <p:spPr>
          <a:xfrm>
            <a:off x="900475" y="1159825"/>
            <a:ext cx="6368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50">
                <a:solidFill>
                  <a:schemeClr val="lt1"/>
                </a:solidFill>
                <a:highlight>
                  <a:schemeClr val="dk1"/>
                </a:highlight>
                <a:latin typeface="Calibri"/>
                <a:ea typeface="Calibri"/>
                <a:cs typeface="Calibri"/>
                <a:sym typeface="Calibri"/>
              </a:rPr>
              <a:t>Image réelle avec retouches ?</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0" name="Shape 190"/>
        <p:cNvGrpSpPr/>
        <p:nvPr/>
      </p:nvGrpSpPr>
      <p:grpSpPr>
        <a:xfrm>
          <a:off x="0" y="0"/>
          <a:ext cx="0" cy="0"/>
          <a:chOff x="0" y="0"/>
          <a:chExt cx="0" cy="0"/>
        </a:xfrm>
      </p:grpSpPr>
      <p:sp>
        <p:nvSpPr>
          <p:cNvPr id="191" name="Google Shape;191;p31"/>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Occultation</a:t>
            </a:r>
            <a:r>
              <a:rPr lang="en" sz="3100">
                <a:solidFill>
                  <a:schemeClr val="lt1"/>
                </a:solidFill>
                <a:latin typeface="Calibri"/>
                <a:ea typeface="Calibri"/>
                <a:cs typeface="Calibri"/>
                <a:sym typeface="Calibri"/>
              </a:rPr>
              <a:t> de Vénus par la Lune - 09/11/2023</a:t>
            </a:r>
            <a:endParaRPr sz="3500"/>
          </a:p>
        </p:txBody>
      </p:sp>
      <p:sp>
        <p:nvSpPr>
          <p:cNvPr id="192" name="Google Shape;192;p31"/>
          <p:cNvSpPr txBox="1"/>
          <p:nvPr/>
        </p:nvSpPr>
        <p:spPr>
          <a:xfrm>
            <a:off x="244900" y="4276150"/>
            <a:ext cx="6368100" cy="9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050">
                <a:solidFill>
                  <a:schemeClr val="lt1"/>
                </a:solidFill>
                <a:highlight>
                  <a:schemeClr val="dk1"/>
                </a:highlight>
                <a:latin typeface="Calibri"/>
                <a:ea typeface="Calibri"/>
                <a:cs typeface="Calibri"/>
                <a:sym typeface="Calibri"/>
              </a:rPr>
              <a:t>Image basée sur des photos, avec montage et suppression du fond pour augmenter le contraste </a:t>
            </a:r>
            <a:r>
              <a:rPr b="1" lang="en" sz="1050" u="sng">
                <a:solidFill>
                  <a:schemeClr val="accent5"/>
                </a:solidFill>
                <a:highlight>
                  <a:schemeClr val="dk1"/>
                </a:highlight>
                <a:latin typeface="Calibri"/>
                <a:ea typeface="Calibri"/>
                <a:cs typeface="Calibri"/>
                <a:sym typeface="Calibri"/>
                <a:hlinkClick r:id="rId3">
                  <a:extLst>
                    <a:ext uri="{A12FA001-AC4F-418D-AE19-62706E023703}">
                      <ahyp:hlinkClr val="tx"/>
                    </a:ext>
                  </a:extLst>
                </a:hlinkClick>
              </a:rPr>
              <a:t>Tom Williams</a:t>
            </a:r>
            <a:endParaRPr b="1"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050" u="sng">
                <a:solidFill>
                  <a:schemeClr val="hlink"/>
                </a:solidFill>
                <a:highlight>
                  <a:schemeClr val="dk1"/>
                </a:highlight>
                <a:latin typeface="Calibri"/>
                <a:ea typeface="Calibri"/>
                <a:cs typeface="Calibri"/>
                <a:sym typeface="Calibri"/>
                <a:hlinkClick r:id="rId4"/>
              </a:rPr>
              <a:t>https://www.cieletespace.fr/actualites/lorsque-venus-a-disparu-derriere-la-lune</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p:txBody>
      </p:sp>
      <p:pic>
        <p:nvPicPr>
          <p:cNvPr id="193" name="Google Shape;193;p31"/>
          <p:cNvPicPr preferRelativeResize="0"/>
          <p:nvPr/>
        </p:nvPicPr>
        <p:blipFill>
          <a:blip r:embed="rId5">
            <a:alphaModFix/>
          </a:blip>
          <a:stretch>
            <a:fillRect/>
          </a:stretch>
        </p:blipFill>
        <p:spPr>
          <a:xfrm>
            <a:off x="1499638" y="785738"/>
            <a:ext cx="6064476" cy="3267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0" name="Shape 60"/>
        <p:cNvGrpSpPr/>
        <p:nvPr/>
      </p:nvGrpSpPr>
      <p:grpSpPr>
        <a:xfrm>
          <a:off x="0" y="0"/>
          <a:ext cx="0" cy="0"/>
          <a:chOff x="0" y="0"/>
          <a:chExt cx="0" cy="0"/>
        </a:xfrm>
      </p:grpSpPr>
      <p:sp>
        <p:nvSpPr>
          <p:cNvPr id="61" name="Google Shape;61;p14"/>
          <p:cNvSpPr txBox="1"/>
          <p:nvPr/>
        </p:nvSpPr>
        <p:spPr>
          <a:xfrm>
            <a:off x="2618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Hommage à Hubert Reeves  - </a:t>
            </a:r>
            <a:r>
              <a:rPr lang="en" sz="3100">
                <a:solidFill>
                  <a:schemeClr val="lt1"/>
                </a:solidFill>
                <a:latin typeface="Calibri"/>
                <a:ea typeface="Calibri"/>
                <a:cs typeface="Calibri"/>
                <a:sym typeface="Calibri"/>
              </a:rPr>
              <a:t>Octobre 2023 </a:t>
            </a:r>
            <a:endParaRPr sz="3500"/>
          </a:p>
        </p:txBody>
      </p:sp>
      <p:sp>
        <p:nvSpPr>
          <p:cNvPr id="62" name="Google Shape;62;p14"/>
          <p:cNvSpPr txBox="1"/>
          <p:nvPr/>
        </p:nvSpPr>
        <p:spPr>
          <a:xfrm>
            <a:off x="261825" y="979850"/>
            <a:ext cx="5196000" cy="293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20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500">
                <a:solidFill>
                  <a:schemeClr val="lt1"/>
                </a:solidFill>
                <a:highlight>
                  <a:schemeClr val="dk1"/>
                </a:highlight>
                <a:latin typeface="Calibri"/>
                <a:ea typeface="Calibri"/>
                <a:cs typeface="Calibri"/>
                <a:sym typeface="Calibri"/>
              </a:rPr>
              <a:t>Film / interview sur France 5 :</a:t>
            </a:r>
            <a:br>
              <a:rPr lang="en" sz="1350">
                <a:solidFill>
                  <a:schemeClr val="lt1"/>
                </a:solidFill>
                <a:highlight>
                  <a:schemeClr val="dk1"/>
                </a:highlight>
                <a:latin typeface="Calibri"/>
                <a:ea typeface="Calibri"/>
                <a:cs typeface="Calibri"/>
                <a:sym typeface="Calibri"/>
              </a:rPr>
            </a:br>
            <a:r>
              <a:rPr b="1" lang="en" sz="1750">
                <a:solidFill>
                  <a:schemeClr val="lt1"/>
                </a:solidFill>
                <a:highlight>
                  <a:schemeClr val="dk1"/>
                </a:highlight>
                <a:latin typeface="Calibri"/>
                <a:ea typeface="Calibri"/>
                <a:cs typeface="Calibri"/>
                <a:sym typeface="Calibri"/>
              </a:rPr>
              <a:t>Hubert Reeves, la belle histoire - vidéo de 2010</a:t>
            </a:r>
            <a:endParaRPr b="1" sz="17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b="1" lang="en" sz="1050" u="sng">
                <a:solidFill>
                  <a:schemeClr val="hlink"/>
                </a:solidFill>
                <a:highlight>
                  <a:schemeClr val="dk1"/>
                </a:highlight>
                <a:latin typeface="Calibri"/>
                <a:ea typeface="Calibri"/>
                <a:cs typeface="Calibri"/>
                <a:sym typeface="Calibri"/>
                <a:hlinkClick r:id="rId3"/>
              </a:rPr>
              <a:t>h</a:t>
            </a:r>
            <a:r>
              <a:rPr b="1" lang="en" sz="1050" u="sng">
                <a:solidFill>
                  <a:schemeClr val="hlink"/>
                </a:solidFill>
                <a:highlight>
                  <a:schemeClr val="dk1"/>
                </a:highlight>
                <a:latin typeface="Calibri"/>
                <a:ea typeface="Calibri"/>
                <a:cs typeface="Calibri"/>
                <a:sym typeface="Calibri"/>
                <a:hlinkClick r:id="rId4"/>
              </a:rPr>
              <a:t>ttps://www.france.tv/documentaires/science-sante/5348970-hubert-reeves-la-belle-histoire.html</a:t>
            </a:r>
            <a:endParaRPr b="1"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b="1"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80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b="1" lang="en" sz="1800">
                <a:solidFill>
                  <a:schemeClr val="lt1"/>
                </a:solidFill>
                <a:highlight>
                  <a:schemeClr val="dk1"/>
                </a:highlight>
                <a:latin typeface="Calibri"/>
                <a:ea typeface="Calibri"/>
                <a:cs typeface="Calibri"/>
                <a:sym typeface="Calibri"/>
              </a:rPr>
              <a:t>Podcast hommage sur Radio France avec David Elbaz</a:t>
            </a:r>
            <a:endParaRPr b="1" sz="180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150" u="sng">
                <a:solidFill>
                  <a:schemeClr val="accent5"/>
                </a:solidFill>
                <a:highlight>
                  <a:schemeClr val="dk1"/>
                </a:highlight>
                <a:latin typeface="Calibri"/>
                <a:ea typeface="Calibri"/>
                <a:cs typeface="Calibri"/>
                <a:sym typeface="Calibri"/>
                <a:hlinkClick r:id="rId5">
                  <a:extLst>
                    <a:ext uri="{A12FA001-AC4F-418D-AE19-62706E023703}">
                      <ahyp:hlinkClr val="tx"/>
                    </a:ext>
                  </a:extLst>
                </a:hlinkClick>
              </a:rPr>
              <a:t>https://www.radiofrance.fr/franceculture/podcasts/la-science-cqfd/hommage-a-hubert-reeves-3281148</a:t>
            </a:r>
            <a:endParaRPr b="1" sz="11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050">
              <a:solidFill>
                <a:schemeClr val="lt1"/>
              </a:solidFill>
              <a:highlight>
                <a:schemeClr val="dk1"/>
              </a:highlight>
              <a:latin typeface="Calibri"/>
              <a:ea typeface="Calibri"/>
              <a:cs typeface="Calibri"/>
              <a:sym typeface="Calibri"/>
            </a:endParaRPr>
          </a:p>
        </p:txBody>
      </p:sp>
      <p:pic>
        <p:nvPicPr>
          <p:cNvPr id="63" name="Google Shape;63;p14"/>
          <p:cNvPicPr preferRelativeResize="0"/>
          <p:nvPr/>
        </p:nvPicPr>
        <p:blipFill>
          <a:blip r:embed="rId6">
            <a:alphaModFix/>
          </a:blip>
          <a:stretch>
            <a:fillRect/>
          </a:stretch>
        </p:blipFill>
        <p:spPr>
          <a:xfrm>
            <a:off x="6538550" y="805976"/>
            <a:ext cx="2226440" cy="3154150"/>
          </a:xfrm>
          <a:prstGeom prst="rect">
            <a:avLst/>
          </a:prstGeom>
          <a:noFill/>
          <a:ln>
            <a:noFill/>
          </a:ln>
        </p:spPr>
      </p:pic>
      <p:sp>
        <p:nvSpPr>
          <p:cNvPr id="64" name="Google Shape;64;p14"/>
          <p:cNvSpPr txBox="1"/>
          <p:nvPr/>
        </p:nvSpPr>
        <p:spPr>
          <a:xfrm>
            <a:off x="6475725" y="4179150"/>
            <a:ext cx="216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highlight>
                  <a:schemeClr val="dk1"/>
                </a:highlight>
                <a:latin typeface="Calibri"/>
                <a:ea typeface="Calibri"/>
                <a:cs typeface="Calibri"/>
                <a:sym typeface="Calibri"/>
              </a:rPr>
              <a:t>Né le 13 juillet 1932 à Montréal et mort le 13 octobre 2023 à Paris 13e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7" name="Shape 197"/>
        <p:cNvGrpSpPr/>
        <p:nvPr/>
      </p:nvGrpSpPr>
      <p:grpSpPr>
        <a:xfrm>
          <a:off x="0" y="0"/>
          <a:ext cx="0" cy="0"/>
          <a:chOff x="0" y="0"/>
          <a:chExt cx="0" cy="0"/>
        </a:xfrm>
      </p:grpSpPr>
      <p:sp>
        <p:nvSpPr>
          <p:cNvPr id="198" name="Google Shape;198;p32"/>
          <p:cNvSpPr txBox="1"/>
          <p:nvPr/>
        </p:nvSpPr>
        <p:spPr>
          <a:xfrm>
            <a:off x="396200" y="284050"/>
            <a:ext cx="7700700" cy="444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lt1"/>
                </a:solidFill>
                <a:latin typeface="Calibri"/>
                <a:ea typeface="Calibri"/>
                <a:cs typeface="Calibri"/>
                <a:sym typeface="Calibri"/>
              </a:rPr>
              <a:t>Propositions d’exposés par Adrien ⇒ choisissez le sujet !</a:t>
            </a:r>
            <a:endParaRPr sz="2600">
              <a:solidFill>
                <a:schemeClr val="lt1"/>
              </a:solidFill>
              <a:latin typeface="Calibri"/>
              <a:ea typeface="Calibri"/>
              <a:cs typeface="Calibri"/>
              <a:sym typeface="Calibri"/>
            </a:endParaRPr>
          </a:p>
          <a:p>
            <a:pPr indent="0" lvl="0" marL="0" rtl="0" algn="l">
              <a:spcBef>
                <a:spcPts val="0"/>
              </a:spcBef>
              <a:spcAft>
                <a:spcPts val="0"/>
              </a:spcAft>
              <a:buNone/>
            </a:pPr>
            <a:r>
              <a:t/>
            </a:r>
            <a:endParaRPr sz="3100">
              <a:solidFill>
                <a:schemeClr val="lt1"/>
              </a:solidFill>
              <a:latin typeface="Calibri"/>
              <a:ea typeface="Calibri"/>
              <a:cs typeface="Calibri"/>
              <a:sym typeface="Calibri"/>
            </a:endParaRPr>
          </a:p>
          <a:p>
            <a:pPr indent="-355600" lvl="0" marL="914400" rtl="0" algn="l">
              <a:spcBef>
                <a:spcPts val="0"/>
              </a:spcBef>
              <a:spcAft>
                <a:spcPts val="0"/>
              </a:spcAft>
              <a:buClr>
                <a:schemeClr val="lt1"/>
              </a:buClr>
              <a:buSzPts val="2000"/>
              <a:buFont typeface="Calibri"/>
              <a:buChar char="●"/>
            </a:pPr>
            <a:r>
              <a:rPr lang="en" sz="2000">
                <a:solidFill>
                  <a:schemeClr val="lt1"/>
                </a:solidFill>
                <a:latin typeface="Calibri"/>
                <a:ea typeface="Calibri"/>
                <a:cs typeface="Calibri"/>
                <a:sym typeface="Calibri"/>
              </a:rPr>
              <a:t>Euclid</a:t>
            </a:r>
            <a:br>
              <a:rPr lang="en" sz="2000">
                <a:solidFill>
                  <a:schemeClr val="lt1"/>
                </a:solidFill>
                <a:latin typeface="Calibri"/>
                <a:ea typeface="Calibri"/>
                <a:cs typeface="Calibri"/>
                <a:sym typeface="Calibri"/>
              </a:rPr>
            </a:br>
            <a:endParaRPr sz="2000">
              <a:solidFill>
                <a:schemeClr val="lt1"/>
              </a:solidFill>
              <a:latin typeface="Calibri"/>
              <a:ea typeface="Calibri"/>
              <a:cs typeface="Calibri"/>
              <a:sym typeface="Calibri"/>
            </a:endParaRPr>
          </a:p>
          <a:p>
            <a:pPr indent="-355600" lvl="0" marL="914400" rtl="0" algn="l">
              <a:spcBef>
                <a:spcPts val="0"/>
              </a:spcBef>
              <a:spcAft>
                <a:spcPts val="0"/>
              </a:spcAft>
              <a:buClr>
                <a:schemeClr val="lt1"/>
              </a:buClr>
              <a:buSzPts val="2000"/>
              <a:buFont typeface="Calibri"/>
              <a:buChar char="●"/>
            </a:pPr>
            <a:r>
              <a:rPr lang="en" sz="2000">
                <a:solidFill>
                  <a:schemeClr val="lt1"/>
                </a:solidFill>
                <a:latin typeface="Calibri"/>
                <a:ea typeface="Calibri"/>
                <a:cs typeface="Calibri"/>
                <a:sym typeface="Calibri"/>
              </a:rPr>
              <a:t>Ondes gravitationnelles</a:t>
            </a:r>
            <a:br>
              <a:rPr lang="en" sz="2000">
                <a:solidFill>
                  <a:schemeClr val="lt1"/>
                </a:solidFill>
                <a:latin typeface="Calibri"/>
                <a:ea typeface="Calibri"/>
                <a:cs typeface="Calibri"/>
                <a:sym typeface="Calibri"/>
              </a:rPr>
            </a:br>
            <a:endParaRPr sz="2000">
              <a:solidFill>
                <a:schemeClr val="lt1"/>
              </a:solidFill>
              <a:latin typeface="Calibri"/>
              <a:ea typeface="Calibri"/>
              <a:cs typeface="Calibri"/>
              <a:sym typeface="Calibri"/>
            </a:endParaRPr>
          </a:p>
          <a:p>
            <a:pPr indent="-355600" lvl="0" marL="914400" rtl="0" algn="l">
              <a:spcBef>
                <a:spcPts val="0"/>
              </a:spcBef>
              <a:spcAft>
                <a:spcPts val="0"/>
              </a:spcAft>
              <a:buClr>
                <a:schemeClr val="lt1"/>
              </a:buClr>
              <a:buSzPts val="2000"/>
              <a:buFont typeface="Calibri"/>
              <a:buChar char="●"/>
            </a:pPr>
            <a:r>
              <a:rPr lang="en" sz="2000">
                <a:solidFill>
                  <a:schemeClr val="lt1"/>
                </a:solidFill>
                <a:latin typeface="Calibri"/>
                <a:ea typeface="Calibri"/>
                <a:cs typeface="Calibri"/>
                <a:sym typeface="Calibri"/>
              </a:rPr>
              <a:t>Trous noirs</a:t>
            </a:r>
            <a:br>
              <a:rPr lang="en" sz="2000">
                <a:solidFill>
                  <a:schemeClr val="lt1"/>
                </a:solidFill>
                <a:latin typeface="Calibri"/>
                <a:ea typeface="Calibri"/>
                <a:cs typeface="Calibri"/>
                <a:sym typeface="Calibri"/>
              </a:rPr>
            </a:br>
            <a:endParaRPr sz="2000">
              <a:solidFill>
                <a:schemeClr val="lt1"/>
              </a:solidFill>
              <a:latin typeface="Calibri"/>
              <a:ea typeface="Calibri"/>
              <a:cs typeface="Calibri"/>
              <a:sym typeface="Calibri"/>
            </a:endParaRPr>
          </a:p>
          <a:p>
            <a:pPr indent="-355600" lvl="0" marL="914400" rtl="0" algn="l">
              <a:spcBef>
                <a:spcPts val="0"/>
              </a:spcBef>
              <a:spcAft>
                <a:spcPts val="0"/>
              </a:spcAft>
              <a:buClr>
                <a:schemeClr val="lt1"/>
              </a:buClr>
              <a:buSzPts val="2000"/>
              <a:buFont typeface="Calibri"/>
              <a:buChar char="●"/>
            </a:pPr>
            <a:r>
              <a:rPr lang="en" sz="2000">
                <a:solidFill>
                  <a:schemeClr val="lt1"/>
                </a:solidFill>
                <a:latin typeface="Calibri"/>
                <a:ea typeface="Calibri"/>
                <a:cs typeface="Calibri"/>
                <a:sym typeface="Calibri"/>
              </a:rPr>
              <a:t>Radiotélescope NOEMA / Iram </a:t>
            </a:r>
            <a:br>
              <a:rPr lang="en" sz="2000">
                <a:solidFill>
                  <a:schemeClr val="lt1"/>
                </a:solidFill>
                <a:latin typeface="Calibri"/>
                <a:ea typeface="Calibri"/>
                <a:cs typeface="Calibri"/>
                <a:sym typeface="Calibri"/>
              </a:rPr>
            </a:br>
            <a:endParaRPr sz="2000">
              <a:solidFill>
                <a:schemeClr val="lt1"/>
              </a:solidFill>
              <a:latin typeface="Calibri"/>
              <a:ea typeface="Calibri"/>
              <a:cs typeface="Calibri"/>
              <a:sym typeface="Calibri"/>
            </a:endParaRPr>
          </a:p>
          <a:p>
            <a:pPr indent="-355600" lvl="0" marL="914400" rtl="0" algn="l">
              <a:spcBef>
                <a:spcPts val="0"/>
              </a:spcBef>
              <a:spcAft>
                <a:spcPts val="0"/>
              </a:spcAft>
              <a:buClr>
                <a:schemeClr val="lt1"/>
              </a:buClr>
              <a:buSzPts val="2000"/>
              <a:buFont typeface="Calibri"/>
              <a:buChar char="●"/>
            </a:pPr>
            <a:r>
              <a:rPr lang="en" sz="2000">
                <a:solidFill>
                  <a:schemeClr val="lt1"/>
                </a:solidFill>
                <a:latin typeface="Calibri"/>
                <a:ea typeface="Calibri"/>
                <a:cs typeface="Calibri"/>
                <a:sym typeface="Calibri"/>
              </a:rPr>
              <a:t>Matière noire</a:t>
            </a:r>
            <a:br>
              <a:rPr lang="en" sz="2000">
                <a:solidFill>
                  <a:schemeClr val="lt1"/>
                </a:solidFill>
                <a:latin typeface="Calibri"/>
                <a:ea typeface="Calibri"/>
                <a:cs typeface="Calibri"/>
                <a:sym typeface="Calibri"/>
              </a:rPr>
            </a:br>
            <a:endParaRPr sz="2000">
              <a:solidFill>
                <a:schemeClr val="lt1"/>
              </a:solidFill>
              <a:latin typeface="Calibri"/>
              <a:ea typeface="Calibri"/>
              <a:cs typeface="Calibri"/>
              <a:sym typeface="Calibri"/>
            </a:endParaRPr>
          </a:p>
          <a:p>
            <a:pPr indent="-355600" lvl="0" marL="914400" rtl="0" algn="l">
              <a:spcBef>
                <a:spcPts val="0"/>
              </a:spcBef>
              <a:spcAft>
                <a:spcPts val="0"/>
              </a:spcAft>
              <a:buClr>
                <a:schemeClr val="lt1"/>
              </a:buClr>
              <a:buSzPts val="2000"/>
              <a:buFont typeface="Calibri"/>
              <a:buChar char="●"/>
            </a:pPr>
            <a:r>
              <a:rPr lang="en" sz="2000">
                <a:solidFill>
                  <a:schemeClr val="lt1"/>
                </a:solidFill>
                <a:latin typeface="Calibri"/>
                <a:ea typeface="Calibri"/>
                <a:cs typeface="Calibri"/>
                <a:sym typeface="Calibri"/>
              </a:rPr>
              <a:t>Structure de l’univers à grande échelle (&gt;Laniakea)</a:t>
            </a:r>
            <a:endParaRPr sz="2000">
              <a:solidFill>
                <a:schemeClr val="lt1"/>
              </a:solidFill>
              <a:latin typeface="Calibri"/>
              <a:ea typeface="Calibri"/>
              <a:cs typeface="Calibri"/>
              <a:sym typeface="Calibri"/>
            </a:endParaRPr>
          </a:p>
        </p:txBody>
      </p:sp>
      <p:pic>
        <p:nvPicPr>
          <p:cNvPr id="199" name="Google Shape;199;p32"/>
          <p:cNvPicPr preferRelativeResize="0"/>
          <p:nvPr/>
        </p:nvPicPr>
        <p:blipFill>
          <a:blip r:embed="rId3">
            <a:alphaModFix/>
          </a:blip>
          <a:stretch>
            <a:fillRect/>
          </a:stretch>
        </p:blipFill>
        <p:spPr>
          <a:xfrm>
            <a:off x="120647" y="4396250"/>
            <a:ext cx="837450" cy="617326"/>
          </a:xfrm>
          <a:prstGeom prst="rect">
            <a:avLst/>
          </a:prstGeom>
          <a:noFill/>
          <a:ln>
            <a:noFill/>
          </a:ln>
        </p:spPr>
      </p:pic>
      <p:pic>
        <p:nvPicPr>
          <p:cNvPr id="200" name="Google Shape;200;p32"/>
          <p:cNvPicPr preferRelativeResize="0"/>
          <p:nvPr/>
        </p:nvPicPr>
        <p:blipFill>
          <a:blip r:embed="rId4">
            <a:alphaModFix/>
          </a:blip>
          <a:stretch>
            <a:fillRect/>
          </a:stretch>
        </p:blipFill>
        <p:spPr>
          <a:xfrm>
            <a:off x="7292588" y="2752725"/>
            <a:ext cx="1703925" cy="966325"/>
          </a:xfrm>
          <a:prstGeom prst="rect">
            <a:avLst/>
          </a:prstGeom>
          <a:noFill/>
          <a:ln>
            <a:noFill/>
          </a:ln>
        </p:spPr>
      </p:pic>
      <p:pic>
        <p:nvPicPr>
          <p:cNvPr id="201" name="Google Shape;201;p32"/>
          <p:cNvPicPr preferRelativeResize="0"/>
          <p:nvPr/>
        </p:nvPicPr>
        <p:blipFill>
          <a:blip r:embed="rId5">
            <a:alphaModFix/>
          </a:blip>
          <a:stretch>
            <a:fillRect/>
          </a:stretch>
        </p:blipFill>
        <p:spPr>
          <a:xfrm>
            <a:off x="5418150" y="3269850"/>
            <a:ext cx="1612750" cy="914625"/>
          </a:xfrm>
          <a:prstGeom prst="rect">
            <a:avLst/>
          </a:prstGeom>
          <a:noFill/>
          <a:ln>
            <a:noFill/>
          </a:ln>
        </p:spPr>
      </p:pic>
      <p:pic>
        <p:nvPicPr>
          <p:cNvPr id="202" name="Google Shape;202;p32"/>
          <p:cNvPicPr preferRelativeResize="0"/>
          <p:nvPr/>
        </p:nvPicPr>
        <p:blipFill>
          <a:blip r:embed="rId6">
            <a:alphaModFix/>
          </a:blip>
          <a:stretch>
            <a:fillRect/>
          </a:stretch>
        </p:blipFill>
        <p:spPr>
          <a:xfrm>
            <a:off x="5383425" y="891950"/>
            <a:ext cx="1647475" cy="1045725"/>
          </a:xfrm>
          <a:prstGeom prst="rect">
            <a:avLst/>
          </a:prstGeom>
          <a:noFill/>
          <a:ln>
            <a:noFill/>
          </a:ln>
        </p:spPr>
      </p:pic>
      <p:pic>
        <p:nvPicPr>
          <p:cNvPr id="203" name="Google Shape;203;p32"/>
          <p:cNvPicPr preferRelativeResize="0"/>
          <p:nvPr/>
        </p:nvPicPr>
        <p:blipFill>
          <a:blip r:embed="rId7">
            <a:alphaModFix/>
          </a:blip>
          <a:stretch>
            <a:fillRect/>
          </a:stretch>
        </p:blipFill>
        <p:spPr>
          <a:xfrm>
            <a:off x="5620349" y="2018024"/>
            <a:ext cx="1165450" cy="1165450"/>
          </a:xfrm>
          <a:prstGeom prst="rect">
            <a:avLst/>
          </a:prstGeom>
          <a:noFill/>
          <a:ln>
            <a:noFill/>
          </a:ln>
        </p:spPr>
      </p:pic>
      <p:pic>
        <p:nvPicPr>
          <p:cNvPr id="204" name="Google Shape;204;p32"/>
          <p:cNvPicPr preferRelativeResize="0"/>
          <p:nvPr/>
        </p:nvPicPr>
        <p:blipFill>
          <a:blip r:embed="rId8">
            <a:alphaModFix/>
          </a:blip>
          <a:stretch>
            <a:fillRect/>
          </a:stretch>
        </p:blipFill>
        <p:spPr>
          <a:xfrm>
            <a:off x="7511624" y="3777263"/>
            <a:ext cx="1286900" cy="1236324"/>
          </a:xfrm>
          <a:prstGeom prst="rect">
            <a:avLst/>
          </a:prstGeom>
          <a:noFill/>
          <a:ln>
            <a:noFill/>
          </a:ln>
        </p:spPr>
      </p:pic>
      <p:pic>
        <p:nvPicPr>
          <p:cNvPr id="205" name="Google Shape;205;p32"/>
          <p:cNvPicPr preferRelativeResize="0"/>
          <p:nvPr/>
        </p:nvPicPr>
        <p:blipFill>
          <a:blip r:embed="rId9">
            <a:alphaModFix/>
          </a:blip>
          <a:stretch>
            <a:fillRect/>
          </a:stretch>
        </p:blipFill>
        <p:spPr>
          <a:xfrm>
            <a:off x="7338188" y="1460750"/>
            <a:ext cx="1612742" cy="1111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9" name="Shape 209"/>
        <p:cNvGrpSpPr/>
        <p:nvPr/>
      </p:nvGrpSpPr>
      <p:grpSpPr>
        <a:xfrm>
          <a:off x="0" y="0"/>
          <a:ext cx="0" cy="0"/>
          <a:chOff x="0" y="0"/>
          <a:chExt cx="0" cy="0"/>
        </a:xfrm>
      </p:grpSpPr>
      <p:sp>
        <p:nvSpPr>
          <p:cNvPr id="210" name="Google Shape;210;p33"/>
          <p:cNvSpPr txBox="1"/>
          <p:nvPr/>
        </p:nvSpPr>
        <p:spPr>
          <a:xfrm>
            <a:off x="2270538" y="3981600"/>
            <a:ext cx="46029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600">
                <a:solidFill>
                  <a:schemeClr val="lt1"/>
                </a:solidFill>
                <a:latin typeface="Calibri"/>
                <a:ea typeface="Calibri"/>
                <a:cs typeface="Calibri"/>
                <a:sym typeface="Calibri"/>
              </a:rPr>
              <a:t>Merci !</a:t>
            </a:r>
            <a:endParaRPr sz="5000"/>
          </a:p>
        </p:txBody>
      </p:sp>
      <p:pic>
        <p:nvPicPr>
          <p:cNvPr id="211" name="Google Shape;211;p33"/>
          <p:cNvPicPr preferRelativeResize="0"/>
          <p:nvPr/>
        </p:nvPicPr>
        <p:blipFill>
          <a:blip r:embed="rId3">
            <a:alphaModFix/>
          </a:blip>
          <a:stretch>
            <a:fillRect/>
          </a:stretch>
        </p:blipFill>
        <p:spPr>
          <a:xfrm>
            <a:off x="2845799" y="612825"/>
            <a:ext cx="3452400" cy="2544925"/>
          </a:xfrm>
          <a:prstGeom prst="rect">
            <a:avLst/>
          </a:prstGeom>
          <a:noFill/>
          <a:ln>
            <a:noFill/>
          </a:ln>
        </p:spPr>
      </p:pic>
      <p:pic>
        <p:nvPicPr>
          <p:cNvPr id="212" name="Google Shape;212;p33"/>
          <p:cNvPicPr preferRelativeResize="0"/>
          <p:nvPr/>
        </p:nvPicPr>
        <p:blipFill>
          <a:blip r:embed="rId4">
            <a:alphaModFix/>
          </a:blip>
          <a:stretch>
            <a:fillRect/>
          </a:stretch>
        </p:blipFill>
        <p:spPr>
          <a:xfrm>
            <a:off x="381725" y="2439350"/>
            <a:ext cx="1561650" cy="1542250"/>
          </a:xfrm>
          <a:prstGeom prst="rect">
            <a:avLst/>
          </a:prstGeom>
          <a:noFill/>
          <a:ln>
            <a:noFill/>
          </a:ln>
        </p:spPr>
      </p:pic>
      <p:sp>
        <p:nvSpPr>
          <p:cNvPr id="213" name="Google Shape;213;p33"/>
          <p:cNvSpPr txBox="1"/>
          <p:nvPr/>
        </p:nvSpPr>
        <p:spPr>
          <a:xfrm>
            <a:off x="300052" y="4155375"/>
            <a:ext cx="1725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accent6"/>
                </a:solidFill>
              </a:rPr>
              <a:t>https://docs.google.com/presentation/d/1VSJdFqJuFx_otzKHrqSv35cgL8znoaIeVYDgUHM9FKQ/edit?usp=sharing</a:t>
            </a:r>
            <a:endParaRPr sz="800">
              <a:solidFill>
                <a:schemeClr val="accent6"/>
              </a:solidFill>
            </a:endParaRPr>
          </a:p>
          <a:p>
            <a:pPr indent="0" lvl="0" marL="0" rtl="0" algn="l">
              <a:spcBef>
                <a:spcPts val="0"/>
              </a:spcBef>
              <a:spcAft>
                <a:spcPts val="0"/>
              </a:spcAft>
              <a:buNone/>
            </a:pPr>
            <a:r>
              <a:t/>
            </a:r>
            <a:endParaRPr sz="800">
              <a:solidFill>
                <a:schemeClr val="accent6"/>
              </a:solidFill>
            </a:endParaRPr>
          </a:p>
        </p:txBody>
      </p:sp>
      <p:sp>
        <p:nvSpPr>
          <p:cNvPr id="214" name="Google Shape;214;p33"/>
          <p:cNvSpPr txBox="1"/>
          <p:nvPr/>
        </p:nvSpPr>
        <p:spPr>
          <a:xfrm>
            <a:off x="221150" y="2039175"/>
            <a:ext cx="18828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chemeClr val="lt1"/>
                </a:solidFill>
                <a:highlight>
                  <a:schemeClr val="dk1"/>
                </a:highlight>
                <a:latin typeface="Calibri"/>
                <a:ea typeface="Calibri"/>
                <a:cs typeface="Calibri"/>
                <a:sym typeface="Calibri"/>
              </a:rPr>
              <a:t>Présentation disponible ici :</a:t>
            </a:r>
            <a:endParaRPr/>
          </a:p>
        </p:txBody>
      </p:sp>
      <p:sp>
        <p:nvSpPr>
          <p:cNvPr id="215" name="Google Shape;215;p33"/>
          <p:cNvSpPr txBox="1"/>
          <p:nvPr/>
        </p:nvSpPr>
        <p:spPr>
          <a:xfrm>
            <a:off x="3072000" y="315775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linkClick r:id="rId5"/>
              </a:rPr>
              <a:t>https://octan.club/</a:t>
            </a:r>
            <a:endParaRPr sz="1200">
              <a:solidFill>
                <a:schemeClr val="lt1"/>
              </a:solidFill>
            </a:endParaRPr>
          </a:p>
          <a:p>
            <a:pPr indent="0" lvl="0" marL="0" rtl="0" algn="l">
              <a:spcBef>
                <a:spcPts val="0"/>
              </a:spcBef>
              <a:spcAft>
                <a:spcPts val="0"/>
              </a:spcAft>
              <a:buNone/>
            </a:pPr>
            <a:r>
              <a:t/>
            </a:r>
            <a:endParaRPr sz="12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8" name="Shape 68"/>
        <p:cNvGrpSpPr/>
        <p:nvPr/>
      </p:nvGrpSpPr>
      <p:grpSpPr>
        <a:xfrm>
          <a:off x="0" y="0"/>
          <a:ext cx="0" cy="0"/>
          <a:chOff x="0" y="0"/>
          <a:chExt cx="0" cy="0"/>
        </a:xfrm>
      </p:grpSpPr>
      <p:sp>
        <p:nvSpPr>
          <p:cNvPr id="69" name="Google Shape;69;p15"/>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Aurores boréales en France - 05/11/2023</a:t>
            </a:r>
            <a:endParaRPr sz="3500"/>
          </a:p>
        </p:txBody>
      </p:sp>
      <p:sp>
        <p:nvSpPr>
          <p:cNvPr id="70" name="Google Shape;70;p15"/>
          <p:cNvSpPr txBox="1"/>
          <p:nvPr/>
        </p:nvSpPr>
        <p:spPr>
          <a:xfrm>
            <a:off x="111950" y="4679400"/>
            <a:ext cx="89217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CCCCCC"/>
                </a:solidFill>
                <a:highlight>
                  <a:srgbClr val="000000"/>
                </a:highlight>
                <a:uFill>
                  <a:noFill/>
                </a:uFill>
                <a:hlinkClick r:id="rId3">
                  <a:extLst>
                    <a:ext uri="{A12FA001-AC4F-418D-AE19-62706E023703}">
                      <ahyp:hlinkClr val="tx"/>
                    </a:ext>
                  </a:extLst>
                </a:hlinkClick>
              </a:rPr>
              <a:t>CLUB D'ASTRONOMIE </a:t>
            </a:r>
            <a:r>
              <a:rPr b="1" lang="en" sz="1200">
                <a:solidFill>
                  <a:srgbClr val="CCCCCC"/>
                </a:solidFill>
                <a:highlight>
                  <a:srgbClr val="000000"/>
                </a:highlight>
                <a:uFill>
                  <a:noFill/>
                </a:uFill>
                <a:hlinkClick r:id="rId4">
                  <a:extLst>
                    <a:ext uri="{A12FA001-AC4F-418D-AE19-62706E023703}">
                      <ahyp:hlinkClr val="tx"/>
                    </a:ext>
                  </a:extLst>
                </a:hlinkClick>
              </a:rPr>
              <a:t>OCTAN </a:t>
            </a:r>
            <a:r>
              <a:rPr lang="en" sz="1200">
                <a:solidFill>
                  <a:srgbClr val="CCCCCC"/>
                </a:solidFill>
                <a:highlight>
                  <a:srgbClr val="000000"/>
                </a:highlight>
                <a:uFill>
                  <a:noFill/>
                </a:uFill>
                <a:hlinkClick r:id="rId5">
                  <a:extLst>
                    <a:ext uri="{A12FA001-AC4F-418D-AE19-62706E023703}">
                      <ahyp:hlinkClr val="tx"/>
                    </a:ext>
                  </a:extLst>
                </a:hlinkClick>
              </a:rPr>
              <a:t>- 10 novembre 2023             							</a:t>
            </a:r>
            <a:r>
              <a:rPr i="1" lang="en" sz="1000">
                <a:solidFill>
                  <a:srgbClr val="CCCCCC"/>
                </a:solidFill>
                <a:highlight>
                  <a:srgbClr val="000000"/>
                </a:highlight>
                <a:uFill>
                  <a:noFill/>
                </a:uFill>
                <a:hlinkClick r:id="rId6">
                  <a:extLst>
                    <a:ext uri="{A12FA001-AC4F-418D-AE19-62706E023703}">
                      <ahyp:hlinkClr val="tx"/>
                    </a:ext>
                  </a:extLst>
                </a:hlinkClick>
              </a:rPr>
              <a:t>Adrien Stachowicz</a:t>
            </a:r>
            <a:endParaRPr i="1" sz="1000">
              <a:solidFill>
                <a:srgbClr val="CCCCCC"/>
              </a:solidFill>
              <a:highlight>
                <a:srgbClr val="000000"/>
              </a:highlight>
              <a:uFill>
                <a:noFill/>
              </a:uFill>
              <a:hlinkClick r:id="rId7">
                <a:extLst>
                  <a:ext uri="{A12FA001-AC4F-418D-AE19-62706E023703}">
                    <ahyp:hlinkClr val="tx"/>
                  </a:ext>
                </a:extLst>
              </a:hlinkClick>
            </a:endParaRPr>
          </a:p>
        </p:txBody>
      </p:sp>
      <p:pic>
        <p:nvPicPr>
          <p:cNvPr id="71" name="Google Shape;71;p15"/>
          <p:cNvPicPr preferRelativeResize="0"/>
          <p:nvPr/>
        </p:nvPicPr>
        <p:blipFill>
          <a:blip r:embed="rId8">
            <a:alphaModFix/>
          </a:blip>
          <a:stretch>
            <a:fillRect/>
          </a:stretch>
        </p:blipFill>
        <p:spPr>
          <a:xfrm>
            <a:off x="1625308" y="958375"/>
            <a:ext cx="5791693" cy="3257824"/>
          </a:xfrm>
          <a:prstGeom prst="rect">
            <a:avLst/>
          </a:prstGeom>
          <a:noFill/>
          <a:ln>
            <a:noFill/>
          </a:ln>
        </p:spPr>
      </p:pic>
      <p:sp>
        <p:nvSpPr>
          <p:cNvPr id="72" name="Google Shape;72;p15"/>
          <p:cNvSpPr txBox="1"/>
          <p:nvPr/>
        </p:nvSpPr>
        <p:spPr>
          <a:xfrm>
            <a:off x="152400" y="4216200"/>
            <a:ext cx="8737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rPr>
              <a:t>Une aurore boréale photographiée au-dessus de la commune de Tanay (Côte-d'Or) le 5 novembre 2023</a:t>
            </a:r>
            <a:endParaRPr sz="1100">
              <a:solidFill>
                <a:schemeClr val="lt1"/>
              </a:solidFill>
            </a:endParaRPr>
          </a:p>
          <a:p>
            <a:pPr indent="0" lvl="0" marL="0" rtl="0" algn="ctr">
              <a:spcBef>
                <a:spcPts val="0"/>
              </a:spcBef>
              <a:spcAft>
                <a:spcPts val="0"/>
              </a:spcAft>
              <a:buNone/>
            </a:pPr>
            <a:r>
              <a:rPr lang="en" sz="900">
                <a:solidFill>
                  <a:schemeClr val="lt1"/>
                </a:solidFill>
              </a:rPr>
              <a:t>(NICOLAS DROUHIN)</a:t>
            </a:r>
            <a:endParaRPr sz="9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2726375" y="805975"/>
            <a:ext cx="6301526" cy="4201017"/>
          </a:xfrm>
          <a:prstGeom prst="rect">
            <a:avLst/>
          </a:prstGeom>
          <a:noFill/>
          <a:ln>
            <a:noFill/>
          </a:ln>
        </p:spPr>
      </p:pic>
      <p:sp>
        <p:nvSpPr>
          <p:cNvPr id="78" name="Google Shape;78;p16"/>
          <p:cNvSpPr txBox="1"/>
          <p:nvPr/>
        </p:nvSpPr>
        <p:spPr>
          <a:xfrm>
            <a:off x="262475" y="805975"/>
            <a:ext cx="24639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highlight>
                  <a:schemeClr val="dk1"/>
                </a:highlight>
              </a:rPr>
              <a:t>Ce phénomène observable habituellement à des latitudes plus septentrionales est dû à une </a:t>
            </a:r>
            <a:r>
              <a:rPr lang="en" sz="1200">
                <a:solidFill>
                  <a:schemeClr val="lt1"/>
                </a:solidFill>
                <a:highlight>
                  <a:schemeClr val="dk1"/>
                </a:highlight>
                <a:uFill>
                  <a:noFill/>
                </a:uFill>
                <a:hlinkClick r:id="rId4">
                  <a:extLst>
                    <a:ext uri="{A12FA001-AC4F-418D-AE19-62706E023703}">
                      <ahyp:hlinkClr val="tx"/>
                    </a:ext>
                  </a:extLst>
                </a:hlinkClick>
              </a:rPr>
              <a:t>tempête</a:t>
            </a:r>
            <a:r>
              <a:rPr lang="en" sz="1200">
                <a:solidFill>
                  <a:schemeClr val="lt1"/>
                </a:solidFill>
                <a:highlight>
                  <a:schemeClr val="dk1"/>
                </a:highlight>
              </a:rPr>
              <a:t> géomagnétique qui a frappé la Terre. Elle est la résultante d’une « vague de particules solaires » particulièrement forte.</a:t>
            </a:r>
            <a:endParaRPr sz="1200">
              <a:solidFill>
                <a:schemeClr val="lt1"/>
              </a:solidFill>
              <a:highlight>
                <a:schemeClr val="dk1"/>
              </a:highlight>
            </a:endParaRPr>
          </a:p>
          <a:p>
            <a:pPr indent="0" lvl="0" marL="0" rtl="0" algn="l">
              <a:spcBef>
                <a:spcPts val="0"/>
              </a:spcBef>
              <a:spcAft>
                <a:spcPts val="0"/>
              </a:spcAft>
              <a:buNone/>
            </a:pPr>
            <a:r>
              <a:t/>
            </a:r>
            <a:endParaRPr sz="1200">
              <a:solidFill>
                <a:schemeClr val="lt1"/>
              </a:solidFill>
              <a:highlight>
                <a:schemeClr val="dk1"/>
              </a:highlight>
            </a:endParaRPr>
          </a:p>
          <a:p>
            <a:pPr indent="0" lvl="0" marL="0" rtl="0" algn="l">
              <a:spcBef>
                <a:spcPts val="0"/>
              </a:spcBef>
              <a:spcAft>
                <a:spcPts val="0"/>
              </a:spcAft>
              <a:buNone/>
            </a:pPr>
            <a:r>
              <a:rPr lang="en" sz="1200">
                <a:solidFill>
                  <a:schemeClr val="lt1"/>
                </a:solidFill>
                <a:highlight>
                  <a:schemeClr val="dk1"/>
                </a:highlight>
              </a:rPr>
              <a:t>Pour suivre l’activité solaire : </a:t>
            </a:r>
            <a:endParaRPr sz="1200">
              <a:solidFill>
                <a:schemeClr val="lt1"/>
              </a:solidFill>
              <a:highlight>
                <a:schemeClr val="dk1"/>
              </a:highlight>
            </a:endParaRPr>
          </a:p>
          <a:p>
            <a:pPr indent="0" lvl="0" marL="0" rtl="0" algn="l">
              <a:spcBef>
                <a:spcPts val="0"/>
              </a:spcBef>
              <a:spcAft>
                <a:spcPts val="0"/>
              </a:spcAft>
              <a:buNone/>
            </a:pPr>
            <a:r>
              <a:rPr b="1" lang="en" sz="1200" u="sng">
                <a:solidFill>
                  <a:schemeClr val="hlink"/>
                </a:solidFill>
                <a:highlight>
                  <a:schemeClr val="dk1"/>
                </a:highlight>
                <a:hlinkClick r:id="rId5"/>
              </a:rPr>
              <a:t>SpaceWeatherLive</a:t>
            </a:r>
            <a:endParaRPr i="1" sz="1200">
              <a:solidFill>
                <a:schemeClr val="lt1"/>
              </a:solidFill>
              <a:highlight>
                <a:schemeClr val="dk1"/>
              </a:highlight>
            </a:endParaRPr>
          </a:p>
          <a:p>
            <a:pPr indent="0" lvl="0" marL="0" rtl="0" algn="l">
              <a:spcBef>
                <a:spcPts val="0"/>
              </a:spcBef>
              <a:spcAft>
                <a:spcPts val="0"/>
              </a:spcAft>
              <a:buNone/>
            </a:pPr>
            <a:r>
              <a:rPr i="1" lang="en" sz="1200">
                <a:solidFill>
                  <a:schemeClr val="lt1"/>
                </a:solidFill>
                <a:highlight>
                  <a:schemeClr val="dk1"/>
                </a:highlight>
              </a:rPr>
              <a:t>Site our application</a:t>
            </a:r>
            <a:endParaRPr i="1" sz="1200">
              <a:solidFill>
                <a:schemeClr val="lt1"/>
              </a:solidFill>
              <a:highlight>
                <a:schemeClr val="dk1"/>
              </a:highlight>
            </a:endParaRPr>
          </a:p>
        </p:txBody>
      </p:sp>
      <p:sp>
        <p:nvSpPr>
          <p:cNvPr id="79" name="Google Shape;79;p16"/>
          <p:cNvSpPr txBox="1"/>
          <p:nvPr/>
        </p:nvSpPr>
        <p:spPr>
          <a:xfrm>
            <a:off x="3997650" y="4591575"/>
            <a:ext cx="4382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000">
                <a:solidFill>
                  <a:schemeClr val="lt1"/>
                </a:solidFill>
                <a:highlight>
                  <a:schemeClr val="dk1"/>
                </a:highlight>
              </a:rPr>
              <a:t>Ciel de Clermont-Ferrand - </a:t>
            </a:r>
            <a:r>
              <a:rPr i="1" lang="en" sz="1000" u="sng">
                <a:solidFill>
                  <a:schemeClr val="hlink"/>
                </a:solidFill>
                <a:highlight>
                  <a:schemeClr val="dk1"/>
                </a:highlight>
                <a:hlinkClick r:id="rId6"/>
              </a:rPr>
              <a:t>Alexis Linant</a:t>
            </a:r>
            <a:r>
              <a:rPr i="1" lang="en" sz="1000">
                <a:solidFill>
                  <a:schemeClr val="lt1"/>
                </a:solidFill>
                <a:highlight>
                  <a:schemeClr val="dk1"/>
                </a:highlight>
              </a:rPr>
              <a:t> </a:t>
            </a:r>
            <a:endParaRPr i="1" sz="1200">
              <a:solidFill>
                <a:schemeClr val="lt1"/>
              </a:solidFill>
              <a:highlight>
                <a:schemeClr val="dk1"/>
              </a:highlight>
            </a:endParaRPr>
          </a:p>
        </p:txBody>
      </p:sp>
      <p:sp>
        <p:nvSpPr>
          <p:cNvPr id="80" name="Google Shape;80;p16"/>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Aurores boréales en France - 05/11/2023</a:t>
            </a:r>
            <a:endParaRPr sz="3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17"/>
          <p:cNvSpPr txBox="1"/>
          <p:nvPr/>
        </p:nvSpPr>
        <p:spPr>
          <a:xfrm>
            <a:off x="111950" y="4679400"/>
            <a:ext cx="89022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CCCCCC"/>
                </a:solidFill>
                <a:highlight>
                  <a:srgbClr val="000000"/>
                </a:highlight>
                <a:uFill>
                  <a:noFill/>
                </a:uFill>
                <a:hlinkClick r:id="rId3">
                  <a:extLst>
                    <a:ext uri="{A12FA001-AC4F-418D-AE19-62706E023703}">
                      <ahyp:hlinkClr val="tx"/>
                    </a:ext>
                  </a:extLst>
                </a:hlinkClick>
              </a:rPr>
              <a:t>CLUB D'ASTRONOMIE </a:t>
            </a:r>
            <a:r>
              <a:rPr b="1" lang="en" sz="1200">
                <a:solidFill>
                  <a:srgbClr val="CCCCCC"/>
                </a:solidFill>
                <a:highlight>
                  <a:srgbClr val="000000"/>
                </a:highlight>
                <a:uFill>
                  <a:noFill/>
                </a:uFill>
                <a:hlinkClick r:id="rId4">
                  <a:extLst>
                    <a:ext uri="{A12FA001-AC4F-418D-AE19-62706E023703}">
                      <ahyp:hlinkClr val="tx"/>
                    </a:ext>
                  </a:extLst>
                </a:hlinkClick>
              </a:rPr>
              <a:t>OCTAN </a:t>
            </a:r>
            <a:r>
              <a:rPr lang="en" sz="1200">
                <a:solidFill>
                  <a:srgbClr val="CCCCCC"/>
                </a:solidFill>
                <a:highlight>
                  <a:srgbClr val="000000"/>
                </a:highlight>
                <a:uFill>
                  <a:noFill/>
                </a:uFill>
                <a:hlinkClick r:id="rId5">
                  <a:extLst>
                    <a:ext uri="{A12FA001-AC4F-418D-AE19-62706E023703}">
                      <ahyp:hlinkClr val="tx"/>
                    </a:ext>
                  </a:extLst>
                </a:hlinkClick>
              </a:rPr>
              <a:t>- 10 novembre 2023           								  </a:t>
            </a:r>
            <a:r>
              <a:rPr i="1" lang="en" sz="1000">
                <a:solidFill>
                  <a:srgbClr val="CCCCCC"/>
                </a:solidFill>
                <a:highlight>
                  <a:srgbClr val="000000"/>
                </a:highlight>
                <a:uFill>
                  <a:noFill/>
                </a:uFill>
                <a:hlinkClick r:id="rId6">
                  <a:extLst>
                    <a:ext uri="{A12FA001-AC4F-418D-AE19-62706E023703}">
                      <ahyp:hlinkClr val="tx"/>
                    </a:ext>
                  </a:extLst>
                </a:hlinkClick>
              </a:rPr>
              <a:t>Adrien Stachowicz</a:t>
            </a:r>
            <a:endParaRPr i="1" sz="1000">
              <a:solidFill>
                <a:srgbClr val="CCCCCC"/>
              </a:solidFill>
              <a:highlight>
                <a:srgbClr val="000000"/>
              </a:highlight>
              <a:uFill>
                <a:noFill/>
              </a:uFill>
              <a:hlinkClick r:id="rId7">
                <a:extLst>
                  <a:ext uri="{A12FA001-AC4F-418D-AE19-62706E023703}">
                    <ahyp:hlinkClr val="tx"/>
                  </a:ext>
                </a:extLst>
              </a:hlinkClick>
            </a:endParaRPr>
          </a:p>
        </p:txBody>
      </p:sp>
      <p:sp>
        <p:nvSpPr>
          <p:cNvPr id="86" name="Google Shape;86;p17"/>
          <p:cNvSpPr txBox="1"/>
          <p:nvPr/>
        </p:nvSpPr>
        <p:spPr>
          <a:xfrm>
            <a:off x="7089600" y="46200"/>
            <a:ext cx="19245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t>http://</a:t>
            </a:r>
            <a:r>
              <a:rPr b="1" lang="en" sz="1200"/>
              <a:t>octan.club</a:t>
            </a:r>
            <a:endParaRPr b="1" sz="1200"/>
          </a:p>
        </p:txBody>
      </p:sp>
      <p:pic>
        <p:nvPicPr>
          <p:cNvPr id="87" name="Google Shape;87;p17"/>
          <p:cNvPicPr preferRelativeResize="0"/>
          <p:nvPr/>
        </p:nvPicPr>
        <p:blipFill>
          <a:blip r:embed="rId8">
            <a:alphaModFix/>
          </a:blip>
          <a:stretch>
            <a:fillRect/>
          </a:stretch>
        </p:blipFill>
        <p:spPr>
          <a:xfrm>
            <a:off x="2389563" y="1356550"/>
            <a:ext cx="4364871" cy="3020525"/>
          </a:xfrm>
          <a:prstGeom prst="rect">
            <a:avLst/>
          </a:prstGeom>
          <a:noFill/>
          <a:ln>
            <a:noFill/>
          </a:ln>
        </p:spPr>
      </p:pic>
      <p:sp>
        <p:nvSpPr>
          <p:cNvPr id="88" name="Google Shape;88;p17"/>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Premières</a:t>
            </a:r>
            <a:r>
              <a:rPr lang="en" sz="3100">
                <a:solidFill>
                  <a:schemeClr val="lt1"/>
                </a:solidFill>
                <a:latin typeface="Calibri"/>
                <a:ea typeface="Calibri"/>
                <a:cs typeface="Calibri"/>
                <a:sym typeface="Calibri"/>
              </a:rPr>
              <a:t> images du télescope </a:t>
            </a:r>
            <a:r>
              <a:rPr lang="en" sz="3100">
                <a:solidFill>
                  <a:schemeClr val="lt1"/>
                </a:solidFill>
                <a:latin typeface="Calibri"/>
                <a:ea typeface="Calibri"/>
                <a:cs typeface="Calibri"/>
                <a:sym typeface="Calibri"/>
              </a:rPr>
              <a:t>Euclid  -  07/11/2023</a:t>
            </a:r>
            <a:endParaRPr sz="3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2" name="Shape 92"/>
        <p:cNvGrpSpPr/>
        <p:nvPr/>
      </p:nvGrpSpPr>
      <p:grpSpPr>
        <a:xfrm>
          <a:off x="0" y="0"/>
          <a:ext cx="0" cy="0"/>
          <a:chOff x="0" y="0"/>
          <a:chExt cx="0" cy="0"/>
        </a:xfrm>
      </p:grpSpPr>
      <p:sp>
        <p:nvSpPr>
          <p:cNvPr id="93" name="Google Shape;93;p18"/>
          <p:cNvSpPr txBox="1"/>
          <p:nvPr/>
        </p:nvSpPr>
        <p:spPr>
          <a:xfrm>
            <a:off x="7089600" y="46200"/>
            <a:ext cx="19245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t>http://</a:t>
            </a:r>
            <a:r>
              <a:rPr b="1" lang="en" sz="1200"/>
              <a:t>octan.club</a:t>
            </a:r>
            <a:endParaRPr b="1" sz="1200"/>
          </a:p>
        </p:txBody>
      </p:sp>
      <p:pic>
        <p:nvPicPr>
          <p:cNvPr id="94" name="Google Shape;94;p18"/>
          <p:cNvPicPr preferRelativeResize="0"/>
          <p:nvPr/>
        </p:nvPicPr>
        <p:blipFill>
          <a:blip r:embed="rId3">
            <a:alphaModFix/>
          </a:blip>
          <a:stretch>
            <a:fillRect/>
          </a:stretch>
        </p:blipFill>
        <p:spPr>
          <a:xfrm>
            <a:off x="1646250" y="363625"/>
            <a:ext cx="6047375" cy="4721049"/>
          </a:xfrm>
          <a:prstGeom prst="rect">
            <a:avLst/>
          </a:prstGeom>
          <a:noFill/>
          <a:ln>
            <a:noFill/>
          </a:ln>
        </p:spPr>
      </p:pic>
      <p:sp>
        <p:nvSpPr>
          <p:cNvPr id="95" name="Google Shape;95;p18"/>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 </a:t>
            </a:r>
            <a:endParaRPr sz="3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9" name="Shape 99"/>
        <p:cNvGrpSpPr/>
        <p:nvPr/>
      </p:nvGrpSpPr>
      <p:grpSpPr>
        <a:xfrm>
          <a:off x="0" y="0"/>
          <a:ext cx="0" cy="0"/>
          <a:chOff x="0" y="0"/>
          <a:chExt cx="0" cy="0"/>
        </a:xfrm>
      </p:grpSpPr>
      <p:sp>
        <p:nvSpPr>
          <p:cNvPr id="100" name="Google Shape;100;p19"/>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a:t>
            </a:r>
            <a:r>
              <a:rPr lang="en" sz="3100">
                <a:solidFill>
                  <a:schemeClr val="lt1"/>
                </a:solidFill>
                <a:latin typeface="Calibri"/>
                <a:ea typeface="Calibri"/>
                <a:cs typeface="Calibri"/>
                <a:sym typeface="Calibri"/>
              </a:rPr>
              <a:t> </a:t>
            </a:r>
            <a:endParaRPr sz="3500"/>
          </a:p>
        </p:txBody>
      </p:sp>
      <p:sp>
        <p:nvSpPr>
          <p:cNvPr id="101" name="Google Shape;101;p19"/>
          <p:cNvSpPr txBox="1"/>
          <p:nvPr/>
        </p:nvSpPr>
        <p:spPr>
          <a:xfrm>
            <a:off x="302575" y="1131000"/>
            <a:ext cx="38901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Euclid est un télescope spatial de l'Agence spatiale européenne dont les observations doivent contribuer à déterminer l'origine de l'accélération de l'expansion de l'Univers et la nature de sa source, appelée génériquement énergie sombre. </a:t>
            </a:r>
            <a:br>
              <a:rPr lang="en" sz="1250">
                <a:solidFill>
                  <a:schemeClr val="lt1"/>
                </a:solidFill>
                <a:highlight>
                  <a:schemeClr val="dk1"/>
                </a:highlight>
                <a:latin typeface="Calibri"/>
                <a:ea typeface="Calibri"/>
                <a:cs typeface="Calibri"/>
                <a:sym typeface="Calibri"/>
              </a:rPr>
            </a:br>
            <a:br>
              <a:rPr lang="en" sz="1250">
                <a:solidFill>
                  <a:schemeClr val="lt1"/>
                </a:solidFill>
                <a:highlight>
                  <a:schemeClr val="dk1"/>
                </a:highlight>
                <a:latin typeface="Calibri"/>
                <a:ea typeface="Calibri"/>
                <a:cs typeface="Calibri"/>
                <a:sym typeface="Calibri"/>
              </a:rPr>
            </a:br>
            <a:r>
              <a:rPr lang="en" sz="1250">
                <a:solidFill>
                  <a:schemeClr val="lt1"/>
                </a:solidFill>
                <a:highlight>
                  <a:schemeClr val="dk1"/>
                </a:highlight>
                <a:latin typeface="Calibri"/>
                <a:ea typeface="Calibri"/>
                <a:cs typeface="Calibri"/>
                <a:sym typeface="Calibri"/>
              </a:rPr>
              <a:t>La mission repose sur des mesures du cisaillement gravitationnel et la détermination par spectroscopie de la distance des galaxies concernées.</a:t>
            </a:r>
            <a:br>
              <a:rPr lang="en" sz="1250">
                <a:solidFill>
                  <a:schemeClr val="lt1"/>
                </a:solidFill>
                <a:highlight>
                  <a:schemeClr val="dk1"/>
                </a:highlight>
                <a:latin typeface="Calibri"/>
                <a:ea typeface="Calibri"/>
                <a:cs typeface="Calibri"/>
                <a:sym typeface="Calibri"/>
              </a:rPr>
            </a:br>
            <a:br>
              <a:rPr lang="en" sz="1250">
                <a:solidFill>
                  <a:schemeClr val="lt1"/>
                </a:solidFill>
                <a:highlight>
                  <a:schemeClr val="dk1"/>
                </a:highlight>
                <a:latin typeface="Calibri"/>
                <a:ea typeface="Calibri"/>
                <a:cs typeface="Calibri"/>
                <a:sym typeface="Calibri"/>
              </a:rPr>
            </a:br>
            <a:r>
              <a:rPr lang="en" sz="1250">
                <a:solidFill>
                  <a:schemeClr val="lt1"/>
                </a:solidFill>
                <a:highlight>
                  <a:schemeClr val="dk1"/>
                </a:highlight>
                <a:latin typeface="Calibri"/>
                <a:ea typeface="Calibri"/>
                <a:cs typeface="Calibri"/>
                <a:sym typeface="Calibri"/>
              </a:rPr>
              <a:t>Euclid a été lancé le 1er juillet 2023 par une fusée Falcon 9. Il doit aller se placer en orbite autour du point de Lagrange L2 du système Terre-Soleil. La mission primaire a une durée prévue de sept ans</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250">
              <a:solidFill>
                <a:schemeClr val="lt1"/>
              </a:solidFill>
              <a:highlight>
                <a:schemeClr val="dk1"/>
              </a:highlight>
              <a:latin typeface="Calibri"/>
              <a:ea typeface="Calibri"/>
              <a:cs typeface="Calibri"/>
              <a:sym typeface="Calibri"/>
            </a:endParaRPr>
          </a:p>
        </p:txBody>
      </p:sp>
      <p:pic>
        <p:nvPicPr>
          <p:cNvPr id="102" name="Google Shape;102;p19"/>
          <p:cNvPicPr preferRelativeResize="0"/>
          <p:nvPr/>
        </p:nvPicPr>
        <p:blipFill>
          <a:blip r:embed="rId3">
            <a:alphaModFix/>
          </a:blip>
          <a:stretch>
            <a:fillRect/>
          </a:stretch>
        </p:blipFill>
        <p:spPr>
          <a:xfrm>
            <a:off x="4690325" y="1130998"/>
            <a:ext cx="3804225" cy="3655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6" name="Shape 106"/>
        <p:cNvGrpSpPr/>
        <p:nvPr/>
      </p:nvGrpSpPr>
      <p:grpSpPr>
        <a:xfrm>
          <a:off x="0" y="0"/>
          <a:ext cx="0" cy="0"/>
          <a:chOff x="0" y="0"/>
          <a:chExt cx="0" cy="0"/>
        </a:xfrm>
      </p:grpSpPr>
      <p:sp>
        <p:nvSpPr>
          <p:cNvPr id="107" name="Google Shape;107;p20"/>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 </a:t>
            </a:r>
            <a:endParaRPr sz="3500"/>
          </a:p>
        </p:txBody>
      </p:sp>
      <p:sp>
        <p:nvSpPr>
          <p:cNvPr id="108" name="Google Shape;108;p20"/>
          <p:cNvSpPr txBox="1"/>
          <p:nvPr/>
        </p:nvSpPr>
        <p:spPr>
          <a:xfrm>
            <a:off x="302200" y="918300"/>
            <a:ext cx="54030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50">
                <a:solidFill>
                  <a:schemeClr val="lt1"/>
                </a:solidFill>
                <a:highlight>
                  <a:schemeClr val="dk1"/>
                </a:highlight>
                <a:latin typeface="Calibri"/>
                <a:ea typeface="Calibri"/>
                <a:cs typeface="Calibri"/>
                <a:sym typeface="Calibri"/>
              </a:rPr>
              <a:t>La partie optique est constituée d'un télescope Korsch à trois miroirs, un miroir primaire de 1,2 mètre de diamètre, qui couvre un champ de 1,25 × 0,727 deg². L'ensemble est maintenu à une température de 130 kelvins.</a:t>
            </a:r>
            <a:br>
              <a:rPr lang="en" sz="1250">
                <a:solidFill>
                  <a:schemeClr val="lt1"/>
                </a:solidFill>
                <a:highlight>
                  <a:schemeClr val="dk1"/>
                </a:highlight>
                <a:latin typeface="Calibri"/>
                <a:ea typeface="Calibri"/>
                <a:cs typeface="Calibri"/>
                <a:sym typeface="Calibri"/>
              </a:rPr>
            </a:br>
            <a:r>
              <a:rPr lang="en" sz="1250">
                <a:solidFill>
                  <a:schemeClr val="lt1"/>
                </a:solidFill>
                <a:highlight>
                  <a:schemeClr val="dk1"/>
                </a:highlight>
                <a:latin typeface="Calibri"/>
                <a:ea typeface="Calibri"/>
                <a:cs typeface="Calibri"/>
                <a:sym typeface="Calibri"/>
              </a:rPr>
              <a:t>La longueur focale est de 25,4 mètres. </a:t>
            </a:r>
            <a:br>
              <a:rPr lang="en" sz="1250">
                <a:solidFill>
                  <a:schemeClr val="lt1"/>
                </a:solidFill>
                <a:highlight>
                  <a:schemeClr val="dk1"/>
                </a:highlight>
                <a:latin typeface="Calibri"/>
                <a:ea typeface="Calibri"/>
                <a:cs typeface="Calibri"/>
                <a:sym typeface="Calibri"/>
              </a:rPr>
            </a:b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50">
                <a:solidFill>
                  <a:schemeClr val="lt1"/>
                </a:solidFill>
                <a:highlight>
                  <a:schemeClr val="dk1"/>
                </a:highlight>
                <a:latin typeface="Calibri"/>
                <a:ea typeface="Calibri"/>
                <a:cs typeface="Calibri"/>
                <a:sym typeface="Calibri"/>
              </a:rPr>
              <a:t>Euclid dispose de deux instruments, l'un pour la lumière visible (VIS) et l'autre pour le rayonnement infrarouge (NISP), qui sont chargés d'analyser la lumière collectée, pour permettre d'en déduire les propriétés morphométriques, photométriques et spectroscopiques des galaxies</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br>
              <a:rPr lang="en" sz="1250">
                <a:solidFill>
                  <a:schemeClr val="lt1"/>
                </a:solidFill>
                <a:highlight>
                  <a:schemeClr val="dk1"/>
                </a:highlight>
                <a:latin typeface="Calibri"/>
                <a:ea typeface="Calibri"/>
                <a:cs typeface="Calibri"/>
                <a:sym typeface="Calibri"/>
              </a:rPr>
            </a:br>
            <a:r>
              <a:rPr lang="en" sz="1250">
                <a:solidFill>
                  <a:schemeClr val="lt1"/>
                </a:solidFill>
                <a:highlight>
                  <a:schemeClr val="dk1"/>
                </a:highlight>
                <a:latin typeface="Calibri"/>
                <a:ea typeface="Calibri"/>
                <a:cs typeface="Calibri"/>
                <a:sym typeface="Calibri"/>
              </a:rPr>
              <a:t>Résumé : </a:t>
            </a:r>
            <a:endParaRPr sz="1250">
              <a:solidFill>
                <a:schemeClr val="lt1"/>
              </a:solidFill>
              <a:highlight>
                <a:schemeClr val="dk1"/>
              </a:highlight>
              <a:latin typeface="Calibri"/>
              <a:ea typeface="Calibri"/>
              <a:cs typeface="Calibri"/>
              <a:sym typeface="Calibri"/>
            </a:endParaRPr>
          </a:p>
          <a:p>
            <a:pPr indent="0" lvl="0" marL="457200" rtl="0" algn="l">
              <a:spcBef>
                <a:spcPts val="0"/>
              </a:spcBef>
              <a:spcAft>
                <a:spcPts val="0"/>
              </a:spcAft>
              <a:buNone/>
            </a:pPr>
            <a:r>
              <a:rPr lang="en" sz="1250">
                <a:solidFill>
                  <a:schemeClr val="lt1"/>
                </a:solidFill>
                <a:highlight>
                  <a:schemeClr val="dk1"/>
                </a:highlight>
                <a:latin typeface="Calibri"/>
                <a:ea typeface="Calibri"/>
                <a:cs typeface="Calibri"/>
                <a:sym typeface="Calibri"/>
              </a:rPr>
              <a:t>Miroir de 1.2m, focale 24.5m</a:t>
            </a:r>
            <a:endParaRPr sz="1250">
              <a:solidFill>
                <a:schemeClr val="lt1"/>
              </a:solidFill>
              <a:highlight>
                <a:schemeClr val="dk1"/>
              </a:highlight>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50">
                <a:solidFill>
                  <a:schemeClr val="lt1"/>
                </a:solidFill>
                <a:highlight>
                  <a:schemeClr val="dk1"/>
                </a:highlight>
                <a:latin typeface="Calibri"/>
                <a:ea typeface="Calibri"/>
                <a:cs typeface="Calibri"/>
                <a:sym typeface="Calibri"/>
              </a:rPr>
              <a:t>Capteur 600 Millions pixels de 30x30cm²</a:t>
            </a:r>
            <a:br>
              <a:rPr lang="en" sz="1250">
                <a:solidFill>
                  <a:schemeClr val="lt1"/>
                </a:solidFill>
                <a:highlight>
                  <a:schemeClr val="dk1"/>
                </a:highlight>
                <a:latin typeface="Calibri"/>
                <a:ea typeface="Calibri"/>
                <a:cs typeface="Calibri"/>
                <a:sym typeface="Calibri"/>
              </a:rPr>
            </a:br>
            <a:r>
              <a:rPr lang="en" sz="1250">
                <a:solidFill>
                  <a:schemeClr val="lt1"/>
                </a:solidFill>
                <a:highlight>
                  <a:schemeClr val="dk1"/>
                </a:highlight>
                <a:latin typeface="Calibri"/>
                <a:ea typeface="Calibri"/>
                <a:cs typeface="Calibri"/>
                <a:sym typeface="Calibri"/>
              </a:rPr>
              <a:t>Champ 1.25x0.7deg² (100* plus grand que JWST)</a:t>
            </a:r>
            <a:endParaRPr sz="1250">
              <a:solidFill>
                <a:schemeClr val="lt1"/>
              </a:solidFill>
              <a:highlight>
                <a:schemeClr val="dk1"/>
              </a:highlight>
              <a:latin typeface="Calibri"/>
              <a:ea typeface="Calibri"/>
              <a:cs typeface="Calibri"/>
              <a:sym typeface="Calibri"/>
            </a:endParaRPr>
          </a:p>
          <a:p>
            <a:pPr indent="0" lvl="0" marL="457200" rtl="0" algn="l">
              <a:spcBef>
                <a:spcPts val="0"/>
              </a:spcBef>
              <a:spcAft>
                <a:spcPts val="0"/>
              </a:spcAft>
              <a:buNone/>
            </a:pPr>
            <a:r>
              <a:rPr lang="en" sz="1250">
                <a:solidFill>
                  <a:schemeClr val="lt1"/>
                </a:solidFill>
                <a:highlight>
                  <a:schemeClr val="dk1"/>
                </a:highlight>
                <a:latin typeface="Calibri"/>
                <a:ea typeface="Calibri"/>
                <a:cs typeface="Calibri"/>
                <a:sym typeface="Calibri"/>
              </a:rPr>
              <a:t>Objectif : 6 ans, 36% du ciel, 500 000 images</a:t>
            </a:r>
            <a:endParaRPr sz="1250">
              <a:solidFill>
                <a:schemeClr val="lt1"/>
              </a:solidFill>
              <a:highlight>
                <a:schemeClr val="dk1"/>
              </a:highlight>
              <a:latin typeface="Calibri"/>
              <a:ea typeface="Calibri"/>
              <a:cs typeface="Calibri"/>
              <a:sym typeface="Calibri"/>
            </a:endParaRPr>
          </a:p>
          <a:p>
            <a:pPr indent="0" lvl="0" marL="914400" rtl="0" algn="l">
              <a:spcBef>
                <a:spcPts val="0"/>
              </a:spcBef>
              <a:spcAft>
                <a:spcPts val="0"/>
              </a:spcAft>
              <a:buNone/>
            </a:pPr>
            <a:r>
              <a:rPr lang="en" sz="1250">
                <a:solidFill>
                  <a:schemeClr val="lt1"/>
                </a:solidFill>
                <a:highlight>
                  <a:schemeClr val="dk1"/>
                </a:highlight>
                <a:latin typeface="Calibri"/>
                <a:ea typeface="Calibri"/>
                <a:cs typeface="Calibri"/>
                <a:sym typeface="Calibri"/>
              </a:rPr>
              <a:t>    10 milliard de galaxies </a:t>
            </a:r>
            <a:endParaRPr sz="1250">
              <a:solidFill>
                <a:schemeClr val="lt1"/>
              </a:solidFill>
              <a:highlight>
                <a:schemeClr val="dk1"/>
              </a:highlight>
              <a:latin typeface="Calibri"/>
              <a:ea typeface="Calibri"/>
              <a:cs typeface="Calibri"/>
              <a:sym typeface="Calibri"/>
            </a:endParaRPr>
          </a:p>
        </p:txBody>
      </p:sp>
      <p:pic>
        <p:nvPicPr>
          <p:cNvPr id="109" name="Google Shape;109;p20"/>
          <p:cNvPicPr preferRelativeResize="0"/>
          <p:nvPr/>
        </p:nvPicPr>
        <p:blipFill>
          <a:blip r:embed="rId3">
            <a:alphaModFix/>
          </a:blip>
          <a:stretch>
            <a:fillRect/>
          </a:stretch>
        </p:blipFill>
        <p:spPr>
          <a:xfrm>
            <a:off x="5676375" y="1059325"/>
            <a:ext cx="3249125" cy="3399790"/>
          </a:xfrm>
          <a:prstGeom prst="rect">
            <a:avLst/>
          </a:prstGeom>
          <a:noFill/>
          <a:ln>
            <a:noFill/>
          </a:ln>
        </p:spPr>
      </p:pic>
      <p:pic>
        <p:nvPicPr>
          <p:cNvPr id="110" name="Google Shape;110;p20">
            <a:hlinkClick r:id="rId4"/>
          </p:cNvPr>
          <p:cNvPicPr preferRelativeResize="0"/>
          <p:nvPr/>
        </p:nvPicPr>
        <p:blipFill>
          <a:blip r:embed="rId5">
            <a:alphaModFix/>
          </a:blip>
          <a:stretch>
            <a:fillRect/>
          </a:stretch>
        </p:blipFill>
        <p:spPr>
          <a:xfrm>
            <a:off x="4103568" y="3237375"/>
            <a:ext cx="1349700" cy="1221750"/>
          </a:xfrm>
          <a:prstGeom prst="rect">
            <a:avLst/>
          </a:prstGeom>
          <a:noFill/>
          <a:ln>
            <a:noFill/>
          </a:ln>
        </p:spPr>
      </p:pic>
      <p:sp>
        <p:nvSpPr>
          <p:cNvPr id="111" name="Google Shape;111;p20"/>
          <p:cNvSpPr txBox="1"/>
          <p:nvPr/>
        </p:nvSpPr>
        <p:spPr>
          <a:xfrm>
            <a:off x="4103575" y="4459125"/>
            <a:ext cx="3000000" cy="30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50" u="sng">
                <a:solidFill>
                  <a:schemeClr val="hlink"/>
                </a:solidFill>
                <a:highlight>
                  <a:schemeClr val="dk1"/>
                </a:highlight>
                <a:latin typeface="Calibri"/>
                <a:ea typeface="Calibri"/>
                <a:cs typeface="Calibri"/>
                <a:sym typeface="Calibri"/>
                <a:hlinkClick r:id="rId6"/>
              </a:rPr>
              <a:t>Infos capteur</a:t>
            </a:r>
            <a:endParaRPr sz="25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 name="Shape 115"/>
        <p:cNvGrpSpPr/>
        <p:nvPr/>
      </p:nvGrpSpPr>
      <p:grpSpPr>
        <a:xfrm>
          <a:off x="0" y="0"/>
          <a:ext cx="0" cy="0"/>
          <a:chOff x="0" y="0"/>
          <a:chExt cx="0" cy="0"/>
        </a:xfrm>
      </p:grpSpPr>
      <p:sp>
        <p:nvSpPr>
          <p:cNvPr id="116" name="Google Shape;116;p21"/>
          <p:cNvSpPr txBox="1"/>
          <p:nvPr/>
        </p:nvSpPr>
        <p:spPr>
          <a:xfrm>
            <a:off x="109425" y="144175"/>
            <a:ext cx="88449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Calibri"/>
                <a:ea typeface="Calibri"/>
                <a:cs typeface="Calibri"/>
                <a:sym typeface="Calibri"/>
              </a:rPr>
              <a:t>Euclid </a:t>
            </a:r>
            <a:endParaRPr sz="3500"/>
          </a:p>
        </p:txBody>
      </p:sp>
      <p:sp>
        <p:nvSpPr>
          <p:cNvPr id="117" name="Google Shape;117;p21"/>
          <p:cNvSpPr txBox="1"/>
          <p:nvPr/>
        </p:nvSpPr>
        <p:spPr>
          <a:xfrm>
            <a:off x="295500" y="918300"/>
            <a:ext cx="4276500" cy="422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Euclid dispose d'un télescope qui observe les galaxies en lumière visible et dans le proche infrarouge. La lumière collectée par son miroir primaire de 1,2 mètre de diamètre est analysée par l'imageur VIS observant en lumière visible et par le spectro-imageur infrarouge NISP. </a:t>
            </a:r>
            <a:br>
              <a:rPr lang="en" sz="1250">
                <a:solidFill>
                  <a:schemeClr val="lt1"/>
                </a:solidFill>
                <a:highlight>
                  <a:schemeClr val="dk1"/>
                </a:highlight>
                <a:latin typeface="Calibri"/>
                <a:ea typeface="Calibri"/>
                <a:cs typeface="Calibri"/>
                <a:sym typeface="Calibri"/>
              </a:rPr>
            </a:br>
            <a:br>
              <a:rPr lang="en" sz="1250">
                <a:solidFill>
                  <a:schemeClr val="lt1"/>
                </a:solidFill>
                <a:highlight>
                  <a:schemeClr val="dk1"/>
                </a:highlight>
                <a:latin typeface="Calibri"/>
                <a:ea typeface="Calibri"/>
                <a:cs typeface="Calibri"/>
                <a:sym typeface="Calibri"/>
              </a:rPr>
            </a:br>
            <a:r>
              <a:rPr lang="en" sz="1250">
                <a:solidFill>
                  <a:schemeClr val="lt1"/>
                </a:solidFill>
                <a:highlight>
                  <a:schemeClr val="dk1"/>
                </a:highlight>
                <a:latin typeface="Calibri"/>
                <a:ea typeface="Calibri"/>
                <a:cs typeface="Calibri"/>
                <a:sym typeface="Calibri"/>
              </a:rPr>
              <a:t>Les observations, qui portent sur une grande partie du ciel (15 000 deg2), doivent permettre de déterminer la forme et le décalage vers le rouge des galaxies et groupes de galaxies. </a:t>
            </a:r>
            <a:br>
              <a:rPr lang="en" sz="1250">
                <a:solidFill>
                  <a:schemeClr val="lt1"/>
                </a:solidFill>
                <a:highlight>
                  <a:schemeClr val="dk1"/>
                </a:highlight>
                <a:latin typeface="Calibri"/>
                <a:ea typeface="Calibri"/>
                <a:cs typeface="Calibri"/>
                <a:sym typeface="Calibri"/>
              </a:rPr>
            </a:br>
            <a:br>
              <a:rPr lang="en" sz="1250">
                <a:solidFill>
                  <a:schemeClr val="lt1"/>
                </a:solidFill>
                <a:highlight>
                  <a:schemeClr val="dk1"/>
                </a:highlight>
                <a:latin typeface="Calibri"/>
                <a:ea typeface="Calibri"/>
                <a:cs typeface="Calibri"/>
                <a:sym typeface="Calibri"/>
              </a:rPr>
            </a:br>
            <a:r>
              <a:rPr lang="en" sz="1250">
                <a:solidFill>
                  <a:schemeClr val="lt1"/>
                </a:solidFill>
                <a:highlight>
                  <a:schemeClr val="dk1"/>
                </a:highlight>
                <a:latin typeface="Calibri"/>
                <a:ea typeface="Calibri"/>
                <a:cs typeface="Calibri"/>
                <a:sym typeface="Calibri"/>
              </a:rPr>
              <a:t>Les caractéristiques du télescope lui permettent de remonter de dix milliards d'années dans le temps et ainsi de couvrir la période où l'énergie sombre a joué un rôle significatif dans l'accélération de l'expansion de l'Univers.</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rPr lang="en" sz="1250">
                <a:solidFill>
                  <a:schemeClr val="lt1"/>
                </a:solidFill>
                <a:highlight>
                  <a:schemeClr val="dk1"/>
                </a:highlight>
                <a:latin typeface="Calibri"/>
                <a:ea typeface="Calibri"/>
                <a:cs typeface="Calibri"/>
                <a:sym typeface="Calibri"/>
              </a:rPr>
              <a:t>Avec un temps de pose de 4 000 secondes, le rapport signal sur bruit est au minimum de 10 pour 1,5 milliard de galaxies dont la magnitude apparente est supérieure ou égale à 24,5</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50">
              <a:solidFill>
                <a:schemeClr val="lt1"/>
              </a:solidFill>
              <a:highlight>
                <a:schemeClr val="dk1"/>
              </a:highlight>
              <a:latin typeface="Calibri"/>
              <a:ea typeface="Calibri"/>
              <a:cs typeface="Calibri"/>
              <a:sym typeface="Calibri"/>
            </a:endParaRPr>
          </a:p>
          <a:p>
            <a:pPr indent="0" lvl="0" marL="0" rtl="0" algn="l">
              <a:spcBef>
                <a:spcPts val="0"/>
              </a:spcBef>
              <a:spcAft>
                <a:spcPts val="0"/>
              </a:spcAft>
              <a:buNone/>
            </a:pPr>
            <a:r>
              <a:t/>
            </a:r>
            <a:endParaRPr sz="1250">
              <a:solidFill>
                <a:schemeClr val="lt1"/>
              </a:solidFill>
              <a:highlight>
                <a:schemeClr val="dk1"/>
              </a:highlight>
              <a:latin typeface="Calibri"/>
              <a:ea typeface="Calibri"/>
              <a:cs typeface="Calibri"/>
              <a:sym typeface="Calibri"/>
            </a:endParaRPr>
          </a:p>
        </p:txBody>
      </p:sp>
      <p:pic>
        <p:nvPicPr>
          <p:cNvPr id="118" name="Google Shape;118;p21"/>
          <p:cNvPicPr preferRelativeResize="0"/>
          <p:nvPr/>
        </p:nvPicPr>
        <p:blipFill>
          <a:blip r:embed="rId3">
            <a:alphaModFix/>
          </a:blip>
          <a:stretch>
            <a:fillRect/>
          </a:stretch>
        </p:blipFill>
        <p:spPr>
          <a:xfrm>
            <a:off x="4680675" y="1569765"/>
            <a:ext cx="4276501" cy="24055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