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6" r:id="rId5"/>
    <p:sldId id="257" r:id="rId6"/>
    <p:sldId id="298" r:id="rId7"/>
    <p:sldId id="299" r:id="rId8"/>
    <p:sldId id="300" r:id="rId9"/>
    <p:sldId id="301" r:id="rId10"/>
    <p:sldId id="302" r:id="rId11"/>
    <p:sldId id="303" r:id="rId12"/>
    <p:sldId id="304" r:id="rId13"/>
    <p:sldId id="266"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30" r:id="rId29"/>
    <p:sldId id="319" r:id="rId30"/>
    <p:sldId id="331" r:id="rId31"/>
    <p:sldId id="320" r:id="rId32"/>
    <p:sldId id="321" r:id="rId33"/>
    <p:sldId id="322" r:id="rId34"/>
    <p:sldId id="332" r:id="rId35"/>
    <p:sldId id="323" r:id="rId36"/>
    <p:sldId id="324" r:id="rId37"/>
    <p:sldId id="325" r:id="rId38"/>
    <p:sldId id="326" r:id="rId39"/>
    <p:sldId id="327" r:id="rId40"/>
    <p:sldId id="328" r:id="rId41"/>
    <p:sldId id="329" r:id="rId42"/>
    <p:sldId id="333" r:id="rId43"/>
    <p:sldId id="334" r:id="rId44"/>
    <p:sldId id="335" r:id="rId45"/>
    <p:sldId id="296" r:id="rId4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6" autoAdjust="0"/>
    <p:restoredTop sz="69279" autoAdjust="0"/>
  </p:normalViewPr>
  <p:slideViewPr>
    <p:cSldViewPr>
      <p:cViewPr varScale="1">
        <p:scale>
          <a:sx n="73" d="100"/>
          <a:sy n="73" d="100"/>
        </p:scale>
        <p:origin x="11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953D92-EF4E-4C30-B170-53750FBFC480}" type="datetimeFigureOut">
              <a:rPr lang="fr-FR" smtClean="0"/>
              <a:t>20/01/2023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BD18FF-3B15-40E9-B500-E8EFC15481C3}" type="slidenum">
              <a:rPr lang="fr-FR" smtClean="0"/>
              <a:t>‹N°›</a:t>
            </a:fld>
            <a:endParaRPr lang="fr-FR"/>
          </a:p>
        </p:txBody>
      </p:sp>
    </p:spTree>
    <p:extLst>
      <p:ext uri="{BB962C8B-B14F-4D97-AF65-F5344CB8AC3E}">
        <p14:creationId xmlns:p14="http://schemas.microsoft.com/office/powerpoint/2010/main" val="3184636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r.wikipedia.org/wiki/Satellites_naturels_de_Mars"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fr.wikipedia.org/wiki/Atterrisseur" TargetMode="External"/><Relationship Id="rId4" Type="http://schemas.openxmlformats.org/officeDocument/2006/relationships/hyperlink" Target="https://fr.wikipedia.org/wiki/Sonde_spatiale" TargetMode="Externa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fr.wikipedia.org/wiki/Coiffe_(astronautique)" TargetMode="External"/><Relationship Id="rId13" Type="http://schemas.openxmlformats.org/officeDocument/2006/relationships/hyperlink" Target="https://fr.wikipedia.org/wiki/Apollo_11" TargetMode="External"/><Relationship Id="rId3" Type="http://schemas.openxmlformats.org/officeDocument/2006/relationships/hyperlink" Target="https://fr.wikipedia.org/wiki/Jet_Propulsion_Laboratory" TargetMode="External"/><Relationship Id="rId7" Type="http://schemas.openxmlformats.org/officeDocument/2006/relationships/hyperlink" Target="https://fr.wikipedia.org/wiki/Microm%C3%A9t%C3%A9orite" TargetMode="External"/><Relationship Id="rId12" Type="http://schemas.openxmlformats.org/officeDocument/2006/relationships/hyperlink" Target="https://fr.wikipedia.org/wiki/Mariner_6"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fr.wikipedia.org/wiki/Vent_solaire" TargetMode="External"/><Relationship Id="rId11" Type="http://schemas.openxmlformats.org/officeDocument/2006/relationships/hyperlink" Target="https://fr.wikipedia.org/wiki/Degr%C3%A9_Celsius" TargetMode="External"/><Relationship Id="rId5" Type="http://schemas.openxmlformats.org/officeDocument/2006/relationships/hyperlink" Target="https://fr.wikipedia.org/wiki/Champ_magn%C3%A9tique" TargetMode="External"/><Relationship Id="rId10" Type="http://schemas.openxmlformats.org/officeDocument/2006/relationships/hyperlink" Target="https://fr.wikipedia.org/wiki/Dioxyde_de_carbone" TargetMode="External"/><Relationship Id="rId4" Type="http://schemas.openxmlformats.org/officeDocument/2006/relationships/hyperlink" Target="https://fr.wikipedia.org/wiki/Magn%C3%A9tom%C3%A8tre" TargetMode="External"/><Relationship Id="rId9" Type="http://schemas.openxmlformats.org/officeDocument/2006/relationships/hyperlink" Target="https://fr.wikipedia.org/wiki/Crat%C3%A8re_d%27impact"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fr.wikipedia.org/wiki/Orbiteur" TargetMode="External"/><Relationship Id="rId13" Type="http://schemas.openxmlformats.org/officeDocument/2006/relationships/hyperlink" Target="https://fr.wikipedia.org/wiki/D%C3%A9imos_(lune)" TargetMode="External"/><Relationship Id="rId3" Type="http://schemas.openxmlformats.org/officeDocument/2006/relationships/hyperlink" Target="https://fr.wikipedia.org/wiki/Fen%C3%AAtre_de_lancement" TargetMode="External"/><Relationship Id="rId7" Type="http://schemas.openxmlformats.org/officeDocument/2006/relationships/hyperlink" Target="https://fr.wikipedia.org/wiki/Satellite_artificiel" TargetMode="External"/><Relationship Id="rId12" Type="http://schemas.openxmlformats.org/officeDocument/2006/relationships/hyperlink" Target="https://fr.wikipedia.org/wiki/Phobos_(lune)"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fr.wikipedia.org/wiki/Mariner_9" TargetMode="External"/><Relationship Id="rId11" Type="http://schemas.openxmlformats.org/officeDocument/2006/relationships/hyperlink" Target="https://fr.wikipedia.org/wiki/Valles_Marineris" TargetMode="External"/><Relationship Id="rId5" Type="http://schemas.openxmlformats.org/officeDocument/2006/relationships/hyperlink" Target="https://fr.wikipedia.org/wiki/Mariner_8" TargetMode="External"/><Relationship Id="rId10" Type="http://schemas.openxmlformats.org/officeDocument/2006/relationships/hyperlink" Target="https://fr.wikipedia.org/wiki/Gorge_(g%C3%A9ographie)" TargetMode="External"/><Relationship Id="rId4" Type="http://schemas.openxmlformats.org/officeDocument/2006/relationships/hyperlink" Target="https://fr.wikipedia.org/wiki/R%C3%A9trofus%C3%A9e" TargetMode="External"/><Relationship Id="rId9" Type="http://schemas.openxmlformats.org/officeDocument/2006/relationships/hyperlink" Target="https://fr.wikipedia.org/wiki/Cartographie" TargetMode="External"/><Relationship Id="rId14" Type="http://schemas.openxmlformats.org/officeDocument/2006/relationships/hyperlink" Target="https://fr.wikipedia.org/wiki/Programme_Viking"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fr.wikipedia.org/wiki/Fen%C3%AAtre_de_lancement" TargetMode="External"/><Relationship Id="rId7" Type="http://schemas.openxmlformats.org/officeDocument/2006/relationships/hyperlink" Target="https://fr.wikipedia.org/wiki/Mars_7"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fr.wikipedia.org/wiki/Mars_6" TargetMode="External"/><Relationship Id="rId5" Type="http://schemas.openxmlformats.org/officeDocument/2006/relationships/hyperlink" Target="https://fr.wikipedia.org/wiki/Mars_5" TargetMode="External"/><Relationship Id="rId4" Type="http://schemas.openxmlformats.org/officeDocument/2006/relationships/hyperlink" Target="https://fr.wikipedia.org/wiki/Mars_4"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fr.wikipedia.org/wiki/Min%C3%A9ral" TargetMode="External"/><Relationship Id="rId3" Type="http://schemas.openxmlformats.org/officeDocument/2006/relationships/hyperlink" Target="https://fr.wikipedia.org/wiki/Sonde_spatiale" TargetMode="External"/><Relationship Id="rId7" Type="http://schemas.openxmlformats.org/officeDocument/2006/relationships/hyperlink" Target="https://fr.wikipedia.org/wiki/Sol_martien"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fr.wikipedia.org/wiki/Atmosph%C3%A8re_de_Mars" TargetMode="External"/><Relationship Id="rId5" Type="http://schemas.openxmlformats.org/officeDocument/2006/relationships/hyperlink" Target="https://fr.wikipedia.org/wiki/Vie_extraterrestre" TargetMode="External"/><Relationship Id="rId4" Type="http://schemas.openxmlformats.org/officeDocument/2006/relationships/hyperlink" Target="https://fr.wikipedia.org/wiki/Programme_Viking" TargetMode="External"/><Relationship Id="rId9" Type="http://schemas.openxmlformats.org/officeDocument/2006/relationships/hyperlink" Target="https://fr.wikipedia.org/wiki/Navette_spatiale_am%C3%A9ricaine"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r.wikipedia.org/wiki/Programme_Mar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fr.wikipedia.org/wiki/Phobos_(lune)"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fr.wikipedia.org/wiki/Programme_Viking"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fr.wikipedia.org/wiki/Sonde_spatiale" TargetMode="External"/><Relationship Id="rId5" Type="http://schemas.openxmlformats.org/officeDocument/2006/relationships/hyperlink" Target="https://fr.wikipedia.org/wiki/Mars_Observer" TargetMode="External"/><Relationship Id="rId4" Type="http://schemas.openxmlformats.org/officeDocument/2006/relationships/hyperlink" Target="https://fr.wikipedia.org/wiki/National_Aeronautics_and_Space_Administration"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fr.wikipedia.org/wiki/Mars_9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fr.wikipedia.org/wiki/Mars_Pathfinder"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fr.wikipedia.org/wiki/Astromobil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r.wikipedia.org/wiki/S%C3%A9diment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fr.wikipedia.org/wiki/H%C3%A9matite"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fr.wikipedia.org/wiki/Mars_Climate_Orbiter"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fr.wikipedia.org/wiki/Mars_Polar_Lander"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r.wikipedia.org/wiki/Zodiaque"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fr.wikipedia.org/wiki/Lois_de_Kepler" TargetMode="External"/><Relationship Id="rId4" Type="http://schemas.openxmlformats.org/officeDocument/2006/relationships/hyperlink" Target="https://fr.wikipedia.org/wiki/Johannes_Kepler"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r.wikipedia.org/wiki/Japon"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fr.wikipedia.org/wiki/%C3%89ruption_solaire" TargetMode="External"/><Relationship Id="rId4" Type="http://schemas.openxmlformats.org/officeDocument/2006/relationships/hyperlink" Target="https://fr.wikipedia.org/wiki/Vent_solaire" TargetMode="Externa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fr.wikipedia.org/wiki/Terre" TargetMode="External"/><Relationship Id="rId3" Type="http://schemas.openxmlformats.org/officeDocument/2006/relationships/hyperlink" Target="https://fr.wikipedia.org/wiki/National_Aeronautics_and_Space_Administration" TargetMode="External"/><Relationship Id="rId7" Type="http://schemas.openxmlformats.org/officeDocument/2006/relationships/hyperlink" Target="https://fr.wikipedia.org/wiki/Olivine"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fr.wikipedia.org/wiki/Eau" TargetMode="External"/><Relationship Id="rId5" Type="http://schemas.openxmlformats.org/officeDocument/2006/relationships/hyperlink" Target="https://fr.wikipedia.org/wiki/2001_Mars_Odyssey" TargetMode="External"/><Relationship Id="rId4" Type="http://schemas.openxmlformats.org/officeDocument/2006/relationships/hyperlink" Target="https://fr.wikipedia.org/wiki/Orbiteur"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fr.wikipedia.org/wiki/Agence_spatiale_europ%C3%A9enne"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fr.wikipedia.org/wiki/M%C3%A9thane" TargetMode="External"/><Relationship Id="rId4" Type="http://schemas.openxmlformats.org/officeDocument/2006/relationships/hyperlink" Target="https://fr.wikipedia.org/wiki/Argile"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fr.wikipedia.org/wiki/H%C3%A9matite" TargetMode="External"/><Relationship Id="rId3" Type="http://schemas.openxmlformats.org/officeDocument/2006/relationships/hyperlink" Target="https://fr.wikipedia.org/wiki/Mars_Exploration_Rover" TargetMode="External"/><Relationship Id="rId7" Type="http://schemas.openxmlformats.org/officeDocument/2006/relationships/hyperlink" Target="https://fr.wikipedia.org/wiki/Meridiani_Planum"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fr.wikipedia.org/wiki/Opportunity" TargetMode="External"/><Relationship Id="rId5" Type="http://schemas.openxmlformats.org/officeDocument/2006/relationships/hyperlink" Target="https://fr.wikipedia.org/wiki/Gusev_(crat%C3%A8re)" TargetMode="External"/><Relationship Id="rId10" Type="http://schemas.openxmlformats.org/officeDocument/2006/relationships/hyperlink" Target="https://fr.wikipedia.org/wiki/Panneau_solaire" TargetMode="External"/><Relationship Id="rId4" Type="http://schemas.openxmlformats.org/officeDocument/2006/relationships/hyperlink" Target="https://fr.wikipedia.org/wiki/Spirit_(rover)" TargetMode="External"/><Relationship Id="rId9" Type="http://schemas.openxmlformats.org/officeDocument/2006/relationships/hyperlink" Target="https://fr.wikipedia.org/wiki/Mars_Global_Surveyor"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fr.wikipedia.org/wiki/Mars_Odyssey" TargetMode="External"/><Relationship Id="rId3" Type="http://schemas.openxmlformats.org/officeDocument/2006/relationships/hyperlink" Target="https://fr.wikipedia.org/wiki/Mars_Reconnaissance_Orbiter" TargetMode="External"/><Relationship Id="rId7" Type="http://schemas.openxmlformats.org/officeDocument/2006/relationships/hyperlink" Target="https://fr.wikipedia.org/wiki/Mars_Expres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fr.wikipedia.org/wiki/Composition_min%C3%A9ralogique" TargetMode="External"/><Relationship Id="rId5" Type="http://schemas.openxmlformats.org/officeDocument/2006/relationships/hyperlink" Target="https://fr.wikipedia.org/wiki/R%C3%A9solution_(optique)" TargetMode="External"/><Relationship Id="rId4" Type="http://schemas.openxmlformats.org/officeDocument/2006/relationships/hyperlink" Target="https://fr.wikipedia.org/wiki/G%C3%A9ographie_de_Mars"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fr.wikipedia.org/wiki/Phoenix_(sonde_spatiale)"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fr.wikipedia.org/wiki/Calottes_polaires_martienne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r.wikipedia.org/wiki/Russi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fr.wikipedia.org/wiki/Phobos_(lune)"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fr.wikipedia.org/wiki/Mars_Science_Laboratory"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fr.wikipedia.org/wiki/Aeolis_Mons" TargetMode="External"/><Relationship Id="rId5" Type="http://schemas.openxmlformats.org/officeDocument/2006/relationships/hyperlink" Target="https://fr.wikipedia.org/wiki/Gale_(crat%C3%A8re_martien)" TargetMode="External"/><Relationship Id="rId4" Type="http://schemas.openxmlformats.org/officeDocument/2006/relationships/hyperlink" Target="https://fr.wikipedia.org/wiki/Chimie_organique"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fr.wikipedia.org/wiki/Atmosph%C3%A8re_de_Mars"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fr.wikipedia.org/wiki/%C3%89chappement_atmosph%C3%A9rique" TargetMode="External"/><Relationship Id="rId4" Type="http://schemas.openxmlformats.org/officeDocument/2006/relationships/hyperlink" Target="https://fr.wikipedia.org/wiki/Vent_solair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fr.wikipedia.org/wiki/Jean_Richer" TargetMode="External"/><Relationship Id="rId7" Type="http://schemas.openxmlformats.org/officeDocument/2006/relationships/hyperlink" Target="https://fr.wikipedia.org/wiki/Inclinaison_de_l%27axe"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fr.wikipedia.org/wiki/William_Herschel" TargetMode="External"/><Relationship Id="rId5" Type="http://schemas.openxmlformats.org/officeDocument/2006/relationships/hyperlink" Target="https://fr.wikipedia.org/wiki/Parallaxe" TargetMode="External"/><Relationship Id="rId4" Type="http://schemas.openxmlformats.org/officeDocument/2006/relationships/hyperlink" Target="https://fr.wikipedia.org/wiki/Giovanni_Domenico_Cassini"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fr.wikipedia.org/wiki/Mars_Orbiter_Missio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fr.wikipedia.org/wiki/Orbiteur"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fr.wikipedia.org/wiki/Roscosmos" TargetMode="External"/><Relationship Id="rId4" Type="http://schemas.openxmlformats.org/officeDocument/2006/relationships/hyperlink" Target="https://fr.wikipedia.org/wiki/Agence_spatiale_europ%C3%A9enne"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fr.wikipedia.org/wiki/InSight"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fr.wikipedia.org/wiki/Sismographe" TargetMode="External"/><Relationship Id="rId4" Type="http://schemas.openxmlformats.org/officeDocument/2006/relationships/hyperlink" Target="https://fr.wikipedia.org/wiki/Atterrisseur"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fr.wikipedia.org/wiki/Mars_2020_(sonde_spatiale)"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fr.wikipedia.org/wiki/Ingenuity_(h%C3%A9licopt%C3%A8re)" TargetMode="External"/><Relationship Id="rId4" Type="http://schemas.openxmlformats.org/officeDocument/2006/relationships/hyperlink" Target="https://fr.wikipedia.org/wiki/Exploration_de_Mars_par_Perseverance"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fr.wikipedia.org/wiki/Administration_spatiale_nationale_chinoise"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fr.wikipedia.org/wiki/Mars_(plan%C3%A8te)" TargetMode="External"/><Relationship Id="rId5" Type="http://schemas.openxmlformats.org/officeDocument/2006/relationships/hyperlink" Target="https://fr.wikipedia.org/wiki/Orbiteur" TargetMode="External"/><Relationship Id="rId4" Type="http://schemas.openxmlformats.org/officeDocument/2006/relationships/hyperlink" Target="https://fr.wikipedia.org/wiki/Tianwen-1"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fr.wikipedia.org/wiki/Mars_Hope" TargetMode="External"/><Relationship Id="rId2" Type="http://schemas.openxmlformats.org/officeDocument/2006/relationships/slide" Target="../slides/slide38.xml"/><Relationship Id="rId1" Type="http://schemas.openxmlformats.org/officeDocument/2006/relationships/notesMaster" Target="../notesMasters/notesMaster1.xml"/><Relationship Id="rId5" Type="http://schemas.openxmlformats.org/officeDocument/2006/relationships/hyperlink" Target="https://fr.wikipedia.org/wiki/%C3%89mirats_arabes_unis" TargetMode="External"/><Relationship Id="rId4" Type="http://schemas.openxmlformats.org/officeDocument/2006/relationships/hyperlink" Target="https://fr.wikipedia.org/wiki/Sonde_spatiale"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fr.wikipedia.org/wiki/Rosalind_Franklin_(rover)"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fr.wikipedia.org/wiki/Mission_de_retour_d%27%C3%A9chantillons_martiens" TargetMode="External"/><Relationship Id="rId4" Type="http://schemas.openxmlformats.org/officeDocument/2006/relationships/hyperlink" Target="https://fr.wikipedia.org/wiki/Agence_spatiale_europ%C3%A9enne" TargetMode="Externa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fr.wikipedia.org/wiki/Vent_solaire" TargetMode="External"/><Relationship Id="rId3" Type="http://schemas.openxmlformats.org/officeDocument/2006/relationships/hyperlink" Target="https://fr.wikipedia.org/wiki/Noyau_(plan%C3%A8te)" TargetMode="External"/><Relationship Id="rId7" Type="http://schemas.openxmlformats.org/officeDocument/2006/relationships/hyperlink" Target="https://fr.wikipedia.org/wiki/Dynamo"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fr.wikipedia.org/wiki/Convection" TargetMode="External"/><Relationship Id="rId11" Type="http://schemas.openxmlformats.org/officeDocument/2006/relationships/hyperlink" Target="https://fr.wikipedia.org/wiki/M%C3%A9thane" TargetMode="External"/><Relationship Id="rId5" Type="http://schemas.openxmlformats.org/officeDocument/2006/relationships/hyperlink" Target="https://fr.wikipedia.org/wiki/Nickel" TargetMode="External"/><Relationship Id="rId10" Type="http://schemas.openxmlformats.org/officeDocument/2006/relationships/hyperlink" Target="https://fr.wikipedia.org/wiki/Crat%C3%A8re_Jezero" TargetMode="External"/><Relationship Id="rId4" Type="http://schemas.openxmlformats.org/officeDocument/2006/relationships/hyperlink" Target="https://fr.wikipedia.org/wiki/Fer" TargetMode="External"/><Relationship Id="rId9" Type="http://schemas.openxmlformats.org/officeDocument/2006/relationships/hyperlink" Target="https://fr.wikipedia.org/wiki/Effet_de_serre" TargetMode="Externa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www.techno-science.net/glossaire-definition/Planete.html" TargetMode="External"/><Relationship Id="rId13" Type="http://schemas.openxmlformats.org/officeDocument/2006/relationships/hyperlink" Target="https://www.techno-science.net/glossaire-definition/Longueur.html" TargetMode="External"/><Relationship Id="rId3" Type="http://schemas.openxmlformats.org/officeDocument/2006/relationships/hyperlink" Target="https://www.techno-science.net/glossaire-definition/Astronautique.html" TargetMode="External"/><Relationship Id="rId7" Type="http://schemas.openxmlformats.org/officeDocument/2006/relationships/hyperlink" Target="https://www.techno-science.net/glossaire-definition/Urgences.html" TargetMode="External"/><Relationship Id="rId12" Type="http://schemas.openxmlformats.org/officeDocument/2006/relationships/hyperlink" Target="https://www.techno-science.net/glossaire-definition/Maladie.html" TargetMode="External"/><Relationship Id="rId2" Type="http://schemas.openxmlformats.org/officeDocument/2006/relationships/slide" Target="../slides/slide41.xml"/><Relationship Id="rId16" Type="http://schemas.openxmlformats.org/officeDocument/2006/relationships/hyperlink" Target="https://www.techno-science.net/glossaire-definition/Autour.html" TargetMode="External"/><Relationship Id="rId1" Type="http://schemas.openxmlformats.org/officeDocument/2006/relationships/notesMaster" Target="../notesMasters/notesMaster1.xml"/><Relationship Id="rId6" Type="http://schemas.openxmlformats.org/officeDocument/2006/relationships/hyperlink" Target="https://www.techno-science.net/glossaire-definition/Lune.html" TargetMode="External"/><Relationship Id="rId11" Type="http://schemas.openxmlformats.org/officeDocument/2006/relationships/hyperlink" Target="https://www.techno-science.net/glossaire-definition/Situation.html" TargetMode="External"/><Relationship Id="rId5" Type="http://schemas.openxmlformats.org/officeDocument/2006/relationships/hyperlink" Target="https://www.techno-science.net/glossaire-definition/Homme.html" TargetMode="External"/><Relationship Id="rId15" Type="http://schemas.openxmlformats.org/officeDocument/2006/relationships/hyperlink" Target="https://www.techno-science.net/glossaire-definition/Impesanteur.html" TargetMode="External"/><Relationship Id="rId10" Type="http://schemas.openxmlformats.org/officeDocument/2006/relationships/hyperlink" Target="https://www.techno-science.net/glossaire-definition/Stress.html" TargetMode="External"/><Relationship Id="rId4" Type="http://schemas.openxmlformats.org/officeDocument/2006/relationships/hyperlink" Target="https://www.techno-science.net/glossaire-definition/Science-fiction.html" TargetMode="External"/><Relationship Id="rId9" Type="http://schemas.openxmlformats.org/officeDocument/2006/relationships/hyperlink" Target="https://www.techno-science.net/definition/3469.html" TargetMode="External"/><Relationship Id="rId14" Type="http://schemas.openxmlformats.org/officeDocument/2006/relationships/hyperlink" Target="https://www.techno-science.net/glossaire-definition/Biologiste.html"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fr.wikipedia.org/wiki/Mythologie_grecque" TargetMode="External"/><Relationship Id="rId3" Type="http://schemas.openxmlformats.org/officeDocument/2006/relationships/hyperlink" Target="https://fr.wikipedia.org/wiki/Asaph_Hall" TargetMode="External"/><Relationship Id="rId7" Type="http://schemas.openxmlformats.org/officeDocument/2006/relationships/hyperlink" Target="https://fr.wikipedia.org/wiki/Microm%C3%A8tre_(appareil_de_mesur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fr.wikipedia.org/wiki/Giovanni_Schiaparelli" TargetMode="External"/><Relationship Id="rId5" Type="http://schemas.openxmlformats.org/officeDocument/2006/relationships/hyperlink" Target="https://fr.wikipedia.org/wiki/D%C3%A9imos_(lune)" TargetMode="External"/><Relationship Id="rId10" Type="http://schemas.openxmlformats.org/officeDocument/2006/relationships/hyperlink" Target="https://fr.wikipedia.org/wiki/Olympus_Mons" TargetMode="External"/><Relationship Id="rId4" Type="http://schemas.openxmlformats.org/officeDocument/2006/relationships/hyperlink" Target="https://fr.wikipedia.org/wiki/Phobos_(lune)" TargetMode="External"/><Relationship Id="rId9" Type="http://schemas.openxmlformats.org/officeDocument/2006/relationships/hyperlink" Target="https://fr.wikipedia.org/wiki/Bibl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fr.wikipedia.org/wiki/Mars_(plan%C3%A8t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r.wikipedia.org/wiki/Fen%C3%AAtre_de_lancemen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r.wikipedia.org/wiki/A%C3%A9rofreinage"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file:///E:\3-ASTRONOMIE\origine_de_l" TargetMode="External"/><Relationship Id="rId4" Type="http://schemas.openxmlformats.org/officeDocument/2006/relationships/hyperlink" Target="https://fr.wikipedia.org/wiki/Moteur-fus%C3%A9e"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fr.wikipedia.org/wiki/Zond_2" TargetMode="External"/><Relationship Id="rId3" Type="http://schemas.openxmlformats.org/officeDocument/2006/relationships/hyperlink" Target="https://fr.wikipedia.org/wiki/Mars_(plan%C3%A8te)" TargetMode="External"/><Relationship Id="rId7" Type="http://schemas.openxmlformats.org/officeDocument/2006/relationships/hyperlink" Target="https://fr.wikipedia.org/wiki/Mars_1"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fr.wikipedia.org/wiki/Spoutnik_22" TargetMode="External"/><Relationship Id="rId5" Type="http://schemas.openxmlformats.org/officeDocument/2006/relationships/hyperlink" Target="https://fr.wikipedia.org/wiki/Spoutnik_1" TargetMode="External"/><Relationship Id="rId4" Type="http://schemas.openxmlformats.org/officeDocument/2006/relationships/hyperlink" Target="https://fr.wikipedia.org/wiki/Satellite_artificie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L’exploration</a:t>
            </a:r>
            <a:r>
              <a:rPr lang="fr-FR" sz="1800" b="1" dirty="0">
                <a:solidFill>
                  <a:srgbClr val="000000"/>
                </a:solidFill>
                <a:effectLst/>
                <a:latin typeface="Times New Roman" panose="02020603050405020304" pitchFamily="18" charset="0"/>
                <a:ea typeface="Times New Roman" panose="02020603050405020304" pitchFamily="18" charset="0"/>
              </a:rPr>
              <a:t> </a:t>
            </a:r>
            <a:r>
              <a:rPr lang="fr-FR" sz="1800" dirty="0">
                <a:solidFill>
                  <a:srgbClr val="000000"/>
                </a:solidFill>
                <a:effectLst/>
                <a:latin typeface="Times New Roman" panose="02020603050405020304" pitchFamily="18" charset="0"/>
                <a:ea typeface="Times New Roman" panose="02020603050405020304" pitchFamily="18" charset="0"/>
              </a:rPr>
              <a:t>de Mars et de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Satellites naturels de Mars"/>
              </a:rPr>
              <a:t>ses deux satellites</a:t>
            </a:r>
            <a:r>
              <a:rPr lang="fr-FR" sz="1800" u="none" strike="noStrike" dirty="0">
                <a:solidFill>
                  <a:srgbClr val="000000"/>
                </a:solidFill>
                <a:effectLst/>
                <a:latin typeface="Times New Roman" panose="02020603050405020304" pitchFamily="18" charset="0"/>
                <a:ea typeface="Times New Roman" panose="02020603050405020304" pitchFamily="18" charset="0"/>
              </a:rPr>
              <a:t> (Phobos et Deimos)</a:t>
            </a:r>
            <a:r>
              <a:rPr lang="fr-FR" sz="1800" dirty="0">
                <a:solidFill>
                  <a:srgbClr val="000000"/>
                </a:solidFill>
                <a:effectLst/>
                <a:latin typeface="Times New Roman" panose="02020603050405020304" pitchFamily="18" charset="0"/>
                <a:ea typeface="Times New Roman" panose="02020603050405020304" pitchFamily="18" charset="0"/>
              </a:rPr>
              <a:t>, tient une place très importante dans les programmes spatiaux.</a:t>
            </a: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Actuellement, plus de 40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Sonde spatiale"/>
              </a:rPr>
              <a:t>sondes</a:t>
            </a:r>
            <a:r>
              <a:rPr lang="fr-FR" sz="1800" dirty="0">
                <a:solidFill>
                  <a:srgbClr val="000000"/>
                </a:solidFill>
                <a:effectLst/>
                <a:latin typeface="Times New Roman" panose="02020603050405020304" pitchFamily="18" charset="0"/>
                <a:ea typeface="Times New Roman" panose="02020603050405020304" pitchFamily="18" charset="0"/>
              </a:rPr>
              <a:t> et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Atterrisseur"/>
              </a:rPr>
              <a:t>atterrisseurs</a:t>
            </a:r>
            <a:r>
              <a:rPr lang="fr-FR" sz="1800" dirty="0">
                <a:solidFill>
                  <a:srgbClr val="000000"/>
                </a:solidFill>
                <a:effectLst/>
                <a:latin typeface="Times New Roman" panose="02020603050405020304" pitchFamily="18" charset="0"/>
                <a:ea typeface="Times New Roman" panose="02020603050405020304" pitchFamily="18" charset="0"/>
              </a:rPr>
              <a:t> ont été envoyés vers Mars depuis les années 1960, de pars sa proximité qui facilite le voyage des engins spatiaux et son passé mystérieux ayant potentiellement connu des conditions proches de celles sur Terre. </a:t>
            </a:r>
          </a:p>
          <a:p>
            <a:pPr>
              <a:spcBef>
                <a:spcPts val="600"/>
              </a:spcBef>
              <a:spcAft>
                <a:spcPts val="600"/>
              </a:spcAft>
            </a:pP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Mais avant de voir de plus près ces programmes spatiaux, nous allons faire le point des connaissances avant les années 60.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2</a:t>
            </a:fld>
            <a:endParaRPr lang="fr-FR"/>
          </a:p>
        </p:txBody>
      </p:sp>
    </p:spTree>
    <p:extLst>
      <p:ext uri="{BB962C8B-B14F-4D97-AF65-F5344CB8AC3E}">
        <p14:creationId xmlns:p14="http://schemas.microsoft.com/office/powerpoint/2010/main" val="311669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Après les échecs soviétiques, les américains prennent le relai, avec leur programme Mariner porté par le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Jet Propulsion Laboratory"/>
              </a:rPr>
              <a:t>Jet Propulsion </a:t>
            </a:r>
            <a:r>
              <a:rPr lang="fr-FR" sz="1800" u="none" strike="noStrike" dirty="0" err="1">
                <a:solidFill>
                  <a:srgbClr val="000000"/>
                </a:solidFill>
                <a:effectLst/>
                <a:latin typeface="Times New Roman" panose="02020603050405020304" pitchFamily="18" charset="0"/>
                <a:ea typeface="Times New Roman" panose="02020603050405020304" pitchFamily="18" charset="0"/>
                <a:hlinkClick r:id="rId3" tooltip="Jet Propulsion Laboratory"/>
              </a:rPr>
              <a:t>Laboratory</a:t>
            </a:r>
            <a:r>
              <a:rPr lang="fr-FR" sz="1800" dirty="0">
                <a:solidFill>
                  <a:srgbClr val="000000"/>
                </a:solidFill>
                <a:effectLst/>
                <a:latin typeface="Times New Roman" panose="02020603050405020304" pitchFamily="18" charset="0"/>
                <a:ea typeface="Times New Roman" panose="02020603050405020304" pitchFamily="18" charset="0"/>
              </a:rPr>
              <a:t> qui obtient l'autorisation de la NASA de développer une mission vers Mars. Cette première mission doit être un simple survol, un temps d’observation de la planète, sans mise en orbite autour de celle-ci. La petite sonde est équipée d'une caméra, d'un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Magnétomètre"/>
              </a:rPr>
              <a:t>magnétomètre</a:t>
            </a:r>
            <a:r>
              <a:rPr lang="fr-FR" sz="1800" dirty="0">
                <a:solidFill>
                  <a:srgbClr val="000000"/>
                </a:solidFill>
                <a:effectLst/>
                <a:latin typeface="Times New Roman" panose="02020603050405020304" pitchFamily="18" charset="0"/>
                <a:ea typeface="Times New Roman" panose="02020603050405020304" pitchFamily="18" charset="0"/>
              </a:rPr>
              <a:t> pour en mesurer le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Champ magnétique"/>
              </a:rPr>
              <a:t>champ magnétique</a:t>
            </a:r>
            <a:r>
              <a:rPr lang="fr-FR" sz="1800" dirty="0">
                <a:solidFill>
                  <a:srgbClr val="000000"/>
                </a:solidFill>
                <a:effectLst/>
                <a:latin typeface="Times New Roman" panose="02020603050405020304" pitchFamily="18" charset="0"/>
                <a:ea typeface="Times New Roman" panose="02020603050405020304" pitchFamily="18" charset="0"/>
              </a:rPr>
              <a:t> et d’instruments destinés à analyser le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6" tooltip="Vent solaire"/>
              </a:rPr>
              <a:t>vent solaire</a:t>
            </a:r>
            <a:r>
              <a:rPr lang="fr-FR" sz="1800" dirty="0">
                <a:solidFill>
                  <a:srgbClr val="000000"/>
                </a:solidFill>
                <a:effectLst/>
                <a:latin typeface="Times New Roman" panose="02020603050405020304" pitchFamily="18" charset="0"/>
                <a:ea typeface="Times New Roman" panose="02020603050405020304" pitchFamily="18" charset="0"/>
              </a:rPr>
              <a:t> et les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7" tooltip="Micrométéorite"/>
              </a:rPr>
              <a:t>micrométéorites</a:t>
            </a:r>
            <a:r>
              <a:rPr lang="fr-FR" sz="1800" dirty="0">
                <a:solidFill>
                  <a:srgbClr val="000000"/>
                </a:solidFill>
                <a:effectLst/>
                <a:latin typeface="Times New Roman" panose="02020603050405020304" pitchFamily="18" charset="0"/>
                <a:ea typeface="Times New Roman" panose="02020603050405020304" pitchFamily="18" charset="0"/>
              </a:rPr>
              <a:t> à proximité de Mars.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En 1964, Mariner 3 est lancée mais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8" tooltip="Coiffe (astronautique)"/>
              </a:rPr>
              <a:t>coiffe</a:t>
            </a:r>
            <a:r>
              <a:rPr lang="fr-FR" sz="1800" dirty="0">
                <a:solidFill>
                  <a:srgbClr val="000000"/>
                </a:solidFill>
                <a:effectLst/>
                <a:latin typeface="Times New Roman" panose="02020603050405020304" pitchFamily="18" charset="0"/>
                <a:ea typeface="Times New Roman" panose="02020603050405020304" pitchFamily="18" charset="0"/>
              </a:rPr>
              <a:t> ne s'éjecte pas correctement et la sonde est perdue.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Une vingtaine de jours après Mariner 3, Mariner 4 décolle avec succès réalise le tout premier survol de Mars, et fournit donc les premières images. Il s’agit de 22 photos assez zoomée car couvrant environ 1 % de la superficie de Mars : elles révèlent un paysage bien moins accueillant qu’imaginé, de type lunaire couvert de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9" tooltip="Cratère d'impact"/>
              </a:rPr>
              <a:t>cratères, avec une surface ancienne, sans végétation, sans eau et canaux à première vue, avec une atmosphère très ténue et sans champ magnétique pour la protéger du vent solaire.</a:t>
            </a:r>
            <a:r>
              <a:rPr lang="fr-FR" sz="1800" dirty="0">
                <a:solidFill>
                  <a:srgbClr val="000000"/>
                </a:solidFill>
                <a:effectLst/>
                <a:latin typeface="Times New Roman" panose="02020603050405020304" pitchFamily="18" charset="0"/>
                <a:ea typeface="Times New Roman" panose="02020603050405020304" pitchFamily="18" charset="0"/>
              </a:rPr>
              <a:t> Donc déjà, les premières observations avec les sondes sont très différentes de celles au télescope.</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Cette vision assez déprimante met fin aux théories d'une Mars jumelle de la Terre popularisée par des auteurs de fiction. La pression atmosphérique y est plus de 100 fois plus faible que sur Terre, les scientifiques émettent donc l'hypothèse que les calottes polaires ne sont pas couvertes de glace d'eau mais de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10" tooltip="Dioxyde de carbone"/>
              </a:rPr>
              <a:t>dioxyde de carbone</a:t>
            </a:r>
            <a:r>
              <a:rPr lang="fr-FR" sz="1800" dirty="0">
                <a:solidFill>
                  <a:srgbClr val="000000"/>
                </a:solidFill>
                <a:effectLst/>
                <a:latin typeface="Times New Roman" panose="02020603050405020304" pitchFamily="18" charset="0"/>
                <a:ea typeface="Times New Roman" panose="02020603050405020304" pitchFamily="18" charset="0"/>
              </a:rPr>
              <a:t>. La température de surface mesurée, −100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11" tooltip="Degré Celsius"/>
              </a:rPr>
              <a:t>°C</a:t>
            </a:r>
            <a:r>
              <a:rPr lang="fr-FR" sz="1800" dirty="0">
                <a:solidFill>
                  <a:srgbClr val="000000"/>
                </a:solidFill>
                <a:effectLst/>
                <a:latin typeface="Times New Roman" panose="02020603050405020304" pitchFamily="18" charset="0"/>
                <a:ea typeface="Times New Roman" panose="02020603050405020304" pitchFamily="18" charset="0"/>
              </a:rPr>
              <a:t>, est également beaucoup plus basse que prévu.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À la fin de la décennie, la NASA lance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12" tooltip="Mariner 6"/>
              </a:rPr>
              <a:t>Mariner 6</a:t>
            </a:r>
            <a:r>
              <a:rPr lang="fr-FR" sz="1800" dirty="0">
                <a:solidFill>
                  <a:srgbClr val="000000"/>
                </a:solidFill>
                <a:effectLst/>
                <a:latin typeface="Times New Roman" panose="02020603050405020304" pitchFamily="18" charset="0"/>
                <a:ea typeface="Times New Roman" panose="02020603050405020304" pitchFamily="18" charset="0"/>
              </a:rPr>
              <a:t> et 7, emportant des caméras plus sophistiquées. Toutes les deux réussissent un survol à faible distance (3 500 km). Leurs caméras réussissent à prendre près de 1 200 photos de bonne qualité qui couvrent 10 % de la superficie de la planète et qui confirment et précises la vision de Mariner 4. Ce grand succès est finalement occulté par les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13" tooltip="Apollo 11"/>
              </a:rPr>
              <a:t>premiers pas de l'Homme sur la Lune</a:t>
            </a:r>
            <a:r>
              <a:rPr lang="fr-FR" sz="1800" dirty="0">
                <a:solidFill>
                  <a:srgbClr val="000000"/>
                </a:solidFill>
                <a:effectLst/>
                <a:latin typeface="Times New Roman" panose="02020603050405020304" pitchFamily="18" charset="0"/>
                <a:ea typeface="Times New Roman" panose="02020603050405020304" pitchFamily="18" charset="0"/>
              </a:rPr>
              <a:t> intervenus quelques jours plus tôt.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11</a:t>
            </a:fld>
            <a:endParaRPr lang="fr-FR"/>
          </a:p>
        </p:txBody>
      </p:sp>
    </p:spTree>
    <p:extLst>
      <p:ext uri="{BB962C8B-B14F-4D97-AF65-F5344CB8AC3E}">
        <p14:creationId xmlns:p14="http://schemas.microsoft.com/office/powerpoint/2010/main" val="956361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Pour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Fenêtre de lancement"/>
              </a:rPr>
              <a:t>fenêtre de lancement</a:t>
            </a:r>
            <a:r>
              <a:rPr lang="fr-FR" sz="1800" dirty="0">
                <a:solidFill>
                  <a:srgbClr val="000000"/>
                </a:solidFill>
                <a:effectLst/>
                <a:latin typeface="Times New Roman" panose="02020603050405020304" pitchFamily="18" charset="0"/>
                <a:ea typeface="Times New Roman" panose="02020603050405020304" pitchFamily="18" charset="0"/>
              </a:rPr>
              <a:t> suivante, en 1971, la NASA décide de lancer deux orbiteurs, Mariner 8 et 9. Ils sont plus lourds (près d'une tonne) car ils emportent une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Rétrofusée"/>
              </a:rPr>
              <a:t>rétrofusée</a:t>
            </a:r>
            <a:r>
              <a:rPr lang="fr-FR" sz="1800" dirty="0">
                <a:solidFill>
                  <a:srgbClr val="000000"/>
                </a:solidFill>
                <a:effectLst/>
                <a:latin typeface="Times New Roman" panose="02020603050405020304" pitchFamily="18" charset="0"/>
                <a:ea typeface="Times New Roman" panose="02020603050405020304" pitchFamily="18" charset="0"/>
              </a:rPr>
              <a:t> pour la mise en orbite autour de Mars (il faut réduire sa vitesse et réaliser d’autres manœuvres). Le premier orbiteur,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Mariner 8"/>
              </a:rPr>
              <a:t>Mariner 8</a:t>
            </a:r>
            <a:r>
              <a:rPr lang="fr-FR" sz="1800" dirty="0">
                <a:solidFill>
                  <a:srgbClr val="000000"/>
                </a:solidFill>
                <a:effectLst/>
                <a:latin typeface="Times New Roman" panose="02020603050405020304" pitchFamily="18" charset="0"/>
                <a:ea typeface="Times New Roman" panose="02020603050405020304" pitchFamily="18" charset="0"/>
              </a:rPr>
              <a:t>, est victime d'une défaillance de son lanceur. C'est donc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6" tooltip="Mariner 9"/>
              </a:rPr>
              <a:t>Mariner 9</a:t>
            </a:r>
            <a:r>
              <a:rPr lang="fr-FR" sz="1800" dirty="0">
                <a:solidFill>
                  <a:srgbClr val="000000"/>
                </a:solidFill>
                <a:effectLst/>
                <a:latin typeface="Times New Roman" panose="02020603050405020304" pitchFamily="18" charset="0"/>
                <a:ea typeface="Times New Roman" panose="02020603050405020304" pitchFamily="18" charset="0"/>
              </a:rPr>
              <a:t>, lancée trois semaines plus tard qui va devenir le premier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7" tooltip="Satellite artificiel"/>
              </a:rPr>
              <a:t>satellite artificiel</a:t>
            </a:r>
            <a:r>
              <a:rPr lang="fr-FR" sz="1800" dirty="0">
                <a:solidFill>
                  <a:srgbClr val="000000"/>
                </a:solidFill>
                <a:effectLst/>
                <a:latin typeface="Times New Roman" panose="02020603050405020304" pitchFamily="18" charset="0"/>
                <a:ea typeface="Times New Roman" panose="02020603050405020304" pitchFamily="18" charset="0"/>
              </a:rPr>
              <a:t> d'une autre planète que la Terre.</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À l’arrivée de Mariner 9, Mars est complètement voilée par une tempête de poussière qui ne se calme qu'au bout d'un mois. L'</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8" tooltip="Orbiteur"/>
              </a:rPr>
              <a:t>orbiteur</a:t>
            </a:r>
            <a:r>
              <a:rPr lang="fr-FR" sz="1800" dirty="0">
                <a:solidFill>
                  <a:srgbClr val="000000"/>
                </a:solidFill>
                <a:effectLst/>
                <a:latin typeface="Times New Roman" panose="02020603050405020304" pitchFamily="18" charset="0"/>
                <a:ea typeface="Times New Roman" panose="02020603050405020304" pitchFamily="18" charset="0"/>
              </a:rPr>
              <a:t> est mis en orbite et réalise (après la tempête) une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9" tooltip="Cartographie"/>
              </a:rPr>
              <a:t>cartographie</a:t>
            </a:r>
            <a:r>
              <a:rPr lang="fr-FR" sz="1800" dirty="0">
                <a:solidFill>
                  <a:srgbClr val="000000"/>
                </a:solidFill>
                <a:effectLst/>
                <a:latin typeface="Times New Roman" panose="02020603050405020304" pitchFamily="18" charset="0"/>
                <a:ea typeface="Times New Roman" panose="02020603050405020304" pitchFamily="18" charset="0"/>
              </a:rPr>
              <a:t> de 70 % de la surface de Mars. La sonde spatiale transmet des images qui révèlent une planète beaucoup plus intéressante que ce qu'avait laissé entrevoir Mariner 6. La sonde spatiale découvre une géologie martienne plus complexe, avec notamment des structures comme des volcans et d'énorme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10" tooltip="Gorge (géographie)"/>
              </a:rPr>
              <a:t>canyon</a:t>
            </a:r>
            <a:r>
              <a:rPr lang="fr-FR" sz="1800" dirty="0">
                <a:solidFill>
                  <a:srgbClr val="000000"/>
                </a:solidFill>
                <a:effectLst/>
                <a:latin typeface="Times New Roman" panose="02020603050405020304" pitchFamily="18" charset="0"/>
                <a:ea typeface="Times New Roman" panose="02020603050405020304" pitchFamily="18" charset="0"/>
              </a:rPr>
              <a:t>s, comme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11" tooltip="Valles Marineris"/>
              </a:rPr>
              <a:t>Valles </a:t>
            </a:r>
            <a:r>
              <a:rPr lang="fr-FR" sz="1800" u="none" strike="noStrike" dirty="0" err="1">
                <a:solidFill>
                  <a:srgbClr val="000000"/>
                </a:solidFill>
                <a:effectLst/>
                <a:latin typeface="Times New Roman" panose="02020603050405020304" pitchFamily="18" charset="0"/>
                <a:ea typeface="Times New Roman" panose="02020603050405020304" pitchFamily="18" charset="0"/>
                <a:hlinkClick r:id="rId11" tooltip="Valles Marineris"/>
              </a:rPr>
              <a:t>Marineris</a:t>
            </a:r>
            <a:r>
              <a:rPr lang="fr-FR" sz="1800" dirty="0">
                <a:solidFill>
                  <a:srgbClr val="000000"/>
                </a:solidFill>
                <a:effectLst/>
                <a:latin typeface="Times New Roman" panose="02020603050405020304" pitchFamily="18" charset="0"/>
                <a:ea typeface="Times New Roman" panose="02020603050405020304" pitchFamily="18" charset="0"/>
              </a:rPr>
              <a:t> profond de 6 km, large d'une centaine de km, et long de plusieurs milliers de kilomètres. La caméra de la sonde spatiale photographie des plaines comportant peu de cratères, donc géologiquement jeunes. Les satellites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12" tooltip="Phobos (lune)"/>
              </a:rPr>
              <a:t>Phobos</a:t>
            </a:r>
            <a:r>
              <a:rPr lang="fr-FR" sz="1800" dirty="0">
                <a:solidFill>
                  <a:srgbClr val="000000"/>
                </a:solidFill>
                <a:effectLst/>
                <a:latin typeface="Times New Roman" panose="02020603050405020304" pitchFamily="18" charset="0"/>
                <a:ea typeface="Times New Roman" panose="02020603050405020304" pitchFamily="18" charset="0"/>
              </a:rPr>
              <a:t> et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13" tooltip="Déimos (lune)"/>
              </a:rPr>
              <a:t>Déimos</a:t>
            </a:r>
            <a:r>
              <a:rPr lang="fr-FR" sz="1800" dirty="0">
                <a:solidFill>
                  <a:srgbClr val="000000"/>
                </a:solidFill>
                <a:effectLst/>
                <a:latin typeface="Times New Roman" panose="02020603050405020304" pitchFamily="18" charset="0"/>
                <a:ea typeface="Times New Roman" panose="02020603050405020304" pitchFamily="18" charset="0"/>
              </a:rPr>
              <a:t> sont également photographiés.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Finalement, de nombreuses formations donnent à penser que l'eau a coulé par le passé sur Mars. La vie a pu apparaître comme sur Terre mais le seul moyen de le savoir est d'étudier sur place le sol de la planète, mission confiée au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14" tooltip="Programme Viking"/>
              </a:rPr>
              <a:t>programme Viking</a:t>
            </a:r>
            <a:r>
              <a:rPr lang="fr-FR" sz="1800" dirty="0">
                <a:solidFill>
                  <a:srgbClr val="000000"/>
                </a:solidFill>
                <a:effectLst/>
                <a:latin typeface="Times New Roman" panose="02020603050405020304" pitchFamily="18" charset="0"/>
                <a:ea typeface="Times New Roman" panose="02020603050405020304" pitchFamily="18" charset="0"/>
              </a:rPr>
              <a:t> en plein développement à cette époque.</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12</a:t>
            </a:fld>
            <a:endParaRPr lang="fr-FR"/>
          </a:p>
        </p:txBody>
      </p:sp>
    </p:spTree>
    <p:extLst>
      <p:ext uri="{BB962C8B-B14F-4D97-AF65-F5344CB8AC3E}">
        <p14:creationId xmlns:p14="http://schemas.microsoft.com/office/powerpoint/2010/main" val="3697665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À la suite des échecs des missions martiennes de 1969, les soviétiques vont profiter de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Fenêtre de lancement"/>
              </a:rPr>
              <a:t>fenêtre de lancement</a:t>
            </a:r>
            <a:r>
              <a:rPr lang="fr-FR" sz="1800" dirty="0">
                <a:solidFill>
                  <a:srgbClr val="000000"/>
                </a:solidFill>
                <a:effectLst/>
                <a:latin typeface="Times New Roman" panose="02020603050405020304" pitchFamily="18" charset="0"/>
                <a:ea typeface="Times New Roman" panose="02020603050405020304" pitchFamily="18" charset="0"/>
              </a:rPr>
              <a:t> de 1971.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Un orbiteur (Cosmos 419) et deux atterrisseurs (Mars 2 et 3) sont programmés. Cosmo 419, échec, mais Mars 2 et 3 sont placés avec succès sur une orbite de transit vers Mars.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Mars 2 arrive sans encombre vers la planète rouge et pénètre dans l’atmosphère martienne, mais sa vitesse trop élevée le fait s’écraser (il n’a pas eu le temps de déployer son parachute). C’est encore un échec mais quand même une forme de réussite pour les soviétiques qui sont allés bien loin.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De son côté, Mars 3 parvient jusqu'à Mars et l’atterrissage… est un succès. Malheureusement il ne survivra que 20 secondes une fois sur le sol martien. A travers cette mission, l’URSS devient la première puissance à faire atterrir un engin sur Mars.</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En 1973 s'ouvre une nouvelle fenêtre de tir vers Mars. Alors que les Américains n'ont programmé, pour des raisons budgétaires, aucune mission, les Soviétiques lancent quatre sondes spatiales :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Mars 4"/>
              </a:rPr>
              <a:t>Mars 4</a:t>
            </a:r>
            <a:r>
              <a:rPr lang="fr-FR" sz="1800" dirty="0">
                <a:solidFill>
                  <a:srgbClr val="000000"/>
                </a:solidFill>
                <a:effectLst/>
                <a:latin typeface="Times New Roman" panose="02020603050405020304" pitchFamily="18" charset="0"/>
                <a:ea typeface="Times New Roman" panose="02020603050405020304" pitchFamily="18" charset="0"/>
              </a:rPr>
              <a:t> et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Mars 5"/>
              </a:rPr>
              <a:t>Mars 5</a:t>
            </a:r>
            <a:r>
              <a:rPr lang="fr-FR" sz="1800" dirty="0">
                <a:solidFill>
                  <a:srgbClr val="000000"/>
                </a:solidFill>
                <a:effectLst/>
                <a:latin typeface="Times New Roman" panose="02020603050405020304" pitchFamily="18" charset="0"/>
                <a:ea typeface="Times New Roman" panose="02020603050405020304" pitchFamily="18" charset="0"/>
              </a:rPr>
              <a:t> sont des orbiteurs tandis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6" tooltip="Mars 6"/>
              </a:rPr>
              <a:t>Mars 6</a:t>
            </a:r>
            <a:r>
              <a:rPr lang="fr-FR" sz="1800" dirty="0">
                <a:solidFill>
                  <a:srgbClr val="000000"/>
                </a:solidFill>
                <a:effectLst/>
                <a:latin typeface="Times New Roman" panose="02020603050405020304" pitchFamily="18" charset="0"/>
                <a:ea typeface="Times New Roman" panose="02020603050405020304" pitchFamily="18" charset="0"/>
              </a:rPr>
              <a:t> et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7" tooltip="Mars 7"/>
              </a:rPr>
              <a:t>Mars 7</a:t>
            </a:r>
            <a:r>
              <a:rPr lang="fr-FR" sz="1800" dirty="0">
                <a:solidFill>
                  <a:srgbClr val="000000"/>
                </a:solidFill>
                <a:effectLst/>
                <a:latin typeface="Times New Roman" panose="02020603050405020304" pitchFamily="18" charset="0"/>
                <a:ea typeface="Times New Roman" panose="02020603050405020304" pitchFamily="18" charset="0"/>
              </a:rPr>
              <a:t> sont des atterrisseurs.</a:t>
            </a:r>
            <a:endParaRPr lang="fr-FR" sz="18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fr-FR" sz="1800" dirty="0">
                <a:solidFill>
                  <a:srgbClr val="000000"/>
                </a:solidFill>
                <a:effectLst/>
                <a:latin typeface="Times New Roman" panose="02020603050405020304" pitchFamily="18" charset="0"/>
                <a:ea typeface="Times New Roman" panose="02020603050405020304" pitchFamily="18" charset="0"/>
              </a:rPr>
              <a:t>Mars 4, échec car l’électronique n’a pas résister à la température spatiale</a:t>
            </a:r>
            <a:endParaRPr lang="fr-FR" sz="18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fr-FR" sz="1800" dirty="0">
                <a:solidFill>
                  <a:srgbClr val="000000"/>
                </a:solidFill>
                <a:effectLst/>
                <a:latin typeface="Times New Roman" panose="02020603050405020304" pitchFamily="18" charset="0"/>
                <a:ea typeface="Times New Roman" panose="02020603050405020304" pitchFamily="18" charset="0"/>
              </a:rPr>
              <a:t>Mars 5 a le temps de transmettre 60 images avant de perdre contact</a:t>
            </a:r>
            <a:endParaRPr lang="fr-FR" sz="18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fr-FR" sz="1800" dirty="0">
                <a:solidFill>
                  <a:srgbClr val="000000"/>
                </a:solidFill>
                <a:effectLst/>
                <a:latin typeface="Times New Roman" panose="02020603050405020304" pitchFamily="18" charset="0"/>
                <a:ea typeface="Times New Roman" panose="02020603050405020304" pitchFamily="18" charset="0"/>
              </a:rPr>
              <a:t>Mars 6 arrive jusqu’à Mars, commence son atterrissage mais les transmissions sont interrompues moins de trois minutes après l'ouverture des parachutes.</a:t>
            </a:r>
            <a:endParaRPr lang="fr-FR" sz="1800" dirty="0">
              <a:effectLst/>
              <a:latin typeface="Times New Roman" panose="02020603050405020304" pitchFamily="18" charset="0"/>
              <a:ea typeface="Times New Roman" panose="02020603050405020304" pitchFamily="18" charset="0"/>
            </a:endParaRPr>
          </a:p>
          <a:p>
            <a:pPr marL="342900" lvl="0" indent="-342900">
              <a:spcBef>
                <a:spcPts val="600"/>
              </a:spcBef>
              <a:spcAft>
                <a:spcPts val="600"/>
              </a:spcAft>
              <a:buFont typeface="Times New Roman" panose="02020603050405020304" pitchFamily="18" charset="0"/>
              <a:buChar char="-"/>
            </a:pPr>
            <a:r>
              <a:rPr lang="fr-FR" sz="1800" dirty="0">
                <a:solidFill>
                  <a:srgbClr val="000000"/>
                </a:solidFill>
                <a:effectLst/>
                <a:latin typeface="Times New Roman" panose="02020603050405020304" pitchFamily="18" charset="0"/>
                <a:ea typeface="Times New Roman" panose="02020603050405020304" pitchFamily="18" charset="0"/>
              </a:rPr>
              <a:t>Et Mars 7 s’est scratché à la surface</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13</a:t>
            </a:fld>
            <a:endParaRPr lang="fr-FR"/>
          </a:p>
        </p:txBody>
      </p:sp>
    </p:spTree>
    <p:extLst>
      <p:ext uri="{BB962C8B-B14F-4D97-AF65-F5344CB8AC3E}">
        <p14:creationId xmlns:p14="http://schemas.microsoft.com/office/powerpoint/2010/main" val="2418122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On en revient aux américains, qui en 1975, envoient deux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Sonde spatiale"/>
              </a:rPr>
              <a:t>sondes</a:t>
            </a:r>
            <a:r>
              <a:rPr lang="fr-FR" sz="1800" dirty="0">
                <a:solidFill>
                  <a:srgbClr val="000000"/>
                </a:solidFill>
                <a:effectLst/>
                <a:latin typeface="Times New Roman" panose="02020603050405020304" pitchFamily="18" charset="0"/>
                <a:ea typeface="Times New Roman" panose="02020603050405020304" pitchFamily="18" charset="0"/>
              </a:rPr>
              <a:t> :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Programme Viking"/>
              </a:rPr>
              <a:t>Viking 1</a:t>
            </a:r>
            <a:r>
              <a:rPr lang="fr-FR" sz="1800" dirty="0">
                <a:solidFill>
                  <a:srgbClr val="000000"/>
                </a:solidFill>
                <a:effectLst/>
                <a:latin typeface="Times New Roman" panose="02020603050405020304" pitchFamily="18" charset="0"/>
                <a:ea typeface="Times New Roman" panose="02020603050405020304" pitchFamily="18" charset="0"/>
              </a:rPr>
              <a:t> et 2, chacune composée d’un orbiteur et d’un atterrisseur. Les orbiteurs doivent réaliser une cartographie précise de la surface de Mars tandis que les atterrisseurs sont conçus pour détecter une éventuelle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Vie extraterrestre"/>
              </a:rPr>
              <a:t>forme de vie</a:t>
            </a:r>
            <a:r>
              <a:rPr lang="fr-FR" sz="1800" dirty="0">
                <a:solidFill>
                  <a:srgbClr val="000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Au bout d'un voyage de dix mois, les deux sondes parviennent à se placer sur leur orbite. Puis l’atterrisseur de Viking 1 entame son atterrissage, et après une descente de quelques heures, il touche le sol martien et transmet ses premières images décrivant un joli désert de sable et de roche.</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L’atterrisseur de Viking 2 arrive avec succès 2 semaines plus tard.</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Même si aucune forme de vie n'est détectée, le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Programme Viking"/>
              </a:rPr>
              <a:t>programme Viking</a:t>
            </a:r>
            <a:r>
              <a:rPr lang="fr-FR" sz="1800" dirty="0">
                <a:solidFill>
                  <a:srgbClr val="000000"/>
                </a:solidFill>
                <a:effectLst/>
                <a:latin typeface="Times New Roman" panose="02020603050405020304" pitchFamily="18" charset="0"/>
                <a:ea typeface="Times New Roman" panose="02020603050405020304" pitchFamily="18" charset="0"/>
              </a:rPr>
              <a:t> est une réussite totale, car les engins émettent des informations beaucoup plus longtemps que prévu : six ans pour Viking 1, quatre pour Viking 2. Durant tout ce temps, la quantité de données transmises est colossale. Les atterrisseurs analysent en effet la composition de l’</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6" tooltip="Atmosphère de Mars"/>
              </a:rPr>
              <a:t>atmosphère</a:t>
            </a:r>
            <a:r>
              <a:rPr lang="fr-FR" sz="1800" dirty="0">
                <a:solidFill>
                  <a:srgbClr val="000000"/>
                </a:solidFill>
                <a:effectLst/>
                <a:latin typeface="Times New Roman" panose="02020603050405020304" pitchFamily="18" charset="0"/>
                <a:ea typeface="Times New Roman" panose="02020603050405020304" pitchFamily="18" charset="0"/>
              </a:rPr>
              <a:t> et du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7" tooltip="Sol martien"/>
              </a:rPr>
              <a:t>sol</a:t>
            </a:r>
            <a:r>
              <a:rPr lang="fr-FR" sz="1800" dirty="0">
                <a:solidFill>
                  <a:srgbClr val="000000"/>
                </a:solidFill>
                <a:effectLst/>
                <a:latin typeface="Times New Roman" panose="02020603050405020304" pitchFamily="18" charset="0"/>
                <a:ea typeface="Times New Roman" panose="02020603050405020304" pitchFamily="18" charset="0"/>
              </a:rPr>
              <a:t> martiens et collectent des données météorologiques. Les orbiteurs, quant à eux, photographient la quasi-totalité de la planète avec une résolution inférieure à 300 mètres par pixel. Au sol comme depuis les orbites, l'observation détaillée met en évidence la présence passée d'eau liquide à sa surface, relançant ainsi la question de la vie sur la planète rouge. Face aux échecs successifs des Soviétiques, les missions Viking démontrent la supériorité des Américains dans le domaine technologique.</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Le programme Viking a démontré que l'histoire géologique et climatique de Mars est complexe, et que l'environnement martien continue de se modifier. Du coup ça a amené à se poser pleins d’autres questions. L'origine des formations attribuées sans certitude à l'action d'anciens cours d'eau ou lac sont une énigme, de même que la distribution des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8" tooltip="Minéral"/>
              </a:rPr>
              <a:t>minéraux</a:t>
            </a:r>
            <a:r>
              <a:rPr lang="fr-FR" sz="1800" dirty="0">
                <a:solidFill>
                  <a:srgbClr val="000000"/>
                </a:solidFill>
                <a:effectLst/>
                <a:latin typeface="Times New Roman" panose="02020603050405020304" pitchFamily="18" charset="0"/>
                <a:ea typeface="Times New Roman" panose="02020603050405020304" pitchFamily="18" charset="0"/>
              </a:rPr>
              <a:t> à sa surface et la différence significative entre l’hémisphère nord et sud : le nord est a une altitude plus basse, est plat et bien moins impacté que l’hémisphère sud.</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Le succès des missions Viking est suivi d'une période de plus de vingt ans sans nouvelle mission américaine vers Mars. Alors que les Américains ont démontré leur suprématie sur la Lune et sur Mars, se joue ensuite une rivalité sur la maîtrise de l'espace circumterrestre. Le développement de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9" tooltip="Navette spatiale américaine"/>
              </a:rPr>
              <a:t>navette spatiale</a:t>
            </a:r>
            <a:r>
              <a:rPr lang="fr-FR" sz="1800" dirty="0">
                <a:solidFill>
                  <a:srgbClr val="000000"/>
                </a:solidFill>
                <a:effectLst/>
                <a:latin typeface="Times New Roman" panose="02020603050405020304" pitchFamily="18" charset="0"/>
                <a:ea typeface="Times New Roman" panose="02020603050405020304" pitchFamily="18" charset="0"/>
              </a:rPr>
              <a:t> occupe beaucoup la NASA.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14</a:t>
            </a:fld>
            <a:endParaRPr lang="fr-FR"/>
          </a:p>
        </p:txBody>
      </p:sp>
    </p:spTree>
    <p:extLst>
      <p:ext uri="{BB962C8B-B14F-4D97-AF65-F5344CB8AC3E}">
        <p14:creationId xmlns:p14="http://schemas.microsoft.com/office/powerpoint/2010/main" val="3266207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Times New Roman" panose="02020603050405020304" pitchFamily="18" charset="0"/>
                <a:ea typeface="Times New Roman" panose="02020603050405020304" pitchFamily="18" charset="0"/>
              </a:rPr>
              <a:t>Du côté soviétique, 15 ans après les résultats décevants de leur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Programme Mars"/>
              </a:rPr>
              <a:t>programme Mars</a:t>
            </a:r>
            <a:r>
              <a:rPr lang="fr-FR" sz="1800" dirty="0">
                <a:solidFill>
                  <a:srgbClr val="000000"/>
                </a:solidFill>
                <a:effectLst/>
                <a:latin typeface="Times New Roman" panose="02020603050405020304" pitchFamily="18" charset="0"/>
                <a:ea typeface="Times New Roman" panose="02020603050405020304" pitchFamily="18" charset="0"/>
              </a:rPr>
              <a:t>, les soviétiques développent un nouveau projet chargé d’étudier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Phobos (lune)"/>
              </a:rPr>
              <a:t>Phobos</a:t>
            </a:r>
            <a:r>
              <a:rPr lang="fr-FR" sz="1800" dirty="0">
                <a:solidFill>
                  <a:srgbClr val="000000"/>
                </a:solidFill>
                <a:effectLst/>
                <a:latin typeface="Times New Roman" panose="02020603050405020304" pitchFamily="18" charset="0"/>
                <a:ea typeface="Times New Roman" panose="02020603050405020304" pitchFamily="18" charset="0"/>
              </a:rPr>
              <a:t>. Ainsi les lancements des sondes Phobos 1 et 2 se déroulent correctement mais sur son chemin Phobos 1 interrompt brutalement ses communications. Quant à lui, Phobos 2 arrive jusqu’à Phobos, mais lorsqu’il n’en est qu’à 50 mètres et s’apprête à lancer ses 2 atterrisseurs, les communications sont une nouvelle fois perdues. On estime aujourd'hui que ces problèmes de communications ont été provoqué par des particules du vent solaire.</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15</a:t>
            </a:fld>
            <a:endParaRPr lang="fr-FR"/>
          </a:p>
        </p:txBody>
      </p:sp>
    </p:spTree>
    <p:extLst>
      <p:ext uri="{BB962C8B-B14F-4D97-AF65-F5344CB8AC3E}">
        <p14:creationId xmlns:p14="http://schemas.microsoft.com/office/powerpoint/2010/main" val="819355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Times New Roman" panose="02020603050405020304" pitchFamily="18" charset="0"/>
                <a:ea typeface="Times New Roman" panose="02020603050405020304" pitchFamily="18" charset="0"/>
              </a:rPr>
              <a:t>Côté américain, 17 ans après le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Programme Viking"/>
              </a:rPr>
              <a:t>programme Viking</a:t>
            </a:r>
            <a:r>
              <a:rPr lang="fr-FR" sz="1800" dirty="0">
                <a:solidFill>
                  <a:srgbClr val="000000"/>
                </a:solidFill>
                <a:effectLst/>
                <a:latin typeface="Times New Roman" panose="02020603050405020304" pitchFamily="18" charset="0"/>
                <a:ea typeface="Times New Roman" panose="02020603050405020304" pitchFamily="18" charset="0"/>
              </a:rPr>
              <a:t>,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National Aeronautics and Space Administration"/>
              </a:rPr>
              <a:t>NASA</a:t>
            </a:r>
            <a:r>
              <a:rPr lang="fr-FR" sz="1800" dirty="0">
                <a:solidFill>
                  <a:srgbClr val="000000"/>
                </a:solidFill>
                <a:effectLst/>
                <a:latin typeface="Times New Roman" panose="02020603050405020304" pitchFamily="18" charset="0"/>
                <a:ea typeface="Times New Roman" panose="02020603050405020304" pitchFamily="18" charset="0"/>
              </a:rPr>
              <a:t> décide de retourner vers Mars en lançant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Mars Observer"/>
              </a:rPr>
              <a:t>Mars Observer</a:t>
            </a:r>
            <a:r>
              <a:rPr lang="fr-FR" sz="1800" dirty="0">
                <a:solidFill>
                  <a:srgbClr val="000000"/>
                </a:solidFill>
                <a:effectLst/>
                <a:latin typeface="Times New Roman" panose="02020603050405020304" pitchFamily="18" charset="0"/>
                <a:ea typeface="Times New Roman" panose="02020603050405020304" pitchFamily="18" charset="0"/>
              </a:rPr>
              <a:t> en 1992. Mais juste avant de se mettre en orbite martienne, le contact est perdu. Mars Observer était alors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6" tooltip="Sonde spatiale"/>
              </a:rPr>
              <a:t>sonde</a:t>
            </a:r>
            <a:r>
              <a:rPr lang="fr-FR" sz="1800" dirty="0">
                <a:solidFill>
                  <a:srgbClr val="000000"/>
                </a:solidFill>
                <a:effectLst/>
                <a:latin typeface="Times New Roman" panose="02020603050405020304" pitchFamily="18" charset="0"/>
                <a:ea typeface="Times New Roman" panose="02020603050405020304" pitchFamily="18" charset="0"/>
              </a:rPr>
              <a:t> la plus coûteuse envoyée par la NASA (813 millions de dollars).</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16</a:t>
            </a:fld>
            <a:endParaRPr lang="fr-FR"/>
          </a:p>
        </p:txBody>
      </p:sp>
    </p:spTree>
    <p:extLst>
      <p:ext uri="{BB962C8B-B14F-4D97-AF65-F5344CB8AC3E}">
        <p14:creationId xmlns:p14="http://schemas.microsoft.com/office/powerpoint/2010/main" val="40229602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Toujours en quête d'un succès, les Russes mettent au point une mission en collaboration avec l’Union européenne et les États-Unis. Ils conçoivent une sonde de 6 tonnes composée d’un satellite d’observation, de deux modules d’atterrissage et de deux pénétrateurs. </a:t>
            </a:r>
            <a:r>
              <a:rPr lang="fr-FR" sz="18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Mars 96"/>
              </a:rPr>
              <a:t>Mars 96</a:t>
            </a:r>
            <a:r>
              <a:rPr lang="fr-F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devient donc l'engin le mieux équipé jamais lancé par l’Homme. Mais une défaillance de son lanceur cause sa perte le lendemain du décollage. Nouvel échec.</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17</a:t>
            </a:fld>
            <a:endParaRPr lang="fr-FR"/>
          </a:p>
        </p:txBody>
      </p:sp>
    </p:spTree>
    <p:extLst>
      <p:ext uri="{BB962C8B-B14F-4D97-AF65-F5344CB8AC3E}">
        <p14:creationId xmlns:p14="http://schemas.microsoft.com/office/powerpoint/2010/main" val="2454397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 même année, les américains lancent la sonde </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Mars Pathfinder"/>
              </a:rPr>
              <a:t>Mars </a:t>
            </a:r>
            <a:r>
              <a:rPr lang="fr-FR" sz="1800"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Mars Pathfinder"/>
              </a:rPr>
              <a:t>Pathfinder</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Il libère le tout premier </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4" tooltip="Astromobile"/>
              </a:rPr>
              <a:t>rover</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Mars Pathfinder"/>
              </a:rPr>
              <a:t>Sojourner</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qui explore les environs, parcourant une centaine de mètres jusqu'à l'arrêt des transmissions près de 3 mois après son atterrissage, alors que la mission était prévue pour une durée d’une semaine. C’est un rover de 65cm de long et 30cm de haut. Avec sa petite antenne on dirait un jouet télécommandé, mais il s’agit du tout premier rover à se déplacer sur Mars. Il est couvert d’un panneau solaire et est équipé d’un spectromètre, de quelques caméras, et de quoi faire une petite station météo.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18</a:t>
            </a:fld>
            <a:endParaRPr lang="fr-FR"/>
          </a:p>
        </p:txBody>
      </p:sp>
    </p:spTree>
    <p:extLst>
      <p:ext uri="{BB962C8B-B14F-4D97-AF65-F5344CB8AC3E}">
        <p14:creationId xmlns:p14="http://schemas.microsoft.com/office/powerpoint/2010/main" val="2504645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Times New Roman" panose="02020603050405020304" pitchFamily="18" charset="0"/>
                <a:ea typeface="Times New Roman" panose="02020603050405020304" pitchFamily="18" charset="0"/>
              </a:rPr>
              <a:t>Arrivé 2 mois après Mars </a:t>
            </a:r>
            <a:r>
              <a:rPr lang="fr-FR" sz="1800" dirty="0" err="1">
                <a:solidFill>
                  <a:srgbClr val="000000"/>
                </a:solidFill>
                <a:effectLst/>
                <a:latin typeface="Times New Roman" panose="02020603050405020304" pitchFamily="18" charset="0"/>
                <a:ea typeface="Times New Roman" panose="02020603050405020304" pitchFamily="18" charset="0"/>
              </a:rPr>
              <a:t>Pathfinder</a:t>
            </a:r>
            <a:r>
              <a:rPr lang="fr-FR" sz="1800" dirty="0">
                <a:solidFill>
                  <a:srgbClr val="000000"/>
                </a:solidFill>
                <a:effectLst/>
                <a:latin typeface="Times New Roman" panose="02020603050405020304" pitchFamily="18" charset="0"/>
                <a:ea typeface="Times New Roman" panose="02020603050405020304" pitchFamily="18" charset="0"/>
              </a:rPr>
              <a:t> et </a:t>
            </a:r>
            <a:r>
              <a:rPr lang="fr-FR" sz="1800" dirty="0" err="1">
                <a:solidFill>
                  <a:srgbClr val="000000"/>
                </a:solidFill>
                <a:effectLst/>
                <a:latin typeface="Times New Roman" panose="02020603050405020304" pitchFamily="18" charset="0"/>
                <a:ea typeface="Times New Roman" panose="02020603050405020304" pitchFamily="18" charset="0"/>
              </a:rPr>
              <a:t>Sojourner</a:t>
            </a:r>
            <a:r>
              <a:rPr lang="fr-FR" sz="1800" dirty="0">
                <a:solidFill>
                  <a:srgbClr val="000000"/>
                </a:solidFill>
                <a:effectLst/>
                <a:latin typeface="Times New Roman" panose="02020603050405020304" pitchFamily="18" charset="0"/>
                <a:ea typeface="Times New Roman" panose="02020603050405020304" pitchFamily="18" charset="0"/>
              </a:rPr>
              <a:t>, Mars Global </a:t>
            </a:r>
            <a:r>
              <a:rPr lang="fr-FR" sz="1800" dirty="0" err="1">
                <a:solidFill>
                  <a:srgbClr val="000000"/>
                </a:solidFill>
                <a:effectLst/>
                <a:latin typeface="Times New Roman" panose="02020603050405020304" pitchFamily="18" charset="0"/>
                <a:ea typeface="Times New Roman" panose="02020603050405020304" pitchFamily="18" charset="0"/>
              </a:rPr>
              <a:t>Surveyor</a:t>
            </a:r>
            <a:r>
              <a:rPr lang="fr-FR" sz="1800" dirty="0">
                <a:solidFill>
                  <a:srgbClr val="000000"/>
                </a:solidFill>
                <a:effectLst/>
                <a:latin typeface="Times New Roman" panose="02020603050405020304" pitchFamily="18" charset="0"/>
                <a:ea typeface="Times New Roman" panose="02020603050405020304" pitchFamily="18" charset="0"/>
              </a:rPr>
              <a:t> est un orbiteur de la NASA qui pendant neuf ans, étudiera l'ensemble de la surface de Mars, son atmosphère et sa structure interne, nous renvoyant énormément de données. Par exemple il révèle la présence de minéraux, de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Sédiments"/>
              </a:rPr>
              <a:t>dépôts sédimentaires</a:t>
            </a:r>
            <a:r>
              <a:rPr lang="fr-FR" sz="1800" dirty="0">
                <a:solidFill>
                  <a:srgbClr val="000000"/>
                </a:solidFill>
                <a:effectLst/>
                <a:latin typeface="Times New Roman" panose="02020603050405020304" pitchFamily="18" charset="0"/>
                <a:ea typeface="Times New Roman" panose="02020603050405020304" pitchFamily="18" charset="0"/>
              </a:rPr>
              <a:t> et d’</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Hématite"/>
              </a:rPr>
              <a:t>hématites</a:t>
            </a:r>
            <a:r>
              <a:rPr lang="fr-FR" sz="1800" dirty="0">
                <a:solidFill>
                  <a:srgbClr val="000000"/>
                </a:solidFill>
                <a:effectLst/>
                <a:latin typeface="Times New Roman" panose="02020603050405020304" pitchFamily="18" charset="0"/>
                <a:ea typeface="Times New Roman" panose="02020603050405020304" pitchFamily="18" charset="0"/>
              </a:rPr>
              <a:t> dans une région, prouvant que Mars n’a pas été aussi aride qu’aujourd’hui et a surement même vu de l’eau couler à sa surface dans un passé lointain. Il découvre aussi l’existence d’un ancien champ magnétique actif, qui aurait marqué les roches. La sonde a aussi produit une carte globale de Mars avec une résolution très bonne résolution grâce à sa caméra placée derrière un télescope </a:t>
            </a:r>
            <a:r>
              <a:rPr lang="fr-FR" sz="1800" dirty="0" err="1">
                <a:solidFill>
                  <a:srgbClr val="000000"/>
                </a:solidFill>
                <a:effectLst/>
                <a:latin typeface="Times New Roman" panose="02020603050405020304" pitchFamily="18" charset="0"/>
                <a:ea typeface="Times New Roman" panose="02020603050405020304" pitchFamily="18" charset="0"/>
              </a:rPr>
              <a:t>Ritchey</a:t>
            </a:r>
            <a:r>
              <a:rPr lang="fr-FR" sz="1800" dirty="0">
                <a:solidFill>
                  <a:srgbClr val="000000"/>
                </a:solidFill>
                <a:effectLst/>
                <a:latin typeface="Times New Roman" panose="02020603050405020304" pitchFamily="18" charset="0"/>
                <a:ea typeface="Times New Roman" panose="02020603050405020304" pitchFamily="18" charset="0"/>
              </a:rPr>
              <a:t>-Chrétien de 35cm.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19</a:t>
            </a:fld>
            <a:endParaRPr lang="fr-FR"/>
          </a:p>
        </p:txBody>
      </p:sp>
    </p:spTree>
    <p:extLst>
      <p:ext uri="{BB962C8B-B14F-4D97-AF65-F5344CB8AC3E}">
        <p14:creationId xmlns:p14="http://schemas.microsoft.com/office/powerpoint/2010/main" val="4044188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Times New Roman" panose="02020603050405020304" pitchFamily="18" charset="0"/>
                <a:ea typeface="Times New Roman" panose="02020603050405020304" pitchFamily="18" charset="0"/>
              </a:rPr>
              <a:t>Fin 1998/début 1999, la NASA lance deux nouvelles sondes,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Mars Climate Orbiter"/>
              </a:rPr>
              <a:t>Mars </a:t>
            </a:r>
            <a:r>
              <a:rPr lang="fr-FR" sz="1800" u="none" strike="noStrike" dirty="0" err="1">
                <a:solidFill>
                  <a:srgbClr val="000000"/>
                </a:solidFill>
                <a:effectLst/>
                <a:latin typeface="Times New Roman" panose="02020603050405020304" pitchFamily="18" charset="0"/>
                <a:ea typeface="Times New Roman" panose="02020603050405020304" pitchFamily="18" charset="0"/>
                <a:hlinkClick r:id="rId3" tooltip="Mars Climate Orbiter"/>
              </a:rPr>
              <a:t>Climate</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Mars Climate Orbiter"/>
              </a:rPr>
              <a:t> Orbiter</a:t>
            </a:r>
            <a:r>
              <a:rPr lang="fr-FR" sz="1800" dirty="0">
                <a:solidFill>
                  <a:srgbClr val="000000"/>
                </a:solidFill>
                <a:effectLst/>
                <a:latin typeface="Times New Roman" panose="02020603050405020304" pitchFamily="18" charset="0"/>
                <a:ea typeface="Times New Roman" panose="02020603050405020304" pitchFamily="18" charset="0"/>
              </a:rPr>
              <a:t> et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Mars Polar Lander"/>
              </a:rPr>
              <a:t>Mars Polar Lander</a:t>
            </a:r>
            <a:r>
              <a:rPr lang="fr-FR" sz="1800" dirty="0">
                <a:solidFill>
                  <a:srgbClr val="000000"/>
                </a:solidFill>
                <a:effectLst/>
                <a:latin typeface="Times New Roman" panose="02020603050405020304" pitchFamily="18" charset="0"/>
                <a:ea typeface="Times New Roman" panose="02020603050405020304" pitchFamily="18" charset="0"/>
              </a:rPr>
              <a:t>. Toutes les deux sont victimes de défaillances avant même d’avoir débuté la partie scientifique de leur mission. Face à cette série de défaillances, la NASA suspend toutes les missions futures de son programme d'exploration martienne.</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20</a:t>
            </a:fld>
            <a:endParaRPr lang="fr-FR"/>
          </a:p>
        </p:txBody>
      </p:sp>
    </p:spTree>
    <p:extLst>
      <p:ext uri="{BB962C8B-B14F-4D97-AF65-F5344CB8AC3E}">
        <p14:creationId xmlns:p14="http://schemas.microsoft.com/office/powerpoint/2010/main" val="1464653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12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 par sa luminosité importante et sa couleur rouge caractéristique, Mars est identifiée par les premiers astronomes de l'Antiquité qui la baptisent du nom du dieu de la guerre, et du désordre car Mars à un mouvement de rétrogradation :  vu de la Terre, elle va par le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Zodiaque"/>
              </a:rPr>
              <a:t>zodiaque</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d'est en ouest, fait demi-tour et repars ensuite dans le bon sens (comme illustré sur le diapo).</a:t>
            </a:r>
          </a:p>
          <a:p>
            <a:pPr>
              <a:lnSpc>
                <a:spcPct val="107000"/>
              </a:lnSpc>
              <a:spcAft>
                <a:spcPts val="12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Bien plus tard, en 1609, l'astronome allemand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4" tooltip="Johannes Kepler"/>
              </a:rPr>
              <a:t>Kepler</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met la trajectoire de Mars en équations après avoir étudié son déplacement pendant quelques années, et établit les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5" tooltip="Lois de Kepler"/>
              </a:rPr>
              <a:t>lois de Kepler</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qui régissent le mouvement des planètes autour du Soleil.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3</a:t>
            </a:fld>
            <a:endParaRPr lang="fr-FR"/>
          </a:p>
        </p:txBody>
      </p:sp>
    </p:spTree>
    <p:extLst>
      <p:ext uri="{BB962C8B-B14F-4D97-AF65-F5344CB8AC3E}">
        <p14:creationId xmlns:p14="http://schemas.microsoft.com/office/powerpoint/2010/main" val="2185179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Times New Roman" panose="02020603050405020304" pitchFamily="18" charset="0"/>
                <a:ea typeface="Times New Roman" panose="02020603050405020304" pitchFamily="18" charset="0"/>
              </a:rPr>
              <a:t>L'année 1998 marque aussi l’entrée du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Japon"/>
              </a:rPr>
              <a:t>Japon</a:t>
            </a:r>
            <a:r>
              <a:rPr lang="fr-FR" sz="1800" dirty="0">
                <a:solidFill>
                  <a:srgbClr val="000000"/>
                </a:solidFill>
                <a:effectLst/>
                <a:latin typeface="Times New Roman" panose="02020603050405020304" pitchFamily="18" charset="0"/>
                <a:ea typeface="Times New Roman" panose="02020603050405020304" pitchFamily="18" charset="0"/>
              </a:rPr>
              <a:t> dans l’exploration interplanétaire. Leur objectif est de placer une sonde en orbite martienne afin d’étudier les interactions de son atmosphère avec le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Vent solaire"/>
              </a:rPr>
              <a:t>vent solaire</a:t>
            </a:r>
            <a:r>
              <a:rPr lang="fr-FR" sz="1800" dirty="0">
                <a:solidFill>
                  <a:srgbClr val="000000"/>
                </a:solidFill>
                <a:effectLst/>
                <a:latin typeface="Times New Roman" panose="02020603050405020304" pitchFamily="18" charset="0"/>
                <a:ea typeface="Times New Roman" panose="02020603050405020304" pitchFamily="18" charset="0"/>
              </a:rPr>
              <a:t>. Après son lancement réussit, la sonde japonaise </a:t>
            </a:r>
            <a:r>
              <a:rPr lang="fr-FR" sz="1800" dirty="0" err="1">
                <a:solidFill>
                  <a:srgbClr val="000000"/>
                </a:solidFill>
                <a:effectLst/>
                <a:latin typeface="Times New Roman" panose="02020603050405020304" pitchFamily="18" charset="0"/>
                <a:ea typeface="Times New Roman" panose="02020603050405020304" pitchFamily="18" charset="0"/>
              </a:rPr>
              <a:t>Nozomi</a:t>
            </a:r>
            <a:r>
              <a:rPr lang="fr-FR" sz="1800" dirty="0">
                <a:solidFill>
                  <a:srgbClr val="000000"/>
                </a:solidFill>
                <a:effectLst/>
                <a:latin typeface="Times New Roman" panose="02020603050405020304" pitchFamily="18" charset="0"/>
                <a:ea typeface="Times New Roman" panose="02020603050405020304" pitchFamily="18" charset="0"/>
              </a:rPr>
              <a:t> est rapidement victime d'une série de petits incidents et d'une forte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Éruption solaire"/>
              </a:rPr>
              <a:t>éruption solaire</a:t>
            </a:r>
            <a:r>
              <a:rPr lang="fr-FR" sz="1800" dirty="0">
                <a:solidFill>
                  <a:srgbClr val="000000"/>
                </a:solidFill>
                <a:effectLst/>
                <a:latin typeface="Times New Roman" panose="02020603050405020304" pitchFamily="18" charset="0"/>
                <a:ea typeface="Times New Roman" panose="02020603050405020304" pitchFamily="18" charset="0"/>
              </a:rPr>
              <a:t> qui met à mal ses circuits électriques, ne l’empêchant pas de continuer sa route vers Mars, mais augmentant le risque de s’écraser sur celle-ci au lieu de se mettre en orbite. Le problème est que </a:t>
            </a:r>
            <a:r>
              <a:rPr lang="fr-FR" sz="1800" dirty="0" err="1">
                <a:solidFill>
                  <a:srgbClr val="000000"/>
                </a:solidFill>
                <a:effectLst/>
                <a:latin typeface="Times New Roman" panose="02020603050405020304" pitchFamily="18" charset="0"/>
                <a:ea typeface="Times New Roman" panose="02020603050405020304" pitchFamily="18" charset="0"/>
              </a:rPr>
              <a:t>Nozomi</a:t>
            </a:r>
            <a:r>
              <a:rPr lang="fr-FR" sz="1800" dirty="0">
                <a:solidFill>
                  <a:srgbClr val="000000"/>
                </a:solidFill>
                <a:effectLst/>
                <a:latin typeface="Times New Roman" panose="02020603050405020304" pitchFamily="18" charset="0"/>
                <a:ea typeface="Times New Roman" panose="02020603050405020304" pitchFamily="18" charset="0"/>
              </a:rPr>
              <a:t> n’a donc pas été conçu pour atterrir sur Mars (vu c’est un orbiteur) et il n’a donc pas subi une décontamination pour empêcher l’installation de bactéries et autres trucs terriens. Du coup pour ne pas prendre de risques, les scientifiques font faire un simple survol à </a:t>
            </a:r>
            <a:r>
              <a:rPr lang="fr-FR" sz="1800" dirty="0" err="1">
                <a:solidFill>
                  <a:srgbClr val="000000"/>
                </a:solidFill>
                <a:effectLst/>
                <a:latin typeface="Times New Roman" panose="02020603050405020304" pitchFamily="18" charset="0"/>
                <a:ea typeface="Times New Roman" panose="02020603050405020304" pitchFamily="18" charset="0"/>
              </a:rPr>
              <a:t>Nozomi</a:t>
            </a:r>
            <a:r>
              <a:rPr lang="fr-FR" sz="1800" dirty="0">
                <a:solidFill>
                  <a:srgbClr val="000000"/>
                </a:solidFill>
                <a:effectLst/>
                <a:latin typeface="Times New Roman" panose="02020603050405020304" pitchFamily="18" charset="0"/>
                <a:ea typeface="Times New Roman" panose="02020603050405020304" pitchFamily="18" charset="0"/>
              </a:rPr>
              <a:t>.</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21</a:t>
            </a:fld>
            <a:endParaRPr lang="fr-FR"/>
          </a:p>
        </p:txBody>
      </p:sp>
    </p:spTree>
    <p:extLst>
      <p:ext uri="{BB962C8B-B14F-4D97-AF65-F5344CB8AC3E}">
        <p14:creationId xmlns:p14="http://schemas.microsoft.com/office/powerpoint/2010/main" val="1765048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En 2001,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National Aeronautics and Space Administration"/>
              </a:rPr>
              <a:t>NASA</a:t>
            </a:r>
            <a:r>
              <a:rPr lang="fr-FR" sz="1800" dirty="0">
                <a:solidFill>
                  <a:srgbClr val="000000"/>
                </a:solidFill>
                <a:effectLst/>
                <a:latin typeface="Times New Roman" panose="02020603050405020304" pitchFamily="18" charset="0"/>
                <a:ea typeface="Times New Roman" panose="02020603050405020304" pitchFamily="18" charset="0"/>
              </a:rPr>
              <a:t> se remet dans l’exploration martienne avec l'</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Orbiteur"/>
              </a:rPr>
              <a:t>orbiteur</a:t>
            </a:r>
            <a:r>
              <a:rPr lang="fr-FR" sz="1800" dirty="0">
                <a:solidFill>
                  <a:srgbClr val="000000"/>
                </a:solidFill>
                <a:effectLst/>
                <a:latin typeface="Times New Roman" panose="02020603050405020304" pitchFamily="18" charset="0"/>
                <a:ea typeface="Times New Roman" panose="02020603050405020304" pitchFamily="18" charset="0"/>
              </a:rPr>
              <a:t>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2001 Mars Odyssey"/>
              </a:rPr>
              <a:t>2001 Mars </a:t>
            </a:r>
            <a:r>
              <a:rPr lang="fr-FR" sz="1800" u="none" strike="noStrike" dirty="0" err="1">
                <a:solidFill>
                  <a:srgbClr val="000000"/>
                </a:solidFill>
                <a:effectLst/>
                <a:latin typeface="Times New Roman" panose="02020603050405020304" pitchFamily="18" charset="0"/>
                <a:ea typeface="Times New Roman" panose="02020603050405020304" pitchFamily="18" charset="0"/>
                <a:hlinkClick r:id="rId5" tooltip="2001 Mars Odyssey"/>
              </a:rPr>
              <a:t>Odyssey</a:t>
            </a:r>
            <a:r>
              <a:rPr lang="fr-FR" sz="1800" dirty="0">
                <a:solidFill>
                  <a:srgbClr val="000000"/>
                </a:solidFill>
                <a:effectLst/>
                <a:latin typeface="Times New Roman" panose="02020603050405020304" pitchFamily="18" charset="0"/>
                <a:ea typeface="Times New Roman" panose="02020603050405020304" pitchFamily="18" charset="0"/>
              </a:rPr>
              <a:t>, qui atteint sans encombre Mars. Il a pour objectifs de dresser une carte de la distribution des minéraux et des éléments chimiques à la surface de Mars et de détecter l’éventuelle présence d'</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6" tooltip="Eau"/>
              </a:rPr>
              <a:t>eau</a:t>
            </a:r>
            <a:r>
              <a:rPr lang="fr-FR" sz="1800" dirty="0">
                <a:solidFill>
                  <a:srgbClr val="000000"/>
                </a:solidFill>
                <a:effectLst/>
                <a:latin typeface="Times New Roman" panose="02020603050405020304" pitchFamily="18" charset="0"/>
                <a:ea typeface="Times New Roman" panose="02020603050405020304" pitchFamily="18" charset="0"/>
              </a:rPr>
              <a:t>. Ses instruments mettent alors en évidence de grandes quantités de glace stockées sous les deux pôles et détectent la présence d’autres éléments. Son spectromètre imageur établit une carte globale de Mars en lumière visible et en infrarouge et détecte de grandes concentrations d'</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7" tooltip="Olivine"/>
              </a:rPr>
              <a:t>olivine</a:t>
            </a:r>
            <a:r>
              <a:rPr lang="fr-FR" sz="1800" dirty="0">
                <a:solidFill>
                  <a:srgbClr val="000000"/>
                </a:solidFill>
                <a:effectLst/>
                <a:latin typeface="Times New Roman" panose="02020603050405020304" pitchFamily="18" charset="0"/>
                <a:ea typeface="Times New Roman" panose="02020603050405020304" pitchFamily="18" charset="0"/>
              </a:rPr>
              <a:t> qui prouvent que la période sèche que connait Mars a débuté il y a très longtemps. La sonde reste opérationnelle jusqu’en 2016, 15 ans après son lancement, servant notamment de relais de télécommunications entre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8" tooltip="Terre"/>
              </a:rPr>
              <a:t>Terre</a:t>
            </a:r>
            <a:r>
              <a:rPr lang="fr-FR" sz="1800" dirty="0">
                <a:solidFill>
                  <a:srgbClr val="000000"/>
                </a:solidFill>
                <a:effectLst/>
                <a:latin typeface="Times New Roman" panose="02020603050405020304" pitchFamily="18" charset="0"/>
                <a:ea typeface="Times New Roman" panose="02020603050405020304" pitchFamily="18" charset="0"/>
              </a:rPr>
              <a:t> et les engins actifs au sol, tels que les </a:t>
            </a:r>
            <a:r>
              <a:rPr lang="fr-FR" sz="1800" dirty="0" err="1">
                <a:solidFill>
                  <a:srgbClr val="000000"/>
                </a:solidFill>
                <a:effectLst/>
                <a:latin typeface="Times New Roman" panose="02020603050405020304" pitchFamily="18" charset="0"/>
                <a:ea typeface="Times New Roman" panose="02020603050405020304" pitchFamily="18" charset="0"/>
              </a:rPr>
              <a:t>rovers</a:t>
            </a:r>
            <a:r>
              <a:rPr lang="fr-FR" sz="1800" dirty="0">
                <a:solidFill>
                  <a:srgbClr val="000000"/>
                </a:solidFill>
                <a:effectLst/>
                <a:latin typeface="Times New Roman" panose="02020603050405020304" pitchFamily="18" charset="0"/>
                <a:ea typeface="Times New Roman" panose="02020603050405020304" pitchFamily="18" charset="0"/>
              </a:rPr>
              <a:t> que nous allons bientôt découvrir : Spirit, Opportunity et Curiosity.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Les années 2000 s’annonce donc beaucoup plus fructueuses. La NASA développe dorénavant plusieurs missions à budget modéré. Son slogan de programme est d’ailleurs « </a:t>
            </a:r>
            <a:r>
              <a:rPr lang="fr-FR" sz="1800" dirty="0" err="1">
                <a:solidFill>
                  <a:srgbClr val="000000"/>
                </a:solidFill>
                <a:effectLst/>
                <a:latin typeface="Times New Roman" panose="02020603050405020304" pitchFamily="18" charset="0"/>
                <a:ea typeface="Times New Roman" panose="02020603050405020304" pitchFamily="18" charset="0"/>
              </a:rPr>
              <a:t>faster</a:t>
            </a:r>
            <a:r>
              <a:rPr lang="fr-FR" sz="1800" dirty="0">
                <a:solidFill>
                  <a:srgbClr val="000000"/>
                </a:solidFill>
                <a:effectLst/>
                <a:latin typeface="Times New Roman" panose="02020603050405020304" pitchFamily="18" charset="0"/>
                <a:ea typeface="Times New Roman" panose="02020603050405020304" pitchFamily="18" charset="0"/>
              </a:rPr>
              <a:t>, </a:t>
            </a:r>
            <a:r>
              <a:rPr lang="fr-FR" sz="1800" dirty="0" err="1">
                <a:solidFill>
                  <a:srgbClr val="000000"/>
                </a:solidFill>
                <a:effectLst/>
                <a:latin typeface="Times New Roman" panose="02020603050405020304" pitchFamily="18" charset="0"/>
                <a:ea typeface="Times New Roman" panose="02020603050405020304" pitchFamily="18" charset="0"/>
              </a:rPr>
              <a:t>better</a:t>
            </a:r>
            <a:r>
              <a:rPr lang="fr-FR" sz="1800" dirty="0">
                <a:solidFill>
                  <a:srgbClr val="000000"/>
                </a:solidFill>
                <a:effectLst/>
                <a:latin typeface="Times New Roman" panose="02020603050405020304" pitchFamily="18" charset="0"/>
                <a:ea typeface="Times New Roman" panose="02020603050405020304" pitchFamily="18" charset="0"/>
              </a:rPr>
              <a:t>, </a:t>
            </a:r>
            <a:r>
              <a:rPr lang="fr-FR" sz="1800" dirty="0" err="1">
                <a:solidFill>
                  <a:srgbClr val="000000"/>
                </a:solidFill>
                <a:effectLst/>
                <a:latin typeface="Times New Roman" panose="02020603050405020304" pitchFamily="18" charset="0"/>
                <a:ea typeface="Times New Roman" panose="02020603050405020304" pitchFamily="18" charset="0"/>
              </a:rPr>
              <a:t>cheaper</a:t>
            </a:r>
            <a:r>
              <a:rPr lang="fr-FR" sz="1800" dirty="0">
                <a:solidFill>
                  <a:srgbClr val="000000"/>
                </a:solidFill>
                <a:effectLst/>
                <a:latin typeface="Times New Roman" panose="02020603050405020304" pitchFamily="18" charset="0"/>
                <a:ea typeface="Times New Roman" panose="02020603050405020304" pitchFamily="18" charset="0"/>
              </a:rPr>
              <a:t> » (plus vite, mieux et moins cher) dont l’objectif est de réaliser des missions spatiales ayant le coût d’un film hollywoodien de l’époque.</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22</a:t>
            </a:fld>
            <a:endParaRPr lang="fr-FR"/>
          </a:p>
        </p:txBody>
      </p:sp>
    </p:spTree>
    <p:extLst>
      <p:ext uri="{BB962C8B-B14F-4D97-AF65-F5344CB8AC3E}">
        <p14:creationId xmlns:p14="http://schemas.microsoft.com/office/powerpoint/2010/main" val="3366606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Times New Roman" panose="02020603050405020304" pitchFamily="18" charset="0"/>
                <a:ea typeface="Times New Roman" panose="02020603050405020304" pitchFamily="18" charset="0"/>
              </a:rPr>
              <a:t>En 2003, l'</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Agence spatiale européenne"/>
              </a:rPr>
              <a:t>Agence spatiale européenne</a:t>
            </a:r>
            <a:r>
              <a:rPr lang="fr-FR" sz="1800" dirty="0">
                <a:solidFill>
                  <a:srgbClr val="000000"/>
                </a:solidFill>
                <a:effectLst/>
                <a:latin typeface="Times New Roman" panose="02020603050405020304" pitchFamily="18" charset="0"/>
                <a:ea typeface="Times New Roman" panose="02020603050405020304" pitchFamily="18" charset="0"/>
              </a:rPr>
              <a:t> envoie vers Mars son propre orbiteur (Mars Express) et atterrisseur, Beagle 2, possédant un perforateur, un petit spectromètre et d'autres appareillages placés sur un bras robotisé. La sonde se met autour de Mars le 25 décembre 2003 (cadeau de noël) fournissant des images tridimensionnelles du relief, cartographiant Mars avec une résolution de moins de 20m par pixel, mettant en évidence la présence de glace d’eau et d'</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Argile"/>
              </a:rPr>
              <a:t>argile</a:t>
            </a:r>
            <a:r>
              <a:rPr lang="fr-FR" sz="1800" u="none" strike="noStrike" dirty="0">
                <a:solidFill>
                  <a:srgbClr val="000000"/>
                </a:solidFill>
                <a:effectLst/>
                <a:latin typeface="Times New Roman" panose="02020603050405020304" pitchFamily="18" charset="0"/>
                <a:ea typeface="Times New Roman" panose="02020603050405020304" pitchFamily="18" charset="0"/>
              </a:rPr>
              <a:t> près du pôle sud</a:t>
            </a:r>
            <a:r>
              <a:rPr lang="fr-FR" sz="1800" dirty="0">
                <a:solidFill>
                  <a:srgbClr val="000000"/>
                </a:solidFill>
                <a:effectLst/>
                <a:latin typeface="Times New Roman" panose="02020603050405020304" pitchFamily="18" charset="0"/>
                <a:ea typeface="Times New Roman" panose="02020603050405020304" pitchFamily="18" charset="0"/>
              </a:rPr>
              <a:t>, et confirmant aussi la présence de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Méthane"/>
              </a:rPr>
              <a:t>méthane</a:t>
            </a:r>
            <a:r>
              <a:rPr lang="fr-FR" sz="1800" dirty="0">
                <a:solidFill>
                  <a:srgbClr val="000000"/>
                </a:solidFill>
                <a:effectLst/>
                <a:latin typeface="Times New Roman" panose="02020603050405020304" pitchFamily="18" charset="0"/>
                <a:ea typeface="Times New Roman" panose="02020603050405020304" pitchFamily="18" charset="0"/>
              </a:rPr>
              <a:t> dans l'atmosphère (un argument pour la présence de vie passé sur la planète rouge). Mars Express a vu plusieurs fois sa mission prolongé, étant toujours en marche en 2020, ce qui est énorme, et je crois bien qu’elle l’est toujours actuellement. L'atterrisseur Beagle 2, en revanche, a une vie plus brève : après avoir été largué comme prévu, il rompt ses communications avant d'avoir atteint la surface.</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23</a:t>
            </a:fld>
            <a:endParaRPr lang="fr-FR"/>
          </a:p>
        </p:txBody>
      </p:sp>
    </p:spTree>
    <p:extLst>
      <p:ext uri="{BB962C8B-B14F-4D97-AF65-F5344CB8AC3E}">
        <p14:creationId xmlns:p14="http://schemas.microsoft.com/office/powerpoint/2010/main" val="138217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Lors de la fenêtre de tir de 2003, la NASA lance la mission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Mars Exploration Rover"/>
              </a:rPr>
              <a:t>Mars Exploration Rover</a:t>
            </a:r>
            <a:r>
              <a:rPr lang="fr-FR" sz="1800" dirty="0">
                <a:solidFill>
                  <a:srgbClr val="000000"/>
                </a:solidFill>
                <a:effectLst/>
                <a:latin typeface="Times New Roman" panose="02020603050405020304" pitchFamily="18" charset="0"/>
                <a:ea typeface="Times New Roman" panose="02020603050405020304" pitchFamily="18" charset="0"/>
              </a:rPr>
              <a:t>, comportant 2 rover. Le premier,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Spirit (rover)"/>
              </a:rPr>
              <a:t>Spirit</a:t>
            </a:r>
            <a:r>
              <a:rPr lang="fr-FR" sz="1800" dirty="0">
                <a:solidFill>
                  <a:srgbClr val="000000"/>
                </a:solidFill>
                <a:effectLst/>
                <a:latin typeface="Times New Roman" panose="02020603050405020304" pitchFamily="18" charset="0"/>
                <a:ea typeface="Times New Roman" panose="02020603050405020304" pitchFamily="18" charset="0"/>
              </a:rPr>
              <a:t>, atterrit avec succès en janvier 2004 dans le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Gusev (cratère)"/>
              </a:rPr>
              <a:t>cratère </a:t>
            </a:r>
            <a:r>
              <a:rPr lang="fr-FR" sz="1800" u="none" strike="noStrike" dirty="0" err="1">
                <a:solidFill>
                  <a:srgbClr val="000000"/>
                </a:solidFill>
                <a:effectLst/>
                <a:latin typeface="Times New Roman" panose="02020603050405020304" pitchFamily="18" charset="0"/>
                <a:ea typeface="Times New Roman" panose="02020603050405020304" pitchFamily="18" charset="0"/>
                <a:hlinkClick r:id="rId5" tooltip="Gusev (cratère)"/>
              </a:rPr>
              <a:t>Gusev</a:t>
            </a:r>
            <a:r>
              <a:rPr lang="fr-FR" sz="1800" dirty="0">
                <a:solidFill>
                  <a:srgbClr val="000000"/>
                </a:solidFill>
                <a:effectLst/>
                <a:latin typeface="Times New Roman" panose="02020603050405020304" pitchFamily="18" charset="0"/>
                <a:ea typeface="Times New Roman" panose="02020603050405020304" pitchFamily="18" charset="0"/>
              </a:rPr>
              <a:t>, qui pourrait être le lit d'un ancien lac. Le second,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6" tooltip="Opportunity"/>
              </a:rPr>
              <a:t>Opportunity</a:t>
            </a:r>
            <a:r>
              <a:rPr lang="fr-FR" sz="1800" dirty="0">
                <a:solidFill>
                  <a:srgbClr val="000000"/>
                </a:solidFill>
                <a:effectLst/>
                <a:latin typeface="Times New Roman" panose="02020603050405020304" pitchFamily="18" charset="0"/>
                <a:ea typeface="Times New Roman" panose="02020603050405020304" pitchFamily="18" charset="0"/>
              </a:rPr>
              <a:t>, se pose peu après dans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7" tooltip="Meridiani Planum"/>
              </a:rPr>
              <a:t>une</a:t>
            </a:r>
            <a:r>
              <a:rPr lang="fr-FR" sz="1800" u="none" strike="noStrike" dirty="0">
                <a:solidFill>
                  <a:srgbClr val="000000"/>
                </a:solidFill>
                <a:effectLst/>
                <a:latin typeface="Times New Roman" panose="02020603050405020304" pitchFamily="18" charset="0"/>
                <a:ea typeface="Times New Roman" panose="02020603050405020304" pitchFamily="18" charset="0"/>
              </a:rPr>
              <a:t> zone</a:t>
            </a:r>
            <a:r>
              <a:rPr lang="fr-FR" sz="1800" dirty="0">
                <a:solidFill>
                  <a:srgbClr val="000000"/>
                </a:solidFill>
                <a:effectLst/>
                <a:latin typeface="Times New Roman" panose="02020603050405020304" pitchFamily="18" charset="0"/>
                <a:ea typeface="Times New Roman" panose="02020603050405020304" pitchFamily="18" charset="0"/>
              </a:rPr>
              <a:t> où des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8" tooltip="Hématite"/>
              </a:rPr>
              <a:t>hématites</a:t>
            </a:r>
            <a:r>
              <a:rPr lang="fr-FR" sz="1800" dirty="0">
                <a:solidFill>
                  <a:srgbClr val="000000"/>
                </a:solidFill>
                <a:effectLst/>
                <a:latin typeface="Times New Roman" panose="02020603050405020304" pitchFamily="18" charset="0"/>
                <a:ea typeface="Times New Roman" panose="02020603050405020304" pitchFamily="18" charset="0"/>
              </a:rPr>
              <a:t>, détectées depuis l'orbite par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9" tooltip="Mars Global Surveyor"/>
              </a:rPr>
              <a:t>Mars Global </a:t>
            </a:r>
            <a:r>
              <a:rPr lang="fr-FR" sz="1800" u="none" strike="noStrike" dirty="0" err="1">
                <a:solidFill>
                  <a:srgbClr val="000000"/>
                </a:solidFill>
                <a:effectLst/>
                <a:latin typeface="Times New Roman" panose="02020603050405020304" pitchFamily="18" charset="0"/>
                <a:ea typeface="Times New Roman" panose="02020603050405020304" pitchFamily="18" charset="0"/>
                <a:hlinkClick r:id="rId9" tooltip="Mars Global Surveyor"/>
              </a:rPr>
              <a:t>Surveyor</a:t>
            </a:r>
            <a:r>
              <a:rPr lang="fr-FR" sz="1800" dirty="0">
                <a:solidFill>
                  <a:srgbClr val="000000"/>
                </a:solidFill>
                <a:effectLst/>
                <a:latin typeface="Times New Roman" panose="02020603050405020304" pitchFamily="18" charset="0"/>
                <a:ea typeface="Times New Roman" panose="02020603050405020304" pitchFamily="18" charset="0"/>
              </a:rPr>
              <a:t>, pourraient avoir été créées en présence d'eau liquide. Chaque rover pèse environ 185 kg et se déplace sur six roues alimentées par l’énergie électrique fournie par leurs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10" tooltip="Panneau solaire"/>
              </a:rPr>
              <a:t>panneaux solaires</a:t>
            </a:r>
            <a:r>
              <a:rPr lang="fr-FR" sz="1800" u="none" strike="noStrike" dirty="0">
                <a:solidFill>
                  <a:srgbClr val="000000"/>
                </a:solidFill>
                <a:effectLst/>
                <a:latin typeface="Times New Roman" panose="02020603050405020304" pitchFamily="18" charset="0"/>
                <a:ea typeface="Times New Roman" panose="02020603050405020304" pitchFamily="18" charset="0"/>
              </a:rPr>
              <a:t>. C’est une magnifique évolution par rapport à </a:t>
            </a:r>
            <a:r>
              <a:rPr lang="fr-FR" sz="1800" u="none" strike="noStrike" dirty="0" err="1">
                <a:solidFill>
                  <a:srgbClr val="000000"/>
                </a:solidFill>
                <a:effectLst/>
                <a:latin typeface="Times New Roman" panose="02020603050405020304" pitchFamily="18" charset="0"/>
                <a:ea typeface="Times New Roman" panose="02020603050405020304" pitchFamily="18" charset="0"/>
              </a:rPr>
              <a:t>Sojourner</a:t>
            </a:r>
            <a:r>
              <a:rPr lang="fr-FR" sz="1800" u="none" strike="noStrike" dirty="0">
                <a:solidFill>
                  <a:srgbClr val="000000"/>
                </a:solidFill>
                <a:effectLst/>
                <a:latin typeface="Times New Roman" panose="02020603050405020304" pitchFamily="18" charset="0"/>
                <a:ea typeface="Times New Roman" panose="02020603050405020304" pitchFamily="18" charset="0"/>
              </a:rPr>
              <a:t>, et ils permettent grâce à leur équipement de récolté de précieuses données.</a:t>
            </a:r>
            <a:r>
              <a:rPr lang="fr-FR" sz="1800" dirty="0">
                <a:solidFill>
                  <a:srgbClr val="000000"/>
                </a:solidFill>
                <a:effectLst/>
                <a:latin typeface="Times New Roman" panose="02020603050405020304" pitchFamily="18" charset="0"/>
                <a:ea typeface="Times New Roman" panose="02020603050405020304" pitchFamily="18" charset="0"/>
              </a:rPr>
              <a:t> Ils possèdent en effet beaucoup de caméras pour différentes utilisations et un bras articulé sur lequel se trouve un outil pour frotter la surface des roches. Les 2 </a:t>
            </a:r>
            <a:r>
              <a:rPr lang="fr-FR" sz="1800" dirty="0" err="1">
                <a:solidFill>
                  <a:srgbClr val="000000"/>
                </a:solidFill>
                <a:effectLst/>
                <a:latin typeface="Times New Roman" panose="02020603050405020304" pitchFamily="18" charset="0"/>
                <a:ea typeface="Times New Roman" panose="02020603050405020304" pitchFamily="18" charset="0"/>
              </a:rPr>
              <a:t>rovers</a:t>
            </a:r>
            <a:r>
              <a:rPr lang="fr-FR" sz="1800" dirty="0">
                <a:solidFill>
                  <a:srgbClr val="000000"/>
                </a:solidFill>
                <a:effectLst/>
                <a:latin typeface="Times New Roman" panose="02020603050405020304" pitchFamily="18" charset="0"/>
                <a:ea typeface="Times New Roman" panose="02020603050405020304" pitchFamily="18" charset="0"/>
              </a:rPr>
              <a:t> découvrent plusieurs formations rocheuses qui résultent probablement de l’action passé de l’eau (comme des billes d’hématite). Ils ont également étudié les phénomènes météorologiques, les nuages et les propriétés de l’atmosphère martienne.</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Conçus pour ne survivre que 90 jours et parcourir maximum 600 mètres, les 2 </a:t>
            </a:r>
            <a:r>
              <a:rPr lang="fr-FR" sz="1800" dirty="0" err="1">
                <a:solidFill>
                  <a:srgbClr val="000000"/>
                </a:solidFill>
                <a:effectLst/>
                <a:latin typeface="Times New Roman" panose="02020603050405020304" pitchFamily="18" charset="0"/>
                <a:ea typeface="Times New Roman" panose="02020603050405020304" pitchFamily="18" charset="0"/>
              </a:rPr>
              <a:t>rovers</a:t>
            </a:r>
            <a:r>
              <a:rPr lang="fr-FR" sz="1800" dirty="0">
                <a:solidFill>
                  <a:srgbClr val="000000"/>
                </a:solidFill>
                <a:effectLst/>
                <a:latin typeface="Times New Roman" panose="02020603050405020304" pitchFamily="18" charset="0"/>
                <a:ea typeface="Times New Roman" panose="02020603050405020304" pitchFamily="18" charset="0"/>
              </a:rPr>
              <a:t> démontrent une résistance exceptionnelle : les communications avec Spirit cessent au bout de 5 ans, et celles avec Opportunity en 2018, soit après 14 ans de fonctionnement, en ayant parcouru plus de 44 km. Objectif sur-dépassé.</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24</a:t>
            </a:fld>
            <a:endParaRPr lang="fr-FR"/>
          </a:p>
        </p:txBody>
      </p:sp>
    </p:spTree>
    <p:extLst>
      <p:ext uri="{BB962C8B-B14F-4D97-AF65-F5344CB8AC3E}">
        <p14:creationId xmlns:p14="http://schemas.microsoft.com/office/powerpoint/2010/main" val="3815477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25</a:t>
            </a:fld>
            <a:endParaRPr lang="fr-FR"/>
          </a:p>
        </p:txBody>
      </p:sp>
    </p:spTree>
    <p:extLst>
      <p:ext uri="{BB962C8B-B14F-4D97-AF65-F5344CB8AC3E}">
        <p14:creationId xmlns:p14="http://schemas.microsoft.com/office/powerpoint/2010/main" val="252835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Peu après le lancement des Mars Exploration Rover, la NASA envoie l'orbiteur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Mars Reconnaissance Orbiter"/>
              </a:rPr>
              <a:t>Mars Reconnaissance Orbiter</a:t>
            </a:r>
            <a:r>
              <a:rPr lang="fr-FR" sz="1800" dirty="0">
                <a:solidFill>
                  <a:srgbClr val="000000"/>
                </a:solidFill>
                <a:effectLst/>
                <a:latin typeface="Times New Roman" panose="02020603050405020304" pitchFamily="18" charset="0"/>
                <a:ea typeface="Times New Roman" panose="02020603050405020304" pitchFamily="18" charset="0"/>
              </a:rPr>
              <a:t> dans le but de cartographier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Géographie de Mars"/>
              </a:rPr>
              <a:t>surface de Mars</a:t>
            </a:r>
            <a:r>
              <a:rPr lang="fr-FR" sz="1800" dirty="0">
                <a:solidFill>
                  <a:srgbClr val="000000"/>
                </a:solidFill>
                <a:effectLst/>
                <a:latin typeface="Times New Roman" panose="02020603050405020304" pitchFamily="18" charset="0"/>
                <a:ea typeface="Times New Roman" panose="02020603050405020304" pitchFamily="18" charset="0"/>
              </a:rPr>
              <a:t> encore plus précisément que la sonde européenne Mars Express, lancée la même année, avec une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Résolution (optique)"/>
              </a:rPr>
              <a:t>résolution</a:t>
            </a:r>
            <a:r>
              <a:rPr lang="fr-FR" sz="1800" dirty="0">
                <a:solidFill>
                  <a:srgbClr val="000000"/>
                </a:solidFill>
                <a:effectLst/>
                <a:latin typeface="Times New Roman" panose="02020603050405020304" pitchFamily="18" charset="0"/>
                <a:ea typeface="Times New Roman" panose="02020603050405020304" pitchFamily="18" charset="0"/>
              </a:rPr>
              <a:t> inégalée de 20 à 30 cm, permis grâce à une orbite à seulement 300km d’altitude et avec un ensemble caméra + télescope de 50cm. Il a d’ailleurs pu photographier le rover Curiosity, à 300km d’altitude c’est pas mal ! Il est également équipé d'un radar permettant de déterminer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6" tooltip="Composition minéralogique"/>
              </a:rPr>
              <a:t>composition minéralogique</a:t>
            </a:r>
            <a:r>
              <a:rPr lang="fr-FR" sz="1800" dirty="0">
                <a:solidFill>
                  <a:srgbClr val="000000"/>
                </a:solidFill>
                <a:effectLst/>
                <a:latin typeface="Times New Roman" panose="02020603050405020304" pitchFamily="18" charset="0"/>
                <a:ea typeface="Times New Roman" panose="02020603050405020304" pitchFamily="18" charset="0"/>
              </a:rPr>
              <a:t> du sol et de rechercher l'eau piégée sous forme de glace. Enfin, MRO est équipé d'un système de télécommunications pour faire le relais des données collectées par les rover à la surface de Mars.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En 2003, il y a alors 4 satellites artificiels opérationnels en orbite martienne : l’orbiteur européen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7" tooltip="Mars Express"/>
              </a:rPr>
              <a:t>Mars Express</a:t>
            </a:r>
            <a:r>
              <a:rPr lang="fr-FR" sz="1800" dirty="0">
                <a:solidFill>
                  <a:srgbClr val="000000"/>
                </a:solidFill>
                <a:effectLst/>
                <a:latin typeface="Times New Roman" panose="02020603050405020304" pitchFamily="18" charset="0"/>
                <a:ea typeface="Times New Roman" panose="02020603050405020304" pitchFamily="18" charset="0"/>
              </a:rPr>
              <a:t>, et les 3 sondes de la NASA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8" tooltip="Mars Odyssey"/>
              </a:rPr>
              <a:t>Mars </a:t>
            </a:r>
            <a:r>
              <a:rPr lang="fr-FR" sz="1800" u="none" strike="noStrike" dirty="0" err="1">
                <a:solidFill>
                  <a:srgbClr val="000000"/>
                </a:solidFill>
                <a:effectLst/>
                <a:latin typeface="Times New Roman" panose="02020603050405020304" pitchFamily="18" charset="0"/>
                <a:ea typeface="Times New Roman" panose="02020603050405020304" pitchFamily="18" charset="0"/>
                <a:hlinkClick r:id="rId8" tooltip="Mars Odyssey"/>
              </a:rPr>
              <a:t>Odyssey</a:t>
            </a:r>
            <a:r>
              <a:rPr lang="fr-FR" sz="1800" dirty="0">
                <a:solidFill>
                  <a:srgbClr val="000000"/>
                </a:solidFill>
                <a:effectLst/>
                <a:latin typeface="Times New Roman" panose="02020603050405020304" pitchFamily="18" charset="0"/>
                <a:ea typeface="Times New Roman" panose="02020603050405020304" pitchFamily="18" charset="0"/>
              </a:rPr>
              <a:t>, Mars Global </a:t>
            </a:r>
            <a:r>
              <a:rPr lang="fr-FR" sz="1800" dirty="0" err="1">
                <a:solidFill>
                  <a:srgbClr val="000000"/>
                </a:solidFill>
                <a:effectLst/>
                <a:latin typeface="Times New Roman" panose="02020603050405020304" pitchFamily="18" charset="0"/>
                <a:ea typeface="Times New Roman" panose="02020603050405020304" pitchFamily="18" charset="0"/>
              </a:rPr>
              <a:t>Surveyor</a:t>
            </a:r>
            <a:r>
              <a:rPr lang="fr-FR" sz="1800" dirty="0">
                <a:solidFill>
                  <a:srgbClr val="000000"/>
                </a:solidFill>
                <a:effectLst/>
                <a:latin typeface="Times New Roman" panose="02020603050405020304" pitchFamily="18" charset="0"/>
                <a:ea typeface="Times New Roman" panose="02020603050405020304" pitchFamily="18" charset="0"/>
              </a:rPr>
              <a:t> et Mars Reconnaissance Orbiter.</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26</a:t>
            </a:fld>
            <a:endParaRPr lang="fr-FR"/>
          </a:p>
        </p:txBody>
      </p:sp>
    </p:spTree>
    <p:extLst>
      <p:ext uri="{BB962C8B-B14F-4D97-AF65-F5344CB8AC3E}">
        <p14:creationId xmlns:p14="http://schemas.microsoft.com/office/powerpoint/2010/main" val="1124981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Times New Roman" panose="02020603050405020304" pitchFamily="18" charset="0"/>
                <a:ea typeface="Times New Roman" panose="02020603050405020304" pitchFamily="18" charset="0"/>
              </a:rPr>
              <a:t>En 2007 la NASA envoie vers Mars l'atterrisseur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Phoenix (sonde spatiale)"/>
              </a:rPr>
              <a:t>Phoenix</a:t>
            </a:r>
            <a:r>
              <a:rPr lang="fr-FR" sz="1800" dirty="0">
                <a:solidFill>
                  <a:srgbClr val="000000"/>
                </a:solidFill>
                <a:effectLst/>
                <a:latin typeface="Times New Roman" panose="02020603050405020304" pitchFamily="18" charset="0"/>
                <a:ea typeface="Times New Roman" panose="02020603050405020304" pitchFamily="18" charset="0"/>
              </a:rPr>
              <a:t>, qui se pose à proximité de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Calottes polaires martiennes"/>
              </a:rPr>
              <a:t>calotte polaire Nord</a:t>
            </a:r>
            <a:r>
              <a:rPr lang="fr-FR" sz="1800" dirty="0">
                <a:solidFill>
                  <a:srgbClr val="000000"/>
                </a:solidFill>
                <a:effectLst/>
                <a:latin typeface="Times New Roman" panose="02020603050405020304" pitchFamily="18" charset="0"/>
                <a:ea typeface="Times New Roman" panose="02020603050405020304" pitchFamily="18" charset="0"/>
              </a:rPr>
              <a:t>. Les instruments de Phoenix confirment la présence de glace d'eau sur le site et fournissent des informations détaillées sur la composition du sol (en creusant des petites tranchées) et la météorologie locale. Et comme cela était envisagé, le rover ne survit pas à son premier hiver martien, et aujourd’hui Phoenix n’est pas re-né de ses cendres.</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28</a:t>
            </a:fld>
            <a:endParaRPr lang="fr-FR"/>
          </a:p>
        </p:txBody>
      </p:sp>
    </p:spTree>
    <p:extLst>
      <p:ext uri="{BB962C8B-B14F-4D97-AF65-F5344CB8AC3E}">
        <p14:creationId xmlns:p14="http://schemas.microsoft.com/office/powerpoint/2010/main" val="3800030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Times New Roman" panose="02020603050405020304" pitchFamily="18" charset="0"/>
                <a:ea typeface="Times New Roman" panose="02020603050405020304" pitchFamily="18" charset="0"/>
              </a:rPr>
              <a:t>Lancé fin 2011, la sonde Phobos-Grunt marque le retour de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Russie"/>
              </a:rPr>
              <a:t>Russie</a:t>
            </a:r>
            <a:r>
              <a:rPr lang="fr-FR" sz="1800" dirty="0">
                <a:solidFill>
                  <a:srgbClr val="000000"/>
                </a:solidFill>
                <a:effectLst/>
                <a:latin typeface="Times New Roman" panose="02020603050405020304" pitchFamily="18" charset="0"/>
                <a:ea typeface="Times New Roman" panose="02020603050405020304" pitchFamily="18" charset="0"/>
              </a:rPr>
              <a:t> dans l’exploration martienne. L'objectif est un peu le même que pour la mission Phobos de 1988, il s’agit d'étudier la lune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Phobos (lune)"/>
              </a:rPr>
              <a:t>Phobos</a:t>
            </a:r>
            <a:r>
              <a:rPr lang="fr-FR" sz="1800" dirty="0">
                <a:solidFill>
                  <a:srgbClr val="000000"/>
                </a:solidFill>
                <a:effectLst/>
                <a:latin typeface="Times New Roman" panose="02020603050405020304" pitchFamily="18" charset="0"/>
                <a:ea typeface="Times New Roman" panose="02020603050405020304" pitchFamily="18" charset="0"/>
              </a:rPr>
              <a:t> après s'être posé sur son sol et d’en ramener un échantillon sur Terre. La sonde emporte une vingtaine d'instruments scientifiques, dont certains développés par l'Allemagne, la France, l'Italie et la Suisse. Malheureusement, … la sonde spatiale une fois en orbite terrestre ne parvient pas à rejoindre son orbite de transit vers Mars et est détruite en rentrant dans l'atmosphère terrestre.</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29</a:t>
            </a:fld>
            <a:endParaRPr lang="fr-FR"/>
          </a:p>
        </p:txBody>
      </p:sp>
    </p:spTree>
    <p:extLst>
      <p:ext uri="{BB962C8B-B14F-4D97-AF65-F5344CB8AC3E}">
        <p14:creationId xmlns:p14="http://schemas.microsoft.com/office/powerpoint/2010/main" val="3654164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Depuis les années 2000, la NASA prend la décision de lancer le développement d’un rover lourd et polyvalent :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Mars Science Laboratory"/>
              </a:rPr>
              <a:t>Mars Science </a:t>
            </a:r>
            <a:r>
              <a:rPr lang="fr-FR" sz="1800" u="none" strike="noStrike" dirty="0" err="1">
                <a:solidFill>
                  <a:srgbClr val="000000"/>
                </a:solidFill>
                <a:effectLst/>
                <a:latin typeface="Times New Roman" panose="02020603050405020304" pitchFamily="18" charset="0"/>
                <a:ea typeface="Times New Roman" panose="02020603050405020304" pitchFamily="18" charset="0"/>
                <a:hlinkClick r:id="rId3" tooltip="Mars Science Laboratory"/>
              </a:rPr>
              <a:t>Laboratory</a:t>
            </a:r>
            <a:r>
              <a:rPr lang="fr-FR" sz="1800" u="none" strike="noStrike" dirty="0">
                <a:solidFill>
                  <a:srgbClr val="000000"/>
                </a:solidFill>
                <a:effectLst/>
                <a:latin typeface="Times New Roman" panose="02020603050405020304" pitchFamily="18" charset="0"/>
                <a:ea typeface="Times New Roman" panose="02020603050405020304" pitchFamily="18" charset="0"/>
              </a:rPr>
              <a:t>, alias Curiosity</a:t>
            </a:r>
            <a:r>
              <a:rPr lang="fr-FR" sz="1800" dirty="0">
                <a:solidFill>
                  <a:srgbClr val="000000"/>
                </a:solidFill>
                <a:effectLst/>
                <a:latin typeface="Times New Roman" panose="02020603050405020304" pitchFamily="18" charset="0"/>
                <a:ea typeface="Times New Roman" panose="02020603050405020304" pitchFamily="18" charset="0"/>
              </a:rPr>
              <a:t>. Son instrumentation lui permet d'étudier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Chimie organique"/>
              </a:rPr>
              <a:t>chimie du carbone</a:t>
            </a:r>
            <a:r>
              <a:rPr lang="fr-FR" sz="1800" dirty="0">
                <a:solidFill>
                  <a:srgbClr val="000000"/>
                </a:solidFill>
                <a:effectLst/>
                <a:latin typeface="Times New Roman" panose="02020603050405020304" pitchFamily="18" charset="0"/>
                <a:ea typeface="Times New Roman" panose="02020603050405020304" pitchFamily="18" charset="0"/>
              </a:rPr>
              <a:t> sur Mars, de fournir des données claires sur la géologie martienne et d'analyser les dépôts supposés comme étant dû à la présence d’eau. Les technologies utilisées permettent un atterrissage avec une marge d'erreur de moins de 20 km permettant pour la première fois de pouvoir cibler les sites les plus intéressants.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Curiosity est donc lancé fin 2011 et est déposé en douceur à la surface de Mars le 6 août 2012 pour une mission d'une durée initiale fixée à une année martienne (soit deux années terrestres). Curiosity, se balade dans le cratère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Gale (cratère martien)"/>
              </a:rPr>
              <a:t>Gale</a:t>
            </a:r>
            <a:r>
              <a:rPr lang="fr-FR" sz="1800" dirty="0">
                <a:solidFill>
                  <a:srgbClr val="000000"/>
                </a:solidFill>
                <a:effectLst/>
                <a:latin typeface="Times New Roman" panose="02020603050405020304" pitchFamily="18" charset="0"/>
                <a:ea typeface="Times New Roman" panose="02020603050405020304" pitchFamily="18" charset="0"/>
              </a:rPr>
              <a:t>, possédant des terrains géologiques variés dont certains pourraient avoir été favorables à la vie. L'engin de 900kg est équipé de 75 kg de matériel scientifique, dont 2 mini-laboratoires permettant d'analyser les composants organiques et minéraux ainsi qu'un système d'identification de la composition des roches à l’aide d'un laser. Curiosity possède aussi une foreuse pour le prélèvement d’échantillons.</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Après avoir parcouru 9 km pendant 2 ans, en ayant réalisé des études géologiques approfondies, le rover entame l’ascension du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6" tooltip="Aeolis Mons"/>
              </a:rPr>
              <a:t>mont Sharp</a:t>
            </a:r>
            <a:r>
              <a:rPr lang="fr-FR" sz="1800" dirty="0">
                <a:solidFill>
                  <a:srgbClr val="000000"/>
                </a:solidFill>
                <a:effectLst/>
                <a:latin typeface="Times New Roman" panose="02020603050405020304" pitchFamily="18" charset="0"/>
                <a:ea typeface="Times New Roman" panose="02020603050405020304" pitchFamily="18" charset="0"/>
              </a:rPr>
              <a:t>, qui est l'objectif principal de la mission. Arrivé là-bas, il en tirera de nombreuses et précieuses informations sur l'histoire de Mars.</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En grattant la surface il a notamment découvert de l’hydrogène, de l’eau, des argiles, des éléments à la base du vivant, et d’autres indices indiquant que le cratère dans lequel il se trouvait contenait pas mal d’eau.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30</a:t>
            </a:fld>
            <a:endParaRPr lang="fr-FR"/>
          </a:p>
        </p:txBody>
      </p:sp>
    </p:spTree>
    <p:extLst>
      <p:ext uri="{BB962C8B-B14F-4D97-AF65-F5344CB8AC3E}">
        <p14:creationId xmlns:p14="http://schemas.microsoft.com/office/powerpoint/2010/main" val="1143577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Times New Roman" panose="02020603050405020304" pitchFamily="18" charset="0"/>
                <a:ea typeface="Times New Roman" panose="02020603050405020304" pitchFamily="18" charset="0"/>
              </a:rPr>
              <a:t>La NASA lance en 2013 une sonde de 2.5 tonnes, nommée MAVEN pour Mars </a:t>
            </a:r>
            <a:r>
              <a:rPr lang="fr-FR" sz="1800" dirty="0" err="1">
                <a:solidFill>
                  <a:srgbClr val="000000"/>
                </a:solidFill>
                <a:effectLst/>
                <a:latin typeface="Times New Roman" panose="02020603050405020304" pitchFamily="18" charset="0"/>
                <a:ea typeface="Times New Roman" panose="02020603050405020304" pitchFamily="18" charset="0"/>
              </a:rPr>
              <a:t>Athmosphere</a:t>
            </a:r>
            <a:r>
              <a:rPr lang="fr-FR" sz="1800" dirty="0">
                <a:solidFill>
                  <a:srgbClr val="000000"/>
                </a:solidFill>
                <a:effectLst/>
                <a:latin typeface="Times New Roman" panose="02020603050405020304" pitchFamily="18" charset="0"/>
                <a:ea typeface="Times New Roman" panose="02020603050405020304" pitchFamily="18" charset="0"/>
              </a:rPr>
              <a:t> and Volatile </a:t>
            </a:r>
            <a:r>
              <a:rPr lang="fr-FR" sz="1800" dirty="0" err="1">
                <a:solidFill>
                  <a:srgbClr val="000000"/>
                </a:solidFill>
                <a:effectLst/>
                <a:latin typeface="Times New Roman" panose="02020603050405020304" pitchFamily="18" charset="0"/>
                <a:ea typeface="Times New Roman" panose="02020603050405020304" pitchFamily="18" charset="0"/>
              </a:rPr>
              <a:t>ExploratioN</a:t>
            </a:r>
            <a:r>
              <a:rPr lang="fr-FR" sz="1800" dirty="0">
                <a:solidFill>
                  <a:srgbClr val="000000"/>
                </a:solidFill>
                <a:effectLst/>
                <a:latin typeface="Times New Roman" panose="02020603050405020304" pitchFamily="18" charset="0"/>
                <a:ea typeface="Times New Roman" panose="02020603050405020304" pitchFamily="18" charset="0"/>
              </a:rPr>
              <a:t> dont l'objectif est de déterminer l'origine de la disparition de l’</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Atmosphère de Mars"/>
              </a:rPr>
              <a:t>atmosphère</a:t>
            </a:r>
            <a:r>
              <a:rPr lang="fr-FR" sz="1800" u="none" strike="noStrike" dirty="0">
                <a:solidFill>
                  <a:srgbClr val="000000"/>
                </a:solidFill>
                <a:effectLst/>
                <a:latin typeface="Times New Roman" panose="02020603050405020304" pitchFamily="18" charset="0"/>
                <a:ea typeface="Times New Roman" panose="02020603050405020304" pitchFamily="18" charset="0"/>
              </a:rPr>
              <a:t> de Mars en </a:t>
            </a:r>
            <a:r>
              <a:rPr lang="fr-FR" sz="1800" dirty="0">
                <a:solidFill>
                  <a:srgbClr val="000000"/>
                </a:solidFill>
                <a:effectLst/>
                <a:latin typeface="Times New Roman" panose="02020603050405020304" pitchFamily="18" charset="0"/>
                <a:ea typeface="Times New Roman" panose="02020603050405020304" pitchFamily="18" charset="0"/>
              </a:rPr>
              <a:t>étudiant les interactions entre le restant d'atmosphère et le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Vent solaire"/>
              </a:rPr>
              <a:t>vent solaire</a:t>
            </a:r>
            <a:r>
              <a:rPr lang="fr-FR" sz="1800" dirty="0">
                <a:solidFill>
                  <a:srgbClr val="000000"/>
                </a:solidFill>
                <a:effectLst/>
                <a:latin typeface="Times New Roman" panose="02020603050405020304" pitchFamily="18" charset="0"/>
                <a:ea typeface="Times New Roman" panose="02020603050405020304" pitchFamily="18" charset="0"/>
              </a:rPr>
              <a:t>. En évaluant la vitesse d'</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Échappement atmosphérique"/>
              </a:rPr>
              <a:t>échappement</a:t>
            </a:r>
            <a:r>
              <a:rPr lang="fr-FR" sz="1800" dirty="0">
                <a:solidFill>
                  <a:srgbClr val="000000"/>
                </a:solidFill>
                <a:effectLst/>
                <a:latin typeface="Times New Roman" panose="02020603050405020304" pitchFamily="18" charset="0"/>
                <a:ea typeface="Times New Roman" panose="02020603050405020304" pitchFamily="18" charset="0"/>
              </a:rPr>
              <a:t> des atomes dans l'espace ainsi que les proportions d’éléments dans l'atmosphère, MAVEN a permis d’aider à reconstituer l'évolution historique de l'atmosphère martienne.</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32</a:t>
            </a:fld>
            <a:endParaRPr lang="fr-FR"/>
          </a:p>
        </p:txBody>
      </p:sp>
    </p:spTree>
    <p:extLst>
      <p:ext uri="{BB962C8B-B14F-4D97-AF65-F5344CB8AC3E}">
        <p14:creationId xmlns:p14="http://schemas.microsoft.com/office/powerpoint/2010/main" val="282645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12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Dans les années 1670, les astronomes </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Jean Richer"/>
              </a:rPr>
              <a:t>Jean Richer</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et </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4" tooltip="Giovanni Domenico Cassini"/>
              </a:rPr>
              <a:t>Jean-Dominique Cassini</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mesurent la </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5" tooltip="Parallaxe"/>
              </a:rPr>
              <a:t>parallaxe</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 Mars qui leur permet de déterminer la distance Terre-Mars. </a:t>
            </a:r>
          </a:p>
          <a:p>
            <a:pPr>
              <a:lnSpc>
                <a:spcPct val="107000"/>
              </a:lnSpc>
              <a:spcAft>
                <a:spcPts val="120"/>
              </a:spcAft>
            </a:pPr>
            <a:endPar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12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Pour cela Richer mesurait la hauteur de Mars depuis la Guyane et Cassini depuis Paris. Puis après ce sont des calculs, de la trigonométrie, et leur résultat est d’environ 55 millions de kilomètres, ce qui est très juste, même si la distance entre les 2 planètes varie au cours du temps (tourne pas à la même vitesse autour du Soleil). </a:t>
            </a:r>
          </a:p>
          <a:p>
            <a:pPr>
              <a:lnSpc>
                <a:spcPct val="107000"/>
              </a:lnSpc>
              <a:spcAft>
                <a:spcPts val="12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Vers 1780, </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William Herschel"/>
              </a:rPr>
              <a:t>William Herschel</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est le premier à observer les calottes polaires de Mars (à l’aide de son fameux télescope de 40pieds=12m de focale). Il pense que ces calottes sont recouvertes de neige et de glace d'eau et annonce que Mars a des saisons du fait de l'</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7" tooltip="Inclinaison de l'axe"/>
              </a:rPr>
              <a:t>inclinaison de son axe</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12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Au </a:t>
            </a:r>
            <a:r>
              <a:rPr lang="fr-FR" sz="1800" cap="small"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xix</a:t>
            </a:r>
            <a:r>
              <a:rPr lang="fr-FR" sz="1800" baseline="30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siècle, les astronomes parviennent à distinguer des taches sombres et claires à la surface de Mars. Les taches sombres sont assimilées à des océans, et les taches claires à des continents (un peu comme pour la Lune).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4</a:t>
            </a:fld>
            <a:endParaRPr lang="fr-FR"/>
          </a:p>
        </p:txBody>
      </p:sp>
    </p:spTree>
    <p:extLst>
      <p:ext uri="{BB962C8B-B14F-4D97-AF65-F5344CB8AC3E}">
        <p14:creationId xmlns:p14="http://schemas.microsoft.com/office/powerpoint/2010/main" val="17498714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Mars Orbiter Mission"/>
              </a:rPr>
              <a:t>La sonde Mars Orbiter Mission</a:t>
            </a:r>
            <a:r>
              <a:rPr lang="fr-FR" sz="1800" u="none" strike="noStrike" dirty="0">
                <a:solidFill>
                  <a:srgbClr val="000000"/>
                </a:solidFill>
                <a:effectLst/>
                <a:latin typeface="Times New Roman" panose="02020603050405020304" pitchFamily="18" charset="0"/>
                <a:ea typeface="Times New Roman" panose="02020603050405020304" pitchFamily="18" charset="0"/>
              </a:rPr>
              <a:t>,</a:t>
            </a:r>
            <a:r>
              <a:rPr lang="fr-FR" sz="1800" dirty="0">
                <a:solidFill>
                  <a:srgbClr val="000000"/>
                </a:solidFill>
                <a:effectLst/>
                <a:latin typeface="Times New Roman" panose="02020603050405020304" pitchFamily="18" charset="0"/>
                <a:ea typeface="Times New Roman" panose="02020603050405020304" pitchFamily="18" charset="0"/>
              </a:rPr>
              <a:t> qui décolle en 2013 et se place en orbite martienne 3 jours après MAVEN, est le tout premier engin envoyé par l'agence spatiale indienne vers Mars. L’objectif principal de cette sonde est de démontrer que l’Inde est capable de développer un engin pouvant s'échapper de l'orbite terrestre, réaliser un transit de 300 jours vers Mars puis de s’y mettre en orbite. L'objectif scientifique, lui, est de détecter les traces de méthane dans l’atmosphère et de rechercher les vestiges de la présence d'eau à la surface, malgré l’équipement réduit de la sonde.</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33</a:t>
            </a:fld>
            <a:endParaRPr lang="fr-FR"/>
          </a:p>
        </p:txBody>
      </p:sp>
    </p:spTree>
    <p:extLst>
      <p:ext uri="{BB962C8B-B14F-4D97-AF65-F5344CB8AC3E}">
        <p14:creationId xmlns:p14="http://schemas.microsoft.com/office/powerpoint/2010/main" val="33959414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err="1">
                <a:solidFill>
                  <a:srgbClr val="000000"/>
                </a:solidFill>
                <a:effectLst/>
                <a:latin typeface="Times New Roman" panose="02020603050405020304" pitchFamily="18" charset="0"/>
                <a:ea typeface="Times New Roman" panose="02020603050405020304" pitchFamily="18" charset="0"/>
              </a:rPr>
              <a:t>ExoMars</a:t>
            </a:r>
            <a:r>
              <a:rPr lang="fr-FR" sz="1800" dirty="0">
                <a:solidFill>
                  <a:srgbClr val="000000"/>
                </a:solidFill>
                <a:effectLst/>
                <a:latin typeface="Times New Roman" panose="02020603050405020304" pitchFamily="18" charset="0"/>
                <a:ea typeface="Times New Roman" panose="02020603050405020304" pitchFamily="18" charset="0"/>
              </a:rPr>
              <a:t> TGO est un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Orbiteur"/>
              </a:rPr>
              <a:t>orbiteur</a:t>
            </a:r>
            <a:r>
              <a:rPr lang="fr-FR" sz="1800" dirty="0">
                <a:solidFill>
                  <a:srgbClr val="000000"/>
                </a:solidFill>
                <a:effectLst/>
                <a:latin typeface="Times New Roman" panose="02020603050405020304" pitchFamily="18" charset="0"/>
                <a:ea typeface="Times New Roman" panose="02020603050405020304" pitchFamily="18" charset="0"/>
              </a:rPr>
              <a:t> de l'</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Agence spatiale européenne"/>
              </a:rPr>
              <a:t>Agence spatiale européenne</a:t>
            </a:r>
            <a:r>
              <a:rPr lang="fr-FR" sz="1800" dirty="0">
                <a:solidFill>
                  <a:srgbClr val="000000"/>
                </a:solidFill>
                <a:effectLst/>
                <a:latin typeface="Times New Roman" panose="02020603050405020304" pitchFamily="18" charset="0"/>
                <a:ea typeface="Times New Roman" panose="02020603050405020304" pitchFamily="18" charset="0"/>
              </a:rPr>
              <a:t> développé en collaboration avec l'agence spatiale russe </a:t>
            </a:r>
            <a:r>
              <a:rPr lang="fr-FR" sz="1800" u="none" strike="noStrike" dirty="0" err="1">
                <a:solidFill>
                  <a:srgbClr val="000000"/>
                </a:solidFill>
                <a:effectLst/>
                <a:latin typeface="Times New Roman" panose="02020603050405020304" pitchFamily="18" charset="0"/>
                <a:ea typeface="Times New Roman" panose="02020603050405020304" pitchFamily="18" charset="0"/>
                <a:hlinkClick r:id="rId5" tooltip="Roscosmos"/>
              </a:rPr>
              <a:t>Roscosmos</a:t>
            </a:r>
            <a:r>
              <a:rPr lang="fr-FR" sz="1800" dirty="0">
                <a:solidFill>
                  <a:srgbClr val="000000"/>
                </a:solidFill>
                <a:effectLst/>
                <a:latin typeface="Times New Roman" panose="02020603050405020304" pitchFamily="18" charset="0"/>
                <a:ea typeface="Times New Roman" panose="02020603050405020304" pitchFamily="18" charset="0"/>
              </a:rPr>
              <a:t>. Lancé en 2016 et d'une masse de 4,3 tonnes, il doit, comme beaucoup d’orbiteur, étudier l'atmosphère martienne, puis servir de relais de télécommunications entre la Terre et les engins européens qui se poseront ultérieurement sur le sol, comme le futur rover Rosalind Franklin. Il mène des observations pour savoir si le méthane présent dans l’atmosphère est d’origine biologique. L'instrumentation scientifique est en partie fournie par la Russie. </a:t>
            </a:r>
            <a:r>
              <a:rPr lang="fr-FR" sz="1800" dirty="0" err="1">
                <a:solidFill>
                  <a:srgbClr val="000000"/>
                </a:solidFill>
                <a:effectLst/>
                <a:latin typeface="Times New Roman" panose="02020603050405020304" pitchFamily="18" charset="0"/>
                <a:ea typeface="Times New Roman" panose="02020603050405020304" pitchFamily="18" charset="0"/>
              </a:rPr>
              <a:t>ExoMars</a:t>
            </a:r>
            <a:r>
              <a:rPr lang="fr-FR" sz="1800" dirty="0">
                <a:solidFill>
                  <a:srgbClr val="000000"/>
                </a:solidFill>
                <a:effectLst/>
                <a:latin typeface="Times New Roman" panose="02020603050405020304" pitchFamily="18" charset="0"/>
                <a:ea typeface="Times New Roman" panose="02020603050405020304" pitchFamily="18" charset="0"/>
              </a:rPr>
              <a:t> TGO emportait également un atterrisseur qui devait se poser non loin du rover Opportunity et tenter de le photographier, sans résultat, car on s’est rendu compte que l’atterrisseur européen s’était tout simplement écrasé, heureusement pas sur Opportunity.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34</a:t>
            </a:fld>
            <a:endParaRPr lang="fr-FR"/>
          </a:p>
        </p:txBody>
      </p:sp>
    </p:spTree>
    <p:extLst>
      <p:ext uri="{BB962C8B-B14F-4D97-AF65-F5344CB8AC3E}">
        <p14:creationId xmlns:p14="http://schemas.microsoft.com/office/powerpoint/2010/main" val="2479629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InSight"/>
              </a:rPr>
              <a:t>Lancé en 2018, </a:t>
            </a:r>
            <a:r>
              <a:rPr lang="fr-FR" sz="1800" u="none" strike="noStrike" dirty="0" err="1">
                <a:solidFill>
                  <a:srgbClr val="000000"/>
                </a:solidFill>
                <a:effectLst/>
                <a:latin typeface="Times New Roman" panose="02020603050405020304" pitchFamily="18" charset="0"/>
                <a:ea typeface="Times New Roman" panose="02020603050405020304" pitchFamily="18" charset="0"/>
                <a:hlinkClick r:id="rId3" tooltip="InSight"/>
              </a:rPr>
              <a:t>InSight</a:t>
            </a:r>
            <a:r>
              <a:rPr lang="fr-FR" sz="1800" dirty="0">
                <a:solidFill>
                  <a:srgbClr val="000000"/>
                </a:solidFill>
                <a:effectLst/>
                <a:latin typeface="Times New Roman" panose="02020603050405020304" pitchFamily="18" charset="0"/>
                <a:ea typeface="Times New Roman" panose="02020603050405020304" pitchFamily="18" charset="0"/>
              </a:rPr>
              <a:t> est un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Atterrisseur"/>
              </a:rPr>
              <a:t>atterrisseur</a:t>
            </a:r>
            <a:r>
              <a:rPr lang="fr-FR" sz="1800" dirty="0">
                <a:solidFill>
                  <a:srgbClr val="000000"/>
                </a:solidFill>
                <a:effectLst/>
                <a:latin typeface="Times New Roman" panose="02020603050405020304" pitchFamily="18" charset="0"/>
                <a:ea typeface="Times New Roman" panose="02020603050405020304" pitchFamily="18" charset="0"/>
              </a:rPr>
              <a:t> de la NASA qui doit se poser près de l'équateur. Sa particularité est d’être équipé d’un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Sismographe"/>
              </a:rPr>
              <a:t>sismomètre</a:t>
            </a:r>
            <a:r>
              <a:rPr lang="fr-FR" sz="1800" dirty="0">
                <a:solidFill>
                  <a:srgbClr val="000000"/>
                </a:solidFill>
                <a:effectLst/>
                <a:latin typeface="Times New Roman" panose="02020603050405020304" pitchFamily="18" charset="0"/>
                <a:ea typeface="Times New Roman" panose="02020603050405020304" pitchFamily="18" charset="0"/>
              </a:rPr>
              <a:t> et d’un capteur de flux de chaleur qui doit être installé 5 mètres sous la surface.  Le but est de mieux connaitre la structure et la composition interne de la planète, un des aspects qui n'a encore jamais bien été étudié par les précédents atterrisseurs et </a:t>
            </a:r>
            <a:r>
              <a:rPr lang="fr-FR" sz="1800" dirty="0" err="1">
                <a:solidFill>
                  <a:srgbClr val="000000"/>
                </a:solidFill>
                <a:effectLst/>
                <a:latin typeface="Times New Roman" panose="02020603050405020304" pitchFamily="18" charset="0"/>
                <a:ea typeface="Times New Roman" panose="02020603050405020304" pitchFamily="18" charset="0"/>
              </a:rPr>
              <a:t>rovers</a:t>
            </a:r>
            <a:r>
              <a:rPr lang="fr-FR" sz="1800" dirty="0">
                <a:solidFill>
                  <a:srgbClr val="000000"/>
                </a:solidFill>
                <a:effectLst/>
                <a:latin typeface="Times New Roman" panose="02020603050405020304" pitchFamily="18" charset="0"/>
                <a:ea typeface="Times New Roman" panose="02020603050405020304" pitchFamily="18" charset="0"/>
              </a:rPr>
              <a:t>.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Il a mesuré des dizaines de petits séismes, ne venant pas de la tectonique des plaques vu que Mars n’en a pas, mais probablement de l’éjection de gaz venant des sous-sols de la planète. Et aussi, fin 2022, 2 séismes dû à 2 astéroïdes ont été détecté.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35</a:t>
            </a:fld>
            <a:endParaRPr lang="fr-FR"/>
          </a:p>
        </p:txBody>
      </p:sp>
    </p:spTree>
    <p:extLst>
      <p:ext uri="{BB962C8B-B14F-4D97-AF65-F5344CB8AC3E}">
        <p14:creationId xmlns:p14="http://schemas.microsoft.com/office/powerpoint/2010/main" val="2096447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Mars 2020 (sonde spatiale)"/>
              </a:rPr>
              <a:t>Mars 2020</a:t>
            </a:r>
            <a:r>
              <a:rPr lang="fr-FR" sz="1800" dirty="0">
                <a:solidFill>
                  <a:srgbClr val="000000"/>
                </a:solidFill>
                <a:effectLst/>
                <a:latin typeface="Times New Roman" panose="02020603050405020304" pitchFamily="18" charset="0"/>
                <a:ea typeface="Times New Roman" panose="02020603050405020304" pitchFamily="18" charset="0"/>
              </a:rPr>
              <a:t> est un rover développé par la NASA, beaucoup inspiré de Curiosity qui s'est posé avec succès 8 ans plus tôt. Le principal objectif de Mars 2020 est la collecte d'échantillons du sol martien qui devraient être retournés sur Terre par une future mission. Le rover nommé </a:t>
            </a:r>
            <a:r>
              <a:rPr lang="fr-FR" sz="1800" u="none" strike="noStrike" dirty="0" err="1">
                <a:solidFill>
                  <a:srgbClr val="000000"/>
                </a:solidFill>
                <a:effectLst/>
                <a:latin typeface="Times New Roman" panose="02020603050405020304" pitchFamily="18" charset="0"/>
                <a:ea typeface="Times New Roman" panose="02020603050405020304" pitchFamily="18" charset="0"/>
                <a:hlinkClick r:id="rId4" tooltip="Exploration de Mars par Perseverance"/>
              </a:rPr>
              <a:t>Perseverence</a:t>
            </a:r>
            <a:r>
              <a:rPr lang="fr-FR" sz="1800" dirty="0">
                <a:solidFill>
                  <a:srgbClr val="000000"/>
                </a:solidFill>
                <a:effectLst/>
                <a:latin typeface="Times New Roman" panose="02020603050405020304" pitchFamily="18" charset="0"/>
                <a:ea typeface="Times New Roman" panose="02020603050405020304" pitchFamily="18" charset="0"/>
              </a:rPr>
              <a:t> contient également un petit hélicoptère nommé </a:t>
            </a:r>
            <a:r>
              <a:rPr lang="fr-FR" sz="1800" u="none" strike="noStrike" dirty="0" err="1">
                <a:solidFill>
                  <a:srgbClr val="000000"/>
                </a:solidFill>
                <a:effectLst/>
                <a:latin typeface="Times New Roman" panose="02020603050405020304" pitchFamily="18" charset="0"/>
                <a:ea typeface="Times New Roman" panose="02020603050405020304" pitchFamily="18" charset="0"/>
                <a:hlinkClick r:id="rId5" tooltip="Ingenuity (hélicoptère)"/>
              </a:rPr>
              <a:t>Ingenuity</a:t>
            </a:r>
            <a:r>
              <a:rPr lang="fr-FR" sz="1800" dirty="0">
                <a:solidFill>
                  <a:srgbClr val="000000"/>
                </a:solidFill>
                <a:effectLst/>
                <a:latin typeface="Times New Roman" panose="02020603050405020304" pitchFamily="18" charset="0"/>
                <a:ea typeface="Times New Roman" panose="02020603050405020304" pitchFamily="18" charset="0"/>
              </a:rPr>
              <a:t> devant valider la possibilité d'un vol dans l'atmosphère martienne. L’atterrissage le 18 février 2021 est un succès.</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La caméra / spectromètre principal de </a:t>
            </a:r>
            <a:r>
              <a:rPr lang="fr-FR" sz="1800" dirty="0" err="1">
                <a:solidFill>
                  <a:srgbClr val="000000"/>
                </a:solidFill>
                <a:effectLst/>
                <a:latin typeface="Times New Roman" panose="02020603050405020304" pitchFamily="18" charset="0"/>
                <a:ea typeface="Times New Roman" panose="02020603050405020304" pitchFamily="18" charset="0"/>
              </a:rPr>
              <a:t>Perseverence</a:t>
            </a:r>
            <a:r>
              <a:rPr lang="fr-FR" sz="1800" dirty="0">
                <a:solidFill>
                  <a:srgbClr val="000000"/>
                </a:solidFill>
                <a:effectLst/>
                <a:latin typeface="Times New Roman" panose="02020603050405020304" pitchFamily="18" charset="0"/>
                <a:ea typeface="Times New Roman" panose="02020603050405020304" pitchFamily="18" charset="0"/>
              </a:rPr>
              <a:t>, </a:t>
            </a:r>
            <a:r>
              <a:rPr lang="fr-FR" sz="1800" dirty="0" err="1">
                <a:solidFill>
                  <a:srgbClr val="000000"/>
                </a:solidFill>
                <a:effectLst/>
                <a:latin typeface="Times New Roman" panose="02020603050405020304" pitchFamily="18" charset="0"/>
                <a:ea typeface="Times New Roman" panose="02020603050405020304" pitchFamily="18" charset="0"/>
              </a:rPr>
              <a:t>Supercam</a:t>
            </a:r>
            <a:r>
              <a:rPr lang="fr-FR" sz="1800" dirty="0">
                <a:solidFill>
                  <a:srgbClr val="000000"/>
                </a:solidFill>
                <a:effectLst/>
                <a:latin typeface="Times New Roman" panose="02020603050405020304" pitchFamily="18" charset="0"/>
                <a:ea typeface="Times New Roman" panose="02020603050405020304" pitchFamily="18" charset="0"/>
              </a:rPr>
              <a:t>, a été fait par le CNES. Il possède un bras articulé, avec lequel il peut faire des </a:t>
            </a:r>
            <a:r>
              <a:rPr lang="fr-FR" sz="1800" dirty="0" err="1">
                <a:solidFill>
                  <a:srgbClr val="000000"/>
                </a:solidFill>
                <a:effectLst/>
                <a:latin typeface="Times New Roman" panose="02020603050405020304" pitchFamily="18" charset="0"/>
                <a:ea typeface="Times New Roman" panose="02020603050405020304" pitchFamily="18" charset="0"/>
              </a:rPr>
              <a:t>selfis</a:t>
            </a:r>
            <a:r>
              <a:rPr lang="fr-FR" sz="1800" dirty="0">
                <a:solidFill>
                  <a:srgbClr val="000000"/>
                </a:solidFill>
                <a:effectLst/>
                <a:latin typeface="Times New Roman" panose="02020603050405020304" pitchFamily="18" charset="0"/>
                <a:ea typeface="Times New Roman" panose="02020603050405020304" pitchFamily="18" charset="0"/>
              </a:rPr>
              <a:t> mais ce n’est pas le but. Ces recherches dans le cratère </a:t>
            </a:r>
            <a:r>
              <a:rPr lang="fr-FR" sz="1800" dirty="0" err="1">
                <a:solidFill>
                  <a:srgbClr val="000000"/>
                </a:solidFill>
                <a:effectLst/>
                <a:latin typeface="Times New Roman" panose="02020603050405020304" pitchFamily="18" charset="0"/>
                <a:ea typeface="Times New Roman" panose="02020603050405020304" pitchFamily="18" charset="0"/>
              </a:rPr>
              <a:t>Jezero</a:t>
            </a:r>
            <a:r>
              <a:rPr lang="fr-FR" sz="1800" dirty="0">
                <a:solidFill>
                  <a:srgbClr val="000000"/>
                </a:solidFill>
                <a:effectLst/>
                <a:latin typeface="Times New Roman" panose="02020603050405020304" pitchFamily="18" charset="0"/>
                <a:ea typeface="Times New Roman" panose="02020603050405020304" pitchFamily="18" charset="0"/>
              </a:rPr>
              <a:t>, lui on </a:t>
            </a:r>
            <a:r>
              <a:rPr lang="fr-FR" sz="1800" dirty="0" err="1">
                <a:solidFill>
                  <a:srgbClr val="000000"/>
                </a:solidFill>
                <a:effectLst/>
                <a:latin typeface="Times New Roman" panose="02020603050405020304" pitchFamily="18" charset="0"/>
                <a:ea typeface="Times New Roman" panose="02020603050405020304" pitchFamily="18" charset="0"/>
              </a:rPr>
              <a:t>permi</a:t>
            </a:r>
            <a:r>
              <a:rPr lang="fr-FR" sz="1800" dirty="0">
                <a:solidFill>
                  <a:srgbClr val="000000"/>
                </a:solidFill>
                <a:effectLst/>
                <a:latin typeface="Times New Roman" panose="02020603050405020304" pitchFamily="18" charset="0"/>
                <a:ea typeface="Times New Roman" panose="02020603050405020304" pitchFamily="18" charset="0"/>
              </a:rPr>
              <a:t> de confirmer que celui-ci était un ancien lac alimenté par un delta, et puis il confirme et précise ce qu’avait laissé entrevoir Curiosity : que dans un passé lointain, Mars avait tous les éléments à la base de l’habitabilité : matière organique, eau liquide et atmosphère dense et chaude. </a:t>
            </a:r>
            <a:r>
              <a:rPr lang="fr-FR" sz="1800" dirty="0" err="1">
                <a:solidFill>
                  <a:srgbClr val="000000"/>
                </a:solidFill>
                <a:effectLst/>
                <a:latin typeface="Times New Roman" panose="02020603050405020304" pitchFamily="18" charset="0"/>
                <a:ea typeface="Times New Roman" panose="02020603050405020304" pitchFamily="18" charset="0"/>
              </a:rPr>
              <a:t>Pserseverence</a:t>
            </a:r>
            <a:r>
              <a:rPr lang="fr-FR" sz="1800" dirty="0">
                <a:solidFill>
                  <a:srgbClr val="000000"/>
                </a:solidFill>
                <a:effectLst/>
                <a:latin typeface="Times New Roman" panose="02020603050405020304" pitchFamily="18" charset="0"/>
                <a:ea typeface="Times New Roman" panose="02020603050405020304" pitchFamily="18" charset="0"/>
              </a:rPr>
              <a:t> a analyser beaucoup de roche, et à même prélevé des échantillons qu’il devra dans le futur laisser à un autre robot qui les </a:t>
            </a:r>
            <a:r>
              <a:rPr lang="fr-FR" sz="1800" dirty="0" err="1">
                <a:solidFill>
                  <a:srgbClr val="000000"/>
                </a:solidFill>
                <a:effectLst/>
                <a:latin typeface="Times New Roman" panose="02020603050405020304" pitchFamily="18" charset="0"/>
                <a:ea typeface="Times New Roman" panose="02020603050405020304" pitchFamily="18" charset="0"/>
              </a:rPr>
              <a:t>raménera</a:t>
            </a:r>
            <a:r>
              <a:rPr lang="fr-FR" sz="1800" dirty="0">
                <a:solidFill>
                  <a:srgbClr val="000000"/>
                </a:solidFill>
                <a:effectLst/>
                <a:latin typeface="Times New Roman" panose="02020603050405020304" pitchFamily="18" charset="0"/>
                <a:ea typeface="Times New Roman" panose="02020603050405020304" pitchFamily="18" charset="0"/>
              </a:rPr>
              <a:t> sur Terre. Dernier point sur </a:t>
            </a:r>
            <a:r>
              <a:rPr lang="fr-FR" sz="1800" dirty="0" err="1">
                <a:solidFill>
                  <a:srgbClr val="000000"/>
                </a:solidFill>
                <a:effectLst/>
                <a:latin typeface="Times New Roman" panose="02020603050405020304" pitchFamily="18" charset="0"/>
                <a:ea typeface="Times New Roman" panose="02020603050405020304" pitchFamily="18" charset="0"/>
              </a:rPr>
              <a:t>Perseverence</a:t>
            </a:r>
            <a:r>
              <a:rPr lang="fr-FR" sz="1800" dirty="0">
                <a:solidFill>
                  <a:srgbClr val="000000"/>
                </a:solidFill>
                <a:effectLst/>
                <a:latin typeface="Times New Roman" panose="02020603050405020304" pitchFamily="18" charset="0"/>
                <a:ea typeface="Times New Roman" panose="02020603050405020304" pitchFamily="18" charset="0"/>
              </a:rPr>
              <a:t>, celui-ci a aussi pour but de préparer de potentiels missions habitées, et pour cela il a un instrument créant de du dioxygène à partir du dioxyde de carbone martien présent à 96% dans son atmosphère. Et du coup l’instrument fonctionne, reste plus qu’à l’améliorer pour qu’il produise plus.</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36</a:t>
            </a:fld>
            <a:endParaRPr lang="fr-FR"/>
          </a:p>
        </p:txBody>
      </p:sp>
    </p:spTree>
    <p:extLst>
      <p:ext uri="{BB962C8B-B14F-4D97-AF65-F5344CB8AC3E}">
        <p14:creationId xmlns:p14="http://schemas.microsoft.com/office/powerpoint/2010/main" val="3635099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Times New Roman" panose="02020603050405020304" pitchFamily="18" charset="0"/>
                <a:ea typeface="Times New Roman" panose="02020603050405020304" pitchFamily="18" charset="0"/>
              </a:rPr>
              <a:t>L'</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Administration spatiale nationale chinoise"/>
              </a:rPr>
              <a:t>agence spatiale chinoise</a:t>
            </a:r>
            <a:r>
              <a:rPr lang="fr-FR" sz="1800" dirty="0">
                <a:solidFill>
                  <a:srgbClr val="000000"/>
                </a:solidFill>
                <a:effectLst/>
                <a:latin typeface="Times New Roman" panose="02020603050405020304" pitchFamily="18" charset="0"/>
                <a:ea typeface="Times New Roman" panose="02020603050405020304" pitchFamily="18" charset="0"/>
              </a:rPr>
              <a:t> ce lance à son tour dans l’exploration martienne en lançant en juillet 2020 la sonde spatiale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Tianwen-1"/>
              </a:rPr>
              <a:t>Tianwen-1</a:t>
            </a:r>
            <a:r>
              <a:rPr lang="fr-FR" sz="1800" dirty="0">
                <a:solidFill>
                  <a:srgbClr val="000000"/>
                </a:solidFill>
                <a:effectLst/>
                <a:latin typeface="Times New Roman" panose="02020603050405020304" pitchFamily="18" charset="0"/>
                <a:ea typeface="Times New Roman" panose="02020603050405020304" pitchFamily="18" charset="0"/>
              </a:rPr>
              <a:t>, comprenant un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Orbiteur"/>
              </a:rPr>
              <a:t>orbiteur</a:t>
            </a:r>
            <a:r>
              <a:rPr lang="fr-FR" sz="1800" dirty="0">
                <a:solidFill>
                  <a:srgbClr val="000000"/>
                </a:solidFill>
                <a:effectLst/>
                <a:latin typeface="Times New Roman" panose="02020603050405020304" pitchFamily="18" charset="0"/>
                <a:ea typeface="Times New Roman" panose="02020603050405020304" pitchFamily="18" charset="0"/>
              </a:rPr>
              <a:t>, devenant le 8</a:t>
            </a:r>
            <a:r>
              <a:rPr lang="fr-FR" sz="1800" baseline="30000" dirty="0">
                <a:solidFill>
                  <a:srgbClr val="000000"/>
                </a:solidFill>
                <a:effectLst/>
                <a:latin typeface="Times New Roman" panose="02020603050405020304" pitchFamily="18" charset="0"/>
                <a:ea typeface="Times New Roman" panose="02020603050405020304" pitchFamily="18" charset="0"/>
              </a:rPr>
              <a:t>ème</a:t>
            </a:r>
            <a:r>
              <a:rPr lang="fr-FR" sz="1800" dirty="0">
                <a:solidFill>
                  <a:srgbClr val="000000"/>
                </a:solidFill>
                <a:effectLst/>
                <a:latin typeface="Times New Roman" panose="02020603050405020304" pitchFamily="18" charset="0"/>
                <a:ea typeface="Times New Roman" panose="02020603050405020304" pitchFamily="18" charset="0"/>
              </a:rPr>
              <a:t> actif autour de Mars, et un rover nommé </a:t>
            </a:r>
            <a:r>
              <a:rPr lang="fr-FR" sz="1800" dirty="0" err="1">
                <a:solidFill>
                  <a:srgbClr val="000000"/>
                </a:solidFill>
                <a:effectLst/>
                <a:latin typeface="Times New Roman" panose="02020603050405020304" pitchFamily="18" charset="0"/>
                <a:ea typeface="Times New Roman" panose="02020603050405020304" pitchFamily="18" charset="0"/>
              </a:rPr>
              <a:t>Zhurong</a:t>
            </a:r>
            <a:r>
              <a:rPr lang="fr-FR" sz="1800" dirty="0">
                <a:solidFill>
                  <a:srgbClr val="000000"/>
                </a:solidFill>
                <a:effectLst/>
                <a:latin typeface="Times New Roman" panose="02020603050405020304" pitchFamily="18" charset="0"/>
                <a:ea typeface="Times New Roman" panose="02020603050405020304" pitchFamily="18" charset="0"/>
              </a:rPr>
              <a:t> qui s'est posé sur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6" tooltip="Mars (planète)"/>
              </a:rPr>
              <a:t>Mars</a:t>
            </a:r>
            <a:r>
              <a:rPr lang="fr-FR" sz="1800" dirty="0">
                <a:solidFill>
                  <a:srgbClr val="000000"/>
                </a:solidFill>
                <a:effectLst/>
                <a:latin typeface="Times New Roman" panose="02020603050405020304" pitchFamily="18" charset="0"/>
                <a:ea typeface="Times New Roman" panose="02020603050405020304" pitchFamily="18" charset="0"/>
              </a:rPr>
              <a:t> en mai 2021 et est aujourd’hui toujours actif. </a:t>
            </a:r>
            <a:r>
              <a:rPr lang="fr-FR" sz="1800" dirty="0" err="1">
                <a:solidFill>
                  <a:srgbClr val="000000"/>
                </a:solidFill>
                <a:effectLst/>
                <a:latin typeface="Times New Roman" panose="02020603050405020304" pitchFamily="18" charset="0"/>
                <a:ea typeface="Times New Roman" panose="02020603050405020304" pitchFamily="18" charset="0"/>
              </a:rPr>
              <a:t>Zhurong</a:t>
            </a:r>
            <a:r>
              <a:rPr lang="fr-FR" sz="1800" dirty="0">
                <a:solidFill>
                  <a:srgbClr val="000000"/>
                </a:solidFill>
                <a:effectLst/>
                <a:latin typeface="Times New Roman" panose="02020603050405020304" pitchFamily="18" charset="0"/>
                <a:ea typeface="Times New Roman" panose="02020603050405020304" pitchFamily="18" charset="0"/>
              </a:rPr>
              <a:t> est un joli rover, ses panneaux solaires lui font un peu comme des ailes de papillon. Il n’a pas de bras robotisé, mais est équipé d’une station météo, d’un magnétomètre, et de plusieurs spectromètres et caméras.</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37</a:t>
            </a:fld>
            <a:endParaRPr lang="fr-FR"/>
          </a:p>
        </p:txBody>
      </p:sp>
    </p:spTree>
    <p:extLst>
      <p:ext uri="{BB962C8B-B14F-4D97-AF65-F5344CB8AC3E}">
        <p14:creationId xmlns:p14="http://schemas.microsoft.com/office/powerpoint/2010/main" val="25619060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Times New Roman" panose="02020603050405020304" pitchFamily="18" charset="0"/>
                <a:ea typeface="Times New Roman" panose="02020603050405020304" pitchFamily="18" charset="0"/>
              </a:rPr>
              <a:t>Toujours en 2020,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Mars Hope"/>
              </a:rPr>
              <a:t>Mars Hope</a:t>
            </a:r>
            <a:r>
              <a:rPr lang="fr-FR" sz="1800" dirty="0">
                <a:solidFill>
                  <a:srgbClr val="000000"/>
                </a:solidFill>
                <a:effectLst/>
                <a:latin typeface="Times New Roman" panose="02020603050405020304" pitchFamily="18" charset="0"/>
                <a:ea typeface="Times New Roman" panose="02020603050405020304" pitchFamily="18" charset="0"/>
              </a:rPr>
              <a:t> est une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Sonde spatiale"/>
              </a:rPr>
              <a:t>sonde spatiale</a:t>
            </a:r>
            <a:r>
              <a:rPr lang="fr-FR" sz="1800" dirty="0">
                <a:solidFill>
                  <a:srgbClr val="000000"/>
                </a:solidFill>
                <a:effectLst/>
                <a:latin typeface="Times New Roman" panose="02020603050405020304" pitchFamily="18" charset="0"/>
                <a:ea typeface="Times New Roman" panose="02020603050405020304" pitchFamily="18" charset="0"/>
              </a:rPr>
              <a:t> des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Émirats arabes unis"/>
              </a:rPr>
              <a:t>Émirats arabes unis</a:t>
            </a:r>
            <a:r>
              <a:rPr lang="fr-FR" sz="1800" dirty="0">
                <a:solidFill>
                  <a:srgbClr val="000000"/>
                </a:solidFill>
                <a:effectLst/>
                <a:latin typeface="Times New Roman" panose="02020603050405020304" pitchFamily="18" charset="0"/>
                <a:ea typeface="Times New Roman" panose="02020603050405020304" pitchFamily="18" charset="0"/>
              </a:rPr>
              <a:t>, qui s'est placée avec succès en orbite autour de la planète rouge 1 jour avant la sonde Tianwen-1. Elle comporte une caméra et deux spectromètres, surtout pour l’étude de l’atmosphère.</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38</a:t>
            </a:fld>
            <a:endParaRPr lang="fr-FR"/>
          </a:p>
        </p:txBody>
      </p:sp>
    </p:spTree>
    <p:extLst>
      <p:ext uri="{BB962C8B-B14F-4D97-AF65-F5344CB8AC3E}">
        <p14:creationId xmlns:p14="http://schemas.microsoft.com/office/powerpoint/2010/main" val="1212287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Concernant les futurs missions, le rover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Rosalind Franklin (rover)"/>
              </a:rPr>
              <a:t>Rosalind Franklin</a:t>
            </a:r>
            <a:r>
              <a:rPr lang="fr-FR" sz="1800" dirty="0">
                <a:solidFill>
                  <a:srgbClr val="000000"/>
                </a:solidFill>
                <a:effectLst/>
                <a:latin typeface="Times New Roman" panose="02020603050405020304" pitchFamily="18" charset="0"/>
                <a:ea typeface="Times New Roman" panose="02020603050405020304" pitchFamily="18" charset="0"/>
              </a:rPr>
              <a:t>, conçu par l'</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Agence spatiale européenne"/>
              </a:rPr>
              <a:t>Agence spatiale européenne</a:t>
            </a:r>
            <a:r>
              <a:rPr lang="fr-FR" sz="1800" dirty="0">
                <a:solidFill>
                  <a:srgbClr val="000000"/>
                </a:solidFill>
                <a:effectLst/>
                <a:latin typeface="Times New Roman" panose="02020603050405020304" pitchFamily="18" charset="0"/>
                <a:ea typeface="Times New Roman" panose="02020603050405020304" pitchFamily="18" charset="0"/>
              </a:rPr>
              <a:t>, a pour objectifs la recherche de signes de vie passée ou présente, l'étude de la distribution de l'eau dans le sous-sol martien, l'étude de la structure interne de Mars et l’évaluation des dangers liés à l'environnement martien pour de futures missions habitées. Initialement prévue pour 2018, la mission a dû être repoussée à 2020 puis à 2022. Ce projet européen a été réalisé avec une participation de la Russie chargée de faire le module de descente, mais avec les actuelles tensions politiques, l’agence spatiale européenne a décidé de couper les liens avec la Russie, et concevra donc elle-même le module de descente, reportant le décollage à 2028 au plus tôt.</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La mission spatiale japonaise </a:t>
            </a:r>
            <a:r>
              <a:rPr lang="fr-FR" sz="1800" dirty="0" err="1">
                <a:solidFill>
                  <a:srgbClr val="000000"/>
                </a:solidFill>
                <a:effectLst/>
                <a:latin typeface="Times New Roman" panose="02020603050405020304" pitchFamily="18" charset="0"/>
                <a:ea typeface="Times New Roman" panose="02020603050405020304" pitchFamily="18" charset="0"/>
              </a:rPr>
              <a:t>Martian</a:t>
            </a:r>
            <a:r>
              <a:rPr lang="fr-FR" sz="1800" dirty="0">
                <a:solidFill>
                  <a:srgbClr val="000000"/>
                </a:solidFill>
                <a:effectLst/>
                <a:latin typeface="Times New Roman" panose="02020603050405020304" pitchFamily="18" charset="0"/>
                <a:ea typeface="Times New Roman" panose="02020603050405020304" pitchFamily="18" charset="0"/>
              </a:rPr>
              <a:t> </a:t>
            </a:r>
            <a:r>
              <a:rPr lang="fr-FR" sz="1800" dirty="0" err="1">
                <a:solidFill>
                  <a:srgbClr val="000000"/>
                </a:solidFill>
                <a:effectLst/>
                <a:latin typeface="Times New Roman" panose="02020603050405020304" pitchFamily="18" charset="0"/>
                <a:ea typeface="Times New Roman" panose="02020603050405020304" pitchFamily="18" charset="0"/>
              </a:rPr>
              <a:t>Moons</a:t>
            </a:r>
            <a:r>
              <a:rPr lang="fr-FR" sz="1800" dirty="0">
                <a:solidFill>
                  <a:srgbClr val="000000"/>
                </a:solidFill>
                <a:effectLst/>
                <a:latin typeface="Times New Roman" panose="02020603050405020304" pitchFamily="18" charset="0"/>
                <a:ea typeface="Times New Roman" panose="02020603050405020304" pitchFamily="18" charset="0"/>
              </a:rPr>
              <a:t> Exploration en cours de développement en collaboration avec la France et l’Allemagne, a pour objectif d’étudier Phobos et Deimos à distance, mais aussi et surtout de prélever des échantillons de la surface de Phobos et de les rapporter sur Terre, aux alentours de 2029.</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Globalement, dans l’exploration martienne, la prochaine étape consistera à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Mission de retour d'échantillons martiens"/>
              </a:rPr>
              <a:t>ramener un échantillon du sol martien sur Terre</a:t>
            </a:r>
            <a:r>
              <a:rPr lang="fr-FR" sz="1800" dirty="0">
                <a:solidFill>
                  <a:srgbClr val="000000"/>
                </a:solidFill>
                <a:effectLst/>
                <a:latin typeface="Times New Roman" panose="02020603050405020304" pitchFamily="18" charset="0"/>
                <a:ea typeface="Times New Roman" panose="02020603050405020304" pitchFamily="18" charset="0"/>
              </a:rPr>
              <a:t>. Une mission de ce type se situe à la limite des capacités techniques actuelles car il faut poser une masse particulièrement importante sur le sol martien puis parvenir à lancer depuis la surface une fusée assez puissante pour échapper à l’attraction martienne. Les moyens financiers nécessaires sont donc largement supérieurs à tous ceux requis pour les précédentes missions. Néanmoins des projets comme Mars </a:t>
            </a:r>
            <a:r>
              <a:rPr lang="fr-FR" sz="1800" dirty="0" err="1">
                <a:solidFill>
                  <a:srgbClr val="000000"/>
                </a:solidFill>
                <a:effectLst/>
                <a:latin typeface="Times New Roman" panose="02020603050405020304" pitchFamily="18" charset="0"/>
                <a:ea typeface="Times New Roman" panose="02020603050405020304" pitchFamily="18" charset="0"/>
              </a:rPr>
              <a:t>Sample</a:t>
            </a:r>
            <a:r>
              <a:rPr lang="fr-FR" sz="1800" dirty="0">
                <a:solidFill>
                  <a:srgbClr val="000000"/>
                </a:solidFill>
                <a:effectLst/>
                <a:latin typeface="Times New Roman" panose="02020603050405020304" pitchFamily="18" charset="0"/>
                <a:ea typeface="Times New Roman" panose="02020603050405020304" pitchFamily="18" charset="0"/>
              </a:rPr>
              <a:t> Return conçu par NASA et l’ESA prévoit bien un retour des échantillons de persévérance pour la fenêtre de lancement de 2026. On voit ici les plans de la mission, prévoyant un retour des échantillons sur Terre pour 2033.</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39</a:t>
            </a:fld>
            <a:endParaRPr lang="fr-FR"/>
          </a:p>
        </p:txBody>
      </p:sp>
    </p:spTree>
    <p:extLst>
      <p:ext uri="{BB962C8B-B14F-4D97-AF65-F5344CB8AC3E}">
        <p14:creationId xmlns:p14="http://schemas.microsoft.com/office/powerpoint/2010/main" val="945440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Les données collectées par les différentes missions spatiales ont permis de reconstituer une grande partie l'histoire de Mars. On l’a vu, en 60 ans d’exploration martienne de très grande quantité d’informations ont pu être recueilli, mais bien sûr, ces infos ont plus émis de questions que de réponses. Pour résumé, on sait que :</a:t>
            </a:r>
            <a:endParaRPr lang="fr-FR"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Mars a connu une période chaude avec une atmosphère dense durant les 500 premiers millions d'années (avec sa forte activité volcanique). Il y a 3,9 à 4 milliards d'années, le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Noyau (planète)"/>
              </a:rPr>
              <a:t>noyau</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métallique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4" tooltip="Fer"/>
              </a:rPr>
              <a:t>fer</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et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5" tooltip="Nickel"/>
              </a:rPr>
              <a:t>nickel</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 la planète s'est tellement refroidi que les mouvements de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Convection"/>
              </a:rPr>
              <a:t>convection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au sein du métal liquide ont cessé. Le champ magnétique généré par cette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7" tooltip="Dynamo"/>
              </a:rPr>
              <a:t>dynamo</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naturelle a alors disparu. L'atmosphère, qui n'était plus protégée du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8" tooltip="Vent solaire"/>
              </a:rPr>
              <a:t>vent solaire</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s'est progressivement échappée dans l'espace en mettant fin à l'</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9" tooltip="Effet de serre"/>
              </a:rPr>
              <a:t>effet de serre</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et en entrainant un refroidissement progressif de la surface. Il y a 3,5 milliards d'années la surface de Mars est devenue le désert glacé actuel.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 l’eau a bel et bien coulé à la surface de Mars durant deux périodes distinctes de son histoire. Certains indices donnent à penser que l'origine des eaux était souterraine. Ces écoulements ont duré entre quelques centaines et quelques milliers d'années. D'énormes écoulements se sont produits sur des périodes brèves en creusant des vallées rectilignes. Ces vallées de débâcle auraient eu pour origine la fonte de la glace stockée dans le sous-sol provoquée notamment par des éruptions volcaniques. Ainsi des lacs tels que le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Cratère Jezero"/>
              </a:rPr>
              <a:t>cratère </a:t>
            </a:r>
            <a:r>
              <a:rPr lang="fr-FR" sz="18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Cratère Jezero"/>
              </a:rPr>
              <a:t>Jezero</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(lieu d'atterrissage du rover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Perseverence</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ont été des endroits propices à la formation de la vie.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 sous-sol de Mars conserve une épaisse couche de glace d'eau (jusqu'à 450 mètres selon certaines estimations) enfouies plus ou moins profondément : elle débute à 150 mètres de profondeur au niveau de l'équateur et vient affleurer la surface au niveau des pôles.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Aucune trace de vie passé et présente n'a été détectée à la surface. Si elle subsiste c'est à de grandes profondeurs là où la pression et la température peuvent lui être favorables. La détection par les orbiteurs martiens de traces de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1" tooltip="Méthane"/>
              </a:rPr>
              <a:t>méthane</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très ténues pourrait en être la manifestation. Pour l’instant, pas de vie sur Mars.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40</a:t>
            </a:fld>
            <a:endParaRPr lang="fr-FR"/>
          </a:p>
        </p:txBody>
      </p:sp>
    </p:spTree>
    <p:extLst>
      <p:ext uri="{BB962C8B-B14F-4D97-AF65-F5344CB8AC3E}">
        <p14:creationId xmlns:p14="http://schemas.microsoft.com/office/powerpoint/2010/main" val="173540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solidFill>
                  <a:srgbClr val="000000"/>
                </a:solidFill>
                <a:effectLst/>
                <a:latin typeface="Times New Roman" panose="02020603050405020304" pitchFamily="18" charset="0"/>
                <a:ea typeface="Times New Roman" panose="02020603050405020304" pitchFamily="18" charset="0"/>
              </a:rPr>
              <a:t>La mission spatiale habitée vers Mars est un des objectifs à long terme fixés à l'</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a:rPr>
              <a:t>astronautique</a:t>
            </a:r>
            <a:r>
              <a:rPr lang="fr-FR" sz="1800" dirty="0">
                <a:solidFill>
                  <a:srgbClr val="000000"/>
                </a:solidFill>
                <a:effectLst/>
                <a:latin typeface="Times New Roman" panose="02020603050405020304" pitchFamily="18" charset="0"/>
                <a:ea typeface="Times New Roman" panose="02020603050405020304" pitchFamily="18" charset="0"/>
              </a:rPr>
              <a:t> depuis ses débuts. Initialement thème de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a:rPr>
              <a:t>science-fiction</a:t>
            </a:r>
            <a:r>
              <a:rPr lang="fr-FR" sz="1800" dirty="0">
                <a:solidFill>
                  <a:srgbClr val="000000"/>
                </a:solidFill>
                <a:effectLst/>
                <a:latin typeface="Times New Roman" panose="02020603050405020304" pitchFamily="18" charset="0"/>
                <a:ea typeface="Times New Roman" panose="02020603050405020304" pitchFamily="18" charset="0"/>
              </a:rPr>
              <a:t>, il est devenu pour certains, à la suite du débarquement de l'</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a:rPr>
              <a:t>homme</a:t>
            </a:r>
            <a:r>
              <a:rPr lang="fr-FR" sz="1800" dirty="0">
                <a:solidFill>
                  <a:srgbClr val="000000"/>
                </a:solidFill>
                <a:effectLst/>
                <a:latin typeface="Times New Roman" panose="02020603050405020304" pitchFamily="18" charset="0"/>
                <a:ea typeface="Times New Roman" panose="02020603050405020304" pitchFamily="18" charset="0"/>
              </a:rPr>
              <a:t> sur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6"/>
              </a:rPr>
              <a:t>Lune</a:t>
            </a:r>
            <a:r>
              <a:rPr lang="fr-FR" sz="1800" dirty="0">
                <a:solidFill>
                  <a:srgbClr val="000000"/>
                </a:solidFill>
                <a:effectLst/>
                <a:latin typeface="Times New Roman" panose="02020603050405020304" pitchFamily="18" charset="0"/>
                <a:ea typeface="Times New Roman" panose="02020603050405020304" pitchFamily="18" charset="0"/>
              </a:rPr>
              <a:t>, la prochaine étape de la conquête spatiale. Mais le cout financier entre envoyer des hommes sur la Lune et sur Mars n’est pas le même ! Un vol habité vers Mars est également un défi technique et humain sans commune mesure avec une expédition lunaire, nous allons voir pourquoi.</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0000"/>
                </a:solidFill>
                <a:effectLst/>
                <a:latin typeface="Times New Roman" panose="02020603050405020304" pitchFamily="18" charset="0"/>
                <a:ea typeface="Times New Roman" panose="02020603050405020304" pitchFamily="18" charset="0"/>
              </a:rPr>
              <a:t>La justification d'un tel projet fait aussi débat, car cela nécessite de mobiliser des ressources qui peuvent être utilisées pour traiter des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7"/>
              </a:rPr>
              <a:t>urgences</a:t>
            </a:r>
            <a:r>
              <a:rPr lang="fr-FR" sz="1800" dirty="0">
                <a:solidFill>
                  <a:srgbClr val="000000"/>
                </a:solidFill>
                <a:effectLst/>
                <a:latin typeface="Times New Roman" panose="02020603050405020304" pitchFamily="18" charset="0"/>
                <a:ea typeface="Times New Roman" panose="02020603050405020304" pitchFamily="18" charset="0"/>
              </a:rPr>
              <a:t> plus terrestres. En plus les </a:t>
            </a:r>
            <a:r>
              <a:rPr lang="fr-FR" sz="1800" dirty="0" err="1">
                <a:solidFill>
                  <a:srgbClr val="000000"/>
                </a:solidFill>
                <a:effectLst/>
                <a:latin typeface="Times New Roman" panose="02020603050405020304" pitchFamily="18" charset="0"/>
                <a:ea typeface="Times New Roman" panose="02020603050405020304" pitchFamily="18" charset="0"/>
              </a:rPr>
              <a:t>rovers</a:t>
            </a:r>
            <a:r>
              <a:rPr lang="fr-FR" sz="1800" dirty="0">
                <a:solidFill>
                  <a:srgbClr val="000000"/>
                </a:solidFill>
                <a:effectLst/>
                <a:latin typeface="Times New Roman" panose="02020603050405020304" pitchFamily="18" charset="0"/>
                <a:ea typeface="Times New Roman" panose="02020603050405020304" pitchFamily="18" charset="0"/>
              </a:rPr>
              <a:t> ont connu un grand succès et ont démontré qu’ils sont capables d’explorer la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8"/>
              </a:rPr>
              <a:t>planète</a:t>
            </a:r>
            <a:r>
              <a:rPr lang="fr-FR" sz="1800" dirty="0">
                <a:solidFill>
                  <a:srgbClr val="000000"/>
                </a:solidFill>
                <a:effectLst/>
                <a:latin typeface="Times New Roman" panose="02020603050405020304" pitchFamily="18" charset="0"/>
                <a:ea typeface="Times New Roman" panose="02020603050405020304" pitchFamily="18" charset="0"/>
              </a:rPr>
              <a:t>. Ce sont eux qui nous ont montré que Mars n'offrait pas un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9"/>
              </a:rPr>
              <a:t>environnement</a:t>
            </a:r>
            <a:r>
              <a:rPr lang="fr-FR" sz="1800" dirty="0">
                <a:solidFill>
                  <a:srgbClr val="000000"/>
                </a:solidFill>
                <a:effectLst/>
                <a:latin typeface="Times New Roman" panose="02020603050405020304" pitchFamily="18" charset="0"/>
                <a:ea typeface="Times New Roman" panose="02020603050405020304" pitchFamily="18" charset="0"/>
              </a:rPr>
              <a:t> particulièrement accueillant. </a:t>
            </a:r>
            <a:endParaRPr lang="fr-FR" sz="1800" dirty="0">
              <a:effectLst/>
              <a:latin typeface="Times New Roman" panose="02020603050405020304" pitchFamily="18" charset="0"/>
              <a:ea typeface="Times New Roman" panose="02020603050405020304" pitchFamily="18" charset="0"/>
            </a:endParaRPr>
          </a:p>
          <a:p>
            <a:r>
              <a:rPr lang="fr-FR" sz="1800" dirty="0">
                <a:solidFill>
                  <a:srgbClr val="000000"/>
                </a:solidFill>
                <a:effectLst/>
                <a:latin typeface="Times New Roman" panose="02020603050405020304" pitchFamily="18" charset="0"/>
                <a:ea typeface="Times New Roman" panose="02020603050405020304" pitchFamily="18" charset="0"/>
              </a:rPr>
              <a:t>Soit, les paramètres structurants une mission martienne sont nombreux, par exemple : </a:t>
            </a:r>
            <a:endParaRPr lang="fr-FR"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Comme on l’a vu, la date de décollage, avec le scénario de conjonction (en moyenne tous les 2 ans), ainsi que le choix de la trajectoire.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 coût du kilo amené sur Mars est aussi très important (en moyenne 1t en orbite terrestre coûte 15M dollars, donc après pour envoyer sur Mars…).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 composition de l’équipage car le facteur psychologique est important dans ce genre mission où le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a:rPr>
              <a:t>stress</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est intense, l’équipage est confiné pour une période longue dans un espace restreint, la communication avec la Terre en temps réel devient impossible (délai de quelques minutes/dizaines de minutes), il faut savoir gérer des problèmes, et adopter le bon comportement en cas de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1"/>
              </a:rPr>
              <a:t>situation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critique, le risque d'une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2"/>
              </a:rPr>
              <a:t>maladie</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est élevé du fait de la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3"/>
              </a:rPr>
              <a:t>longueur</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 la durée de la mission.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Même si ces chiffres ne sont qu’indicatifs aujourd’hui, l'équipage comporterait 4 à 6 personnes. Celles-ci doivent avoir des spécialités : chirurgien/médecin, géologue, </a:t>
            </a:r>
            <a:r>
              <a:rPr lang="fr-FR" sz="180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14"/>
              </a:rPr>
              <a:t>biologiste</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mécanicien, électricien/électronicien, commandement. La mécanique étant très importante car la survie de la mission dépend de la capacité de l'équipage à venir à bout des pannes.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Il faut aussi trouver le moyen de protéger l’équipage des éruptions solaires, des rayons cosmiques et de l'</a:t>
            </a:r>
            <a:r>
              <a:rPr lang="fr-FR" sz="1800"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hlinkClick r:id="rId15"/>
              </a:rPr>
              <a:t>apesanteur</a:t>
            </a: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qui sur des périodes prolongées provoque des décalcifications, rendant les os cassants et une atrophie des muscles y compris ceux du cœur.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rgbClr val="000000"/>
                </a:solidFill>
                <a:effectLst/>
                <a:latin typeface="Times New Roman" panose="02020603050405020304" pitchFamily="18" charset="0"/>
                <a:ea typeface="Times New Roman" panose="02020603050405020304" pitchFamily="18" charset="0"/>
              </a:rPr>
              <a:t>Mais du coup quelles sont les objectifs de telles missions ? Et bien déjà, scientifiquement, on peut se passer des missions habitées, malgré que celles-ci permettraient quand même de, bien sûr, faire des recherches qui ne peuvent pas être menées par des rover, fédérer les nations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16"/>
              </a:rPr>
              <a:t>autour</a:t>
            </a:r>
            <a:r>
              <a:rPr lang="fr-FR" sz="1800" dirty="0">
                <a:solidFill>
                  <a:srgbClr val="000000"/>
                </a:solidFill>
                <a:effectLst/>
                <a:latin typeface="Times New Roman" panose="02020603050405020304" pitchFamily="18" charset="0"/>
                <a:ea typeface="Times New Roman" panose="02020603050405020304" pitchFamily="18" charset="0"/>
              </a:rPr>
              <a:t> d'un projet international, et être plus efficace dans les recherches, aller plus loin plus rapidement.</a:t>
            </a:r>
            <a:endParaRPr lang="fr-FR" sz="18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Il s’agit à vrai dire surtout d’un projet que rêve de réaliser certains milliardaires, comme Elon Musk, qui lui voit littéralement Mars comme une planète de repli où pourrait vivre des millions d’humains si des catastrophes se produisaient sur Terre. Cette vision est controversée, car les coûts financiers seraient dans tous les cas inimaginables, extravagants, et cela nécessiterai énormément de temps et de recherches qui pourraient être tout simplement utilisés pour résoudre d’autres problèmes sur Terre, parce qu’il y a mine de rien beaucoup de problèmes sur Terre. Tout dépend de la catastrophe sous entendue, on peut imaginer pleins de scénarios, mais globalement, si nous, terriens, n’arrivons pas à vivre sur Terre, nous n’y arriverons pas mieux sur la planète d’à côté. Nous sommes des humains et sommes fait pour vivre sur Terre, il ne faut pas envoyer des Hommes sur Mars pour le plaisir de les avoir envoyés et de se vanter d’en avoir été capable. Il faut que ça serve la science. Jusqu’à présent les projets de missions habitées n’ont pas une grande utilité, surtout quand on regarde du côté de la balance bénéfices/risques et coûts ! On l’a vu, les </a:t>
            </a:r>
            <a:r>
              <a:rPr lang="fr-FR"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rovers</a:t>
            </a:r>
            <a:r>
              <a:rPr lang="fr-F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sont capables de faire des merveilles, il faudrait peut-être mieux investir vers eux.</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800" dirty="0">
                <a:solidFill>
                  <a:srgbClr val="000000"/>
                </a:solidFill>
                <a:effectLst/>
                <a:latin typeface="Times New Roman" panose="02020603050405020304" pitchFamily="18" charset="0"/>
                <a:ea typeface="Times New Roman" panose="02020603050405020304" pitchFamily="18" charset="0"/>
              </a:rPr>
              <a:t>Mais en tout cas, avant d’aller sur Mars, la NASA prévoit un retour de l’Homme sur la Lune d’ici 2025 ou un peu plus avec sa mission </a:t>
            </a:r>
            <a:r>
              <a:rPr lang="fr-FR" sz="1800" dirty="0" err="1">
                <a:solidFill>
                  <a:srgbClr val="000000"/>
                </a:solidFill>
                <a:effectLst/>
                <a:latin typeface="Times New Roman" panose="02020603050405020304" pitchFamily="18" charset="0"/>
                <a:ea typeface="Times New Roman" panose="02020603050405020304" pitchFamily="18" charset="0"/>
              </a:rPr>
              <a:t>Artemis</a:t>
            </a:r>
            <a:r>
              <a:rPr lang="fr-FR" sz="1800" dirty="0">
                <a:solidFill>
                  <a:srgbClr val="000000"/>
                </a:solidFill>
                <a:effectLst/>
                <a:latin typeface="Times New Roman" panose="02020603050405020304" pitchFamily="18" charset="0"/>
                <a:ea typeface="Times New Roman" panose="02020603050405020304" pitchFamily="18" charset="0"/>
              </a:rPr>
              <a:t> III ! Affaire à suivre.</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41</a:t>
            </a:fld>
            <a:endParaRPr lang="fr-FR"/>
          </a:p>
        </p:txBody>
      </p:sp>
    </p:spTree>
    <p:extLst>
      <p:ext uri="{BB962C8B-B14F-4D97-AF65-F5344CB8AC3E}">
        <p14:creationId xmlns:p14="http://schemas.microsoft.com/office/powerpoint/2010/main" val="2431847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12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En 1877, l'astronome </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Asaph Hall"/>
              </a:rPr>
              <a:t>Asaph Hall</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parvient à détecter les deux satellites de Mars : </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4" tooltip="Phobos (lune)"/>
              </a:rPr>
              <a:t>Phobos</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et </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5" tooltip="Déimos (lune)"/>
              </a:rPr>
              <a:t>Déimos</a:t>
            </a:r>
            <a:r>
              <a:rPr lang="fr-FR"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(peur et terreur, nommé ainsi car 2 fils d’Arès, Phobos le plus grand et plus près de Mars) </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à l'aide d’une lunette de 66cm de diamètre </a:t>
            </a:r>
            <a:r>
              <a:rPr lang="fr-FR"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(pas télescope, pas comme Herschell)</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12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 même année, </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6" tooltip="Giovanni Schiaparelli"/>
              </a:rPr>
              <a:t>Giovanni Schiaparelli</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étudie Mars à l'aide d'une lunette de 25 cm de diamètre et équipée d'un </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7" tooltip="Micromètre (appareil de mesure)"/>
              </a:rPr>
              <a:t>micromètre</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permettant une mesure précise des objets observés. C’est un drôle d’instrument, et cela lui permet de dresser une carte détaillée Mars, avec l’étonnante existence de « canaux » (il voit des éléments très rectiligne, il les nomme donc canaux). C’est lui qui baptisa le premier les zones identifiables de Mars avec des noms latins tirés de la </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8" tooltip="Mythologie grecque"/>
              </a:rPr>
              <a:t>Mythologie grecque</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et de la </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9" tooltip="Bible"/>
              </a:rPr>
              <a:t>Bible</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10" tooltip="Olympus Mons"/>
              </a:rPr>
              <a:t>Olympus Mons</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ces noms seront plus tard officialisés.</a:t>
            </a:r>
          </a:p>
          <a:p>
            <a:pPr>
              <a:lnSpc>
                <a:spcPct val="107000"/>
              </a:lnSpc>
              <a:spcAft>
                <a:spcPts val="12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 croyance en l’existence des canaux sur Mars va durer jusqu’au début du </a:t>
            </a:r>
            <a:r>
              <a:rPr lang="fr-FR" sz="1800" cap="small"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xx</a:t>
            </a:r>
            <a:r>
              <a:rPr lang="fr-FR" sz="1800" baseline="30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siècle et développa le mythe de l’existence d’une vie intelligente sur Mars (on imagine une forme de vie qui aurait créé ces canaux).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Mais dans les années 1920, des optiques plus précises permettent de comprendre que ces canaux rectilignes (que tous les astronomes ne voyaient pas) provenaient d’une illusion d’optique.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5</a:t>
            </a:fld>
            <a:endParaRPr lang="fr-FR"/>
          </a:p>
        </p:txBody>
      </p:sp>
    </p:spTree>
    <p:extLst>
      <p:ext uri="{BB962C8B-B14F-4D97-AF65-F5344CB8AC3E}">
        <p14:creationId xmlns:p14="http://schemas.microsoft.com/office/powerpoint/2010/main" val="3614762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Donc, avant que des sondes spatiales atteignent Mars, les connaissances que nous en avions venaient d’observations qui démontraient une planète rougeâtre, ayant des structures de grandes tailles au sol, des zones claires et sombres (mers et continents), deux calottes polaires de glace d’eau dont la taille varie au cours de l'année. Des variations de couleur à la surface sont considérés comme étant dû à de la végétation, et des observations de nuages suggèrent que Mars possède une atmosphère mais les estimations de pression atmosphérique sont largement au-dessus de la réalité et les températures estimées (de 10 à 25 °C à l'équateur) sont, nous le savons maintenant, fausses.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6</a:t>
            </a:fld>
            <a:endParaRPr lang="fr-FR"/>
          </a:p>
        </p:txBody>
      </p:sp>
    </p:spTree>
    <p:extLst>
      <p:ext uri="{BB962C8B-B14F-4D97-AF65-F5344CB8AC3E}">
        <p14:creationId xmlns:p14="http://schemas.microsoft.com/office/powerpoint/2010/main" val="306808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Bef>
                <a:spcPts val="600"/>
              </a:spcBef>
              <a:spcAft>
                <a:spcPts val="60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Ces observations dévoilant une planète </a:t>
            </a:r>
            <a:r>
              <a:rPr lang="fr-FR" sz="1800"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tooltip="Mars (planète)"/>
              </a:rPr>
              <a:t>Mars</a:t>
            </a:r>
            <a:r>
              <a:rPr lang="fr-F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exotique, palpitante, ont motivé les agences spatiales à s’intéresser à cette planète, à aller la découvrir de plus près.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Les missions spatiales firent progresser considérablement notre connaissance de la planète (on le voit avec l’image qu’on avait de Mars avant les missions spatiales et aujourd’hui). </a:t>
            </a:r>
          </a:p>
          <a:p>
            <a:pPr>
              <a:lnSpc>
                <a:spcPct val="107000"/>
              </a:lnSpc>
              <a:spcBef>
                <a:spcPts val="600"/>
              </a:spcBef>
              <a:spcAft>
                <a:spcPts val="600"/>
              </a:spcAft>
            </a:pPr>
            <a:endParaRPr lang="fr-F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Les principaux objectifs actuels de l’exploration martienne sont de déterminer si des traces de vie passée et/ou actuelles sont présentes dans l'environnement martien, étudier l’histoire et l’évolution du climat martien, étudier la géologie de la planète en déterminant la structure, la composition et l'évolution de la structure interne de Mars, faire de même pour son atmosphère, et puis préparer l’exploration humaine de Mars.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Et aussi mener à peu près les mêmes études pour Phobos / Deimos.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7</a:t>
            </a:fld>
            <a:endParaRPr lang="fr-FR"/>
          </a:p>
        </p:txBody>
      </p:sp>
    </p:spTree>
    <p:extLst>
      <p:ext uri="{BB962C8B-B14F-4D97-AF65-F5344CB8AC3E}">
        <p14:creationId xmlns:p14="http://schemas.microsoft.com/office/powerpoint/2010/main" val="1293651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Donc maintenant, nous allons voir le déroulement d’une mission martienne. La première étape est de réussir son décollage, se mettre en orbite terrestre et prendre la bonne trajectoire vers Mars. Une sonde spatiale ne peut rejoindre en ligne droite Mars. Le choix de sa trajectoire et de sa date de lancement sont contraintes. En fonction des positions de Mars et de la Terre autour du soleil, les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Fenêtre de lancement"/>
              </a:rPr>
              <a:t>fenêtres de lancement</a:t>
            </a:r>
            <a:r>
              <a:rPr lang="fr-FR" sz="1800" dirty="0">
                <a:solidFill>
                  <a:srgbClr val="000000"/>
                </a:solidFill>
                <a:effectLst/>
                <a:latin typeface="Times New Roman" panose="02020603050405020304" pitchFamily="18" charset="0"/>
                <a:ea typeface="Times New Roman" panose="02020603050405020304" pitchFamily="18" charset="0"/>
              </a:rPr>
              <a:t> sont tous les 26 mois.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effectLst/>
                <a:latin typeface="Times New Roman" panose="02020603050405020304" pitchFamily="18" charset="0"/>
                <a:ea typeface="Times New Roman" panose="02020603050405020304" pitchFamily="18" charset="0"/>
              </a:rPr>
              <a:t> </a:t>
            </a: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On ne peut pas faire de lancement quand on veut car la distance Terre-Mars varie beaucoup : elle est de 56Mkm quand elle est au plus près et 400Mkm quand elle en est au plus loin, mieux vaut donc attendre qu’elle soit au plus près pour économiser en carburant et argent. Il ne faut oublier aussi que les deux planètes se déplacent à des vitesses considérables sur leurs orbites (près de 30 km/s pour la Terre, 21 km/s pour Mars), durant le voyage de la sonde les planètes auront complètement changé de place sur leur orbite, ce qui nécessite de prévoir une trajectoire particulière, qui est celle que l’on peut voir sur le diapo.</a:t>
            </a:r>
          </a:p>
          <a:p>
            <a:pPr>
              <a:spcBef>
                <a:spcPts val="600"/>
              </a:spcBef>
              <a:spcAft>
                <a:spcPts val="600"/>
              </a:spcAft>
            </a:pP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Le temps mis par un vaisseau pour faire Terre-Mars dans cette configuration avec un niveau de carburant normale est d’environ 180 jours.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Aussi quand je disais que la Terre se déplace à 30km/s sur son orbite, cela signifie qu’une sonde tirée depuis la Terre conservera le mouvement de celle-ci et partira avec une vitesse de base de 30km/s (bonne propulsion).</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Une fois que la sonde spatiale a échappé à l'attraction terrestre, et qu’elle est partie avec la trajectoire que nous venons de décrire, elle peut effectuer un survol de Mars et se mettre en orbite autour de celle-ci. La satellisation autour d’un astre est assez complexe, mais l’idée principale est qu’il faut décélérer pour que la force exercer par Mars sur la sonde soit bien compensée par la vitesse de la sonde. </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Si la sonde va trop vite, elle va échapper à l’attraction martienne, et donc va juste effectuer un simple survol, mais si elle décélère trop, elle va s’écraser, c’est pour ça que les forces doivent se compenser.</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8</a:t>
            </a:fld>
            <a:endParaRPr lang="fr-FR"/>
          </a:p>
        </p:txBody>
      </p:sp>
    </p:spTree>
    <p:extLst>
      <p:ext uri="{BB962C8B-B14F-4D97-AF65-F5344CB8AC3E}">
        <p14:creationId xmlns:p14="http://schemas.microsoft.com/office/powerpoint/2010/main" val="52183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Si l’on souhaite faire atterrir notre sonde qui était en orbite, il faut décélérer encore plus pour que la vitesse de la sonde ne soit plus assez élevée pour compenser la force exercer par Mars sur la sonde. Ainsi celle-ci va plonger vers la surface mais pour qu’elle arrive en un seul morceau, il faut annuler sa vitesse, sachant que celle-ci est comprise entre 5 et 7 km/s en approche de Mars. Plus la masse du rover ou de l’atterrisseur est élevée plus la force à exercer pour atterrir en douceur sera élevé. Par exemple le petit rover </a:t>
            </a:r>
            <a:r>
              <a:rPr lang="fr-FR" sz="1800" dirty="0" err="1">
                <a:solidFill>
                  <a:srgbClr val="000000"/>
                </a:solidFill>
                <a:effectLst/>
                <a:latin typeface="Times New Roman" panose="02020603050405020304" pitchFamily="18" charset="0"/>
                <a:ea typeface="Times New Roman" panose="02020603050405020304" pitchFamily="18" charset="0"/>
              </a:rPr>
              <a:t>Sojourner</a:t>
            </a:r>
            <a:r>
              <a:rPr lang="fr-FR" sz="1800" dirty="0">
                <a:solidFill>
                  <a:srgbClr val="000000"/>
                </a:solidFill>
                <a:effectLst/>
                <a:latin typeface="Times New Roman" panose="02020603050405020304" pitchFamily="18" charset="0"/>
                <a:ea typeface="Times New Roman" panose="02020603050405020304" pitchFamily="18" charset="0"/>
              </a:rPr>
              <a:t> avait une masse de 11kg alors que Curiosity en faisait 900kg ! </a:t>
            </a: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Pour annuler cette vitesse, il existe plusieurs méthodes complémentaires (qui dépendent du cas !) :</a:t>
            </a:r>
            <a:endParaRPr lang="fr-FR" sz="1800" dirty="0">
              <a:effectLst/>
              <a:latin typeface="Times New Roman" panose="02020603050405020304" pitchFamily="18" charset="0"/>
              <a:ea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lang="fr-FR" sz="1800" u="none" strike="noStrike"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3" tooltip="Aérofreinage"/>
              </a:rPr>
              <a:t>aérofreinage</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qui utilise tout simplement le frottement de l'atmosphère. Mais avec la vitesse de la sonde, le frottement avec l’atmosphère va considérablement chauffer celle-ci, elle doit donc obligatoirement être équipée d’un bouclier thermique pour résister.</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 parachute, bien entendu permet de réduire la vitesse en fonction de la densité de l’atmosphère.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Les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4" tooltip="Moteur-fusée"/>
              </a:rPr>
              <a:t>moteurs-fusées</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assez </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coûteux, nécessitant du carburant, mais efficace.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Les </a:t>
            </a:r>
            <a:r>
              <a:rPr lang="fr-FR" sz="1800" u="none" strike="noStrike"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hlinkClick r:id="rId5" action="ppaction://hlinkfile" tooltip="Airbag"/>
              </a:rPr>
              <a:t>coussins gonflables</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(principe de l’airbags) ou même un étage grue à la manière du rover Curiosity.</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120"/>
              </a:spcAft>
              <a:buSzPts val="1000"/>
              <a:buFont typeface="Symbol" panose="05050102010706020507" pitchFamily="18" charset="2"/>
              <a:buChar char=""/>
              <a:tabLst>
                <a:tab pos="457200" algn="l"/>
              </a:tabLs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Et puis il y a d’autres techniques en développement, comme atterrir en s’écrasant, avec un bouclier !</a:t>
            </a:r>
          </a:p>
          <a:p>
            <a:pPr marL="342900" lvl="0" indent="-342900">
              <a:lnSpc>
                <a:spcPct val="107000"/>
              </a:lnSpc>
              <a:spcAft>
                <a:spcPts val="120"/>
              </a:spcAft>
              <a:buSzPts val="1000"/>
              <a:buFont typeface="Symbol" panose="05050102010706020507" pitchFamily="18" charset="2"/>
              <a:buChar char=""/>
              <a:tabLst>
                <a:tab pos="457200" algn="l"/>
              </a:tabLs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Maintenant que nous savons comment se déroule une mission spatiale vers Mars, nous allons faire le tour de l’historique de l’exploration martienne.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9</a:t>
            </a:fld>
            <a:endParaRPr lang="fr-FR"/>
          </a:p>
        </p:txBody>
      </p:sp>
    </p:spTree>
    <p:extLst>
      <p:ext uri="{BB962C8B-B14F-4D97-AF65-F5344CB8AC3E}">
        <p14:creationId xmlns:p14="http://schemas.microsoft.com/office/powerpoint/2010/main" val="2423687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Les soviétiques sont les premiers à se lancer dans l'exploration de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3" tooltip="Mars (planète)"/>
              </a:rPr>
              <a:t>Mars</a:t>
            </a:r>
            <a:r>
              <a:rPr lang="fr-FR" sz="1800" dirty="0">
                <a:solidFill>
                  <a:srgbClr val="000000"/>
                </a:solidFill>
                <a:effectLst/>
                <a:latin typeface="Times New Roman" panose="02020603050405020304" pitchFamily="18" charset="0"/>
                <a:ea typeface="Times New Roman" panose="02020603050405020304" pitchFamily="18" charset="0"/>
              </a:rPr>
              <a:t>. En 1960, soit seulement 3 ans après la réussite du premier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4" tooltip="Satellite artificiel"/>
              </a:rPr>
              <a:t>satellite artificiel</a:t>
            </a:r>
            <a:r>
              <a:rPr lang="fr-FR" sz="1800" dirty="0">
                <a:solidFill>
                  <a:srgbClr val="000000"/>
                </a:solidFill>
                <a:effectLst/>
                <a:latin typeface="Times New Roman" panose="02020603050405020304" pitchFamily="18" charset="0"/>
                <a:ea typeface="Times New Roman" panose="02020603050405020304" pitchFamily="18" charset="0"/>
              </a:rPr>
              <a:t>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5" tooltip="Spoutnik 1"/>
              </a:rPr>
              <a:t>Spoutnik 1</a:t>
            </a:r>
            <a:r>
              <a:rPr lang="fr-FR" sz="1800" u="none" strike="noStrike" dirty="0">
                <a:solidFill>
                  <a:srgbClr val="000000"/>
                </a:solidFill>
                <a:effectLst/>
                <a:latin typeface="Times New Roman" panose="02020603050405020304" pitchFamily="18" charset="0"/>
                <a:ea typeface="Times New Roman" panose="02020603050405020304" pitchFamily="18" charset="0"/>
              </a:rPr>
              <a:t>, les soviétiques développe 2 sondes (</a:t>
            </a:r>
            <a:r>
              <a:rPr lang="fr-FR" sz="1800" u="none" strike="noStrike" dirty="0" err="1">
                <a:solidFill>
                  <a:srgbClr val="000000"/>
                </a:solidFill>
                <a:effectLst/>
                <a:latin typeface="Times New Roman" panose="02020603050405020304" pitchFamily="18" charset="0"/>
                <a:ea typeface="Times New Roman" panose="02020603050405020304" pitchFamily="18" charset="0"/>
              </a:rPr>
              <a:t>Marsnik</a:t>
            </a:r>
            <a:r>
              <a:rPr lang="fr-FR" sz="1800" u="none" strike="noStrike" dirty="0">
                <a:solidFill>
                  <a:srgbClr val="000000"/>
                </a:solidFill>
                <a:effectLst/>
                <a:latin typeface="Times New Roman" panose="02020603050405020304" pitchFamily="18" charset="0"/>
                <a:ea typeface="Times New Roman" panose="02020603050405020304" pitchFamily="18" charset="0"/>
              </a:rPr>
              <a:t> 1 et 2) dans le but de </a:t>
            </a:r>
            <a:r>
              <a:rPr lang="fr-FR" sz="1800" dirty="0">
                <a:solidFill>
                  <a:srgbClr val="000000"/>
                </a:solidFill>
                <a:effectLst/>
                <a:latin typeface="Times New Roman" panose="02020603050405020304" pitchFamily="18" charset="0"/>
                <a:ea typeface="Times New Roman" panose="02020603050405020304" pitchFamily="18" charset="0"/>
              </a:rPr>
              <a:t>photographier la surface de Mars et d'étudier les effets du milieu interplanétaire sur les équipements embarqués</a:t>
            </a:r>
            <a:r>
              <a:rPr lang="fr-FR" sz="1800" u="none" strike="noStrike" dirty="0">
                <a:solidFill>
                  <a:srgbClr val="000000"/>
                </a:solidFill>
                <a:effectLst/>
                <a:latin typeface="Times New Roman" panose="02020603050405020304" pitchFamily="18" charset="0"/>
                <a:ea typeface="Times New Roman" panose="02020603050405020304" pitchFamily="18" charset="0"/>
              </a:rPr>
              <a:t>. Pour ces missions, l</a:t>
            </a:r>
            <a:r>
              <a:rPr lang="fr-FR" sz="1800" dirty="0">
                <a:solidFill>
                  <a:srgbClr val="000000"/>
                </a:solidFill>
                <a:effectLst/>
                <a:latin typeface="Times New Roman" panose="02020603050405020304" pitchFamily="18" charset="0"/>
                <a:ea typeface="Times New Roman" panose="02020603050405020304" pitchFamily="18" charset="0"/>
              </a:rPr>
              <a:t>’Union soviétique dispose déjà à cette époque de lanceurs assez puissants pour l'exploration interplanétaire, contrairement aux Etats-Unis. Mais leurs tentatives échouent suite aux défaillances du lanceur. </a:t>
            </a:r>
          </a:p>
          <a:p>
            <a:pPr>
              <a:spcBef>
                <a:spcPts val="600"/>
              </a:spcBef>
              <a:spcAft>
                <a:spcPts val="600"/>
              </a:spcAft>
            </a:pP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En 1962, trois nouvelles tentatives sont effectuées en seulement 1 mois avec les sondes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6" tooltip="Spoutnik 22"/>
              </a:rPr>
              <a:t>Spoutnik 22</a:t>
            </a:r>
            <a:r>
              <a:rPr lang="fr-FR" sz="1800" dirty="0">
                <a:solidFill>
                  <a:srgbClr val="000000"/>
                </a:solidFill>
                <a:effectLst/>
                <a:latin typeface="Times New Roman" panose="02020603050405020304" pitchFamily="18" charset="0"/>
                <a:ea typeface="Times New Roman" panose="02020603050405020304" pitchFamily="18" charset="0"/>
              </a:rPr>
              <a:t>, </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7" tooltip="Mars 1"/>
              </a:rPr>
              <a:t>Mars 1</a:t>
            </a:r>
            <a:r>
              <a:rPr lang="fr-FR" sz="1800" dirty="0">
                <a:solidFill>
                  <a:srgbClr val="000000"/>
                </a:solidFill>
                <a:effectLst/>
                <a:latin typeface="Times New Roman" panose="02020603050405020304" pitchFamily="18" charset="0"/>
                <a:ea typeface="Times New Roman" panose="02020603050405020304" pitchFamily="18" charset="0"/>
              </a:rPr>
              <a:t> et Spoutnik 24. C’est bien caractéristique du contexte de la Guerre Froide, c’est vraiment la course ! Et malheureusement toutes ces missions connaissent l’échec, que ce soit à cause d’explosions, de perte de communications ou de mauvaise manœuvre pour se mettre en orbite terrestre.</a:t>
            </a: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Deux ans plus tard, l'URSS fait une ultime tentative avec </a:t>
            </a:r>
            <a:r>
              <a:rPr lang="fr-FR" sz="1800" u="none" strike="noStrike" dirty="0" err="1">
                <a:solidFill>
                  <a:srgbClr val="000000"/>
                </a:solidFill>
                <a:effectLst/>
                <a:latin typeface="Times New Roman" panose="02020603050405020304" pitchFamily="18" charset="0"/>
                <a:ea typeface="Times New Roman" panose="02020603050405020304" pitchFamily="18" charset="0"/>
                <a:hlinkClick r:id="rId8" tooltip="Zond 2"/>
              </a:rPr>
              <a:t>Zond</a:t>
            </a:r>
            <a:r>
              <a:rPr lang="fr-FR" sz="1800" u="none" strike="noStrike" dirty="0">
                <a:solidFill>
                  <a:srgbClr val="000000"/>
                </a:solidFill>
                <a:effectLst/>
                <a:latin typeface="Times New Roman" panose="02020603050405020304" pitchFamily="18" charset="0"/>
                <a:ea typeface="Times New Roman" panose="02020603050405020304" pitchFamily="18" charset="0"/>
                <a:hlinkClick r:id="rId8" tooltip="Zond 2"/>
              </a:rPr>
              <a:t> 2</a:t>
            </a:r>
            <a:r>
              <a:rPr lang="fr-FR" sz="1800" dirty="0">
                <a:solidFill>
                  <a:srgbClr val="000000"/>
                </a:solidFill>
                <a:effectLst/>
                <a:latin typeface="Times New Roman" panose="02020603050405020304" pitchFamily="18" charset="0"/>
                <a:ea typeface="Times New Roman" panose="02020603050405020304" pitchFamily="18" charset="0"/>
              </a:rPr>
              <a:t>. Lancement réussi mais perte de communication, donc échec.</a:t>
            </a:r>
          </a:p>
          <a:p>
            <a:pPr>
              <a:spcBef>
                <a:spcPts val="600"/>
              </a:spcBef>
              <a:spcAft>
                <a:spcPts val="600"/>
              </a:spcAft>
            </a:pPr>
            <a:endParaRPr lang="fr-FR" sz="18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fr-FR" sz="1800" dirty="0">
                <a:solidFill>
                  <a:srgbClr val="000000"/>
                </a:solidFill>
                <a:effectLst/>
                <a:latin typeface="Times New Roman" panose="02020603050405020304" pitchFamily="18" charset="0"/>
                <a:ea typeface="Times New Roman" panose="02020603050405020304" pitchFamily="18" charset="0"/>
              </a:rPr>
              <a:t>L’exploration martienne est donc attaquée très tôt par les soviétiques, dès 1960, et en seulement 4 ans ils développeront une multitude de missions et projets mais ne feront que cumuler les échecs.  </a:t>
            </a:r>
            <a:endParaRPr lang="fr-FR" sz="1800" dirty="0">
              <a:effectLst/>
              <a:latin typeface="Times New Roman" panose="02020603050405020304" pitchFamily="18" charset="0"/>
              <a:ea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E0BD18FF-3B15-40E9-B500-E8EFC15481C3}" type="slidenum">
              <a:rPr lang="fr-FR" smtClean="0"/>
              <a:t>10</a:t>
            </a:fld>
            <a:endParaRPr lang="fr-FR"/>
          </a:p>
        </p:txBody>
      </p:sp>
    </p:spTree>
    <p:extLst>
      <p:ext uri="{BB962C8B-B14F-4D97-AF65-F5344CB8AC3E}">
        <p14:creationId xmlns:p14="http://schemas.microsoft.com/office/powerpoint/2010/main" val="2083884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3302334-7E8B-4320-A1E2-4B05AC15A670}" type="datetimeFigureOut">
              <a:rPr lang="fr-FR" smtClean="0"/>
              <a:pPr/>
              <a:t>20/01/2023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3302334-7E8B-4320-A1E2-4B05AC15A670}" type="datetimeFigureOut">
              <a:rPr lang="fr-FR" smtClean="0"/>
              <a:pPr/>
              <a:t>20/01/2023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3302334-7E8B-4320-A1E2-4B05AC15A670}" type="datetimeFigureOut">
              <a:rPr lang="fr-FR" smtClean="0"/>
              <a:pPr/>
              <a:t>20/01/2023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3302334-7E8B-4320-A1E2-4B05AC15A670}" type="datetimeFigureOut">
              <a:rPr lang="fr-FR" smtClean="0"/>
              <a:pPr/>
              <a:t>20/01/2023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73302334-7E8B-4320-A1E2-4B05AC15A670}" type="datetimeFigureOut">
              <a:rPr lang="fr-FR" smtClean="0"/>
              <a:pPr/>
              <a:t>20/01/2023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3302334-7E8B-4320-A1E2-4B05AC15A670}" type="datetimeFigureOut">
              <a:rPr lang="fr-FR" smtClean="0"/>
              <a:pPr/>
              <a:t>20/01/2023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3302334-7E8B-4320-A1E2-4B05AC15A670}" type="datetimeFigureOut">
              <a:rPr lang="fr-FR" smtClean="0"/>
              <a:pPr/>
              <a:t>20/01/2023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3302334-7E8B-4320-A1E2-4B05AC15A670}" type="datetimeFigureOut">
              <a:rPr lang="fr-FR" smtClean="0"/>
              <a:pPr/>
              <a:t>20/01/2023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3302334-7E8B-4320-A1E2-4B05AC15A670}" type="datetimeFigureOut">
              <a:rPr lang="fr-FR" smtClean="0"/>
              <a:pPr/>
              <a:t>20/01/2023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73302334-7E8B-4320-A1E2-4B05AC15A670}" type="datetimeFigureOut">
              <a:rPr lang="fr-FR" smtClean="0"/>
              <a:pPr/>
              <a:t>20/01/2023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73302334-7E8B-4320-A1E2-4B05AC15A670}" type="datetimeFigureOut">
              <a:rPr lang="fr-FR" smtClean="0"/>
              <a:pPr/>
              <a:t>20/01/2023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08582E2-60D7-40E7-AECB-CED9E7320F8D}"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302334-7E8B-4320-A1E2-4B05AC15A670}" type="datetimeFigureOut">
              <a:rPr lang="fr-FR" smtClean="0"/>
              <a:pPr/>
              <a:t>20/01/2023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582E2-60D7-40E7-AECB-CED9E7320F8D}"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8.gif"/><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gi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19.jpe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83.gif"/><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gif"/><Relationship Id="rId4" Type="http://schemas.openxmlformats.org/officeDocument/2006/relationships/image" Target="../media/image91.jpe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png"/><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Titre 437"/>
          <p:cNvSpPr>
            <a:spLocks noGrp="1"/>
          </p:cNvSpPr>
          <p:nvPr>
            <p:ph type="ctrTitle"/>
          </p:nvPr>
        </p:nvSpPr>
        <p:spPr>
          <a:xfrm>
            <a:off x="395536" y="620688"/>
            <a:ext cx="7020272" cy="1944216"/>
          </a:xfrm>
        </p:spPr>
        <p:txBody>
          <a:bodyPr>
            <a:normAutofit/>
          </a:bodyPr>
          <a:lstStyle/>
          <a:p>
            <a:r>
              <a:rPr lang="fr-FR" sz="5400" b="1" u="sng" dirty="0">
                <a:latin typeface="Times New Roman" panose="02020603050405020304" pitchFamily="18" charset="0"/>
                <a:cs typeface="Times New Roman" panose="02020603050405020304" pitchFamily="18" charset="0"/>
              </a:rPr>
              <a:t>L’exploration de </a:t>
            </a:r>
            <a:r>
              <a:rPr lang="fr-FR" sz="5400" b="1" u="sng" dirty="0">
                <a:solidFill>
                  <a:srgbClr val="C00000"/>
                </a:solidFill>
                <a:latin typeface="Times New Roman" panose="02020603050405020304" pitchFamily="18" charset="0"/>
                <a:cs typeface="Times New Roman" panose="02020603050405020304" pitchFamily="18" charset="0"/>
              </a:rPr>
              <a:t>Mars</a:t>
            </a:r>
          </a:p>
        </p:txBody>
      </p:sp>
      <p:pic>
        <p:nvPicPr>
          <p:cNvPr id="2050" name="Picture 2" descr="Mars : caractéristiques, rovers de la NASA et vie sur la planète ?">
            <a:extLst>
              <a:ext uri="{FF2B5EF4-FFF2-40B4-BE49-F238E27FC236}">
                <a16:creationId xmlns:a16="http://schemas.microsoft.com/office/drawing/2014/main" id="{FC6217FE-22CC-68A6-4CBF-F3B01ED385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2564904"/>
            <a:ext cx="5688632" cy="37924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684076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Les échecs soviétiques (1960-1964)</a:t>
            </a:r>
          </a:p>
        </p:txBody>
      </p:sp>
      <p:pic>
        <p:nvPicPr>
          <p:cNvPr id="1026" name="Picture 2" descr="Drapeau de l'Union des républiques socialistes soviétiques — Wikipédia">
            <a:extLst>
              <a:ext uri="{FF2B5EF4-FFF2-40B4-BE49-F238E27FC236}">
                <a16:creationId xmlns:a16="http://schemas.microsoft.com/office/drawing/2014/main" id="{5E05AF84-C6D0-8137-3CB4-2D8D87DBB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429952"/>
            <a:ext cx="1368152" cy="68711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3E64C9E-188F-43F4-CEE3-DF2DEB0A185C}"/>
              </a:ext>
            </a:extLst>
          </p:cNvPr>
          <p:cNvSpPr txBox="1"/>
          <p:nvPr/>
        </p:nvSpPr>
        <p:spPr>
          <a:xfrm>
            <a:off x="512540" y="1488266"/>
            <a:ext cx="5859660" cy="3139321"/>
          </a:xfrm>
          <a:prstGeom prst="rect">
            <a:avLst/>
          </a:prstGeom>
          <a:noFill/>
        </p:spPr>
        <p:txBody>
          <a:bodyPr wrap="square" rtlCol="0">
            <a:spAutoFit/>
          </a:bodyPr>
          <a:lstStyle/>
          <a:p>
            <a:r>
              <a:rPr lang="fr-FR" dirty="0"/>
              <a:t>Plusieurs missions de survol de Mars (pas de mise en orbite, juste un passage devant la planète) :</a:t>
            </a:r>
          </a:p>
          <a:p>
            <a:endParaRPr lang="fr-FR" dirty="0"/>
          </a:p>
          <a:p>
            <a:r>
              <a:rPr lang="fr-FR" dirty="0"/>
              <a:t>1960 : </a:t>
            </a:r>
            <a:r>
              <a:rPr lang="fr-FR" dirty="0" err="1"/>
              <a:t>Marsnik</a:t>
            </a:r>
            <a:r>
              <a:rPr lang="fr-FR" dirty="0"/>
              <a:t> 1 et 2 </a:t>
            </a:r>
          </a:p>
          <a:p>
            <a:endParaRPr lang="fr-FR" dirty="0"/>
          </a:p>
          <a:p>
            <a:r>
              <a:rPr lang="fr-FR" dirty="0"/>
              <a:t>1962 : Spoutnik 22, Mars 1, Spoutnik 24 (atterrisseur)</a:t>
            </a:r>
          </a:p>
          <a:p>
            <a:endParaRPr lang="fr-FR" dirty="0"/>
          </a:p>
          <a:p>
            <a:endParaRPr lang="fr-FR" dirty="0"/>
          </a:p>
          <a:p>
            <a:r>
              <a:rPr lang="fr-FR" dirty="0"/>
              <a:t>1964 : </a:t>
            </a:r>
            <a:r>
              <a:rPr lang="fr-FR" dirty="0" err="1"/>
              <a:t>Zond</a:t>
            </a:r>
            <a:r>
              <a:rPr lang="fr-FR" dirty="0"/>
              <a:t> 2</a:t>
            </a:r>
          </a:p>
          <a:p>
            <a:endParaRPr lang="fr-FR" dirty="0"/>
          </a:p>
          <a:p>
            <a:endParaRPr lang="fr-FR" dirty="0"/>
          </a:p>
        </p:txBody>
      </p:sp>
      <p:pic>
        <p:nvPicPr>
          <p:cNvPr id="3" name="Picture 2" descr="martianmachines - Mars 1M No.1, designated Mars 1960A by... | Facebook">
            <a:extLst>
              <a:ext uri="{FF2B5EF4-FFF2-40B4-BE49-F238E27FC236}">
                <a16:creationId xmlns:a16="http://schemas.microsoft.com/office/drawing/2014/main" id="{D68B21F7-ABE0-2A5B-4617-98DD9366C2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00"/>
          <a:stretch/>
        </p:blipFill>
        <p:spPr bwMode="auto">
          <a:xfrm>
            <a:off x="6433306" y="1716396"/>
            <a:ext cx="2261669" cy="26830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s 1]">
            <a:extLst>
              <a:ext uri="{FF2B5EF4-FFF2-40B4-BE49-F238E27FC236}">
                <a16:creationId xmlns:a16="http://schemas.microsoft.com/office/drawing/2014/main" id="{EBD37666-26B6-9C38-BF72-B6E6A06F59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3573016"/>
            <a:ext cx="2085975" cy="28575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3115FFFB-2A68-4512-29BF-9D9CC3F5FB79}"/>
              </a:ext>
            </a:extLst>
          </p:cNvPr>
          <p:cNvSpPr txBox="1"/>
          <p:nvPr/>
        </p:nvSpPr>
        <p:spPr>
          <a:xfrm>
            <a:off x="1329383" y="5589240"/>
            <a:ext cx="1944216" cy="369332"/>
          </a:xfrm>
          <a:prstGeom prst="rect">
            <a:avLst/>
          </a:prstGeom>
          <a:noFill/>
        </p:spPr>
        <p:txBody>
          <a:bodyPr wrap="square" rtlCol="0">
            <a:spAutoFit/>
          </a:bodyPr>
          <a:lstStyle/>
          <a:p>
            <a:r>
              <a:rPr lang="fr-FR" dirty="0"/>
              <a:t>…série d’échecs</a:t>
            </a:r>
          </a:p>
        </p:txBody>
      </p:sp>
    </p:spTree>
    <p:extLst>
      <p:ext uri="{BB962C8B-B14F-4D97-AF65-F5344CB8AC3E}">
        <p14:creationId xmlns:p14="http://schemas.microsoft.com/office/powerpoint/2010/main" val="3556014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684076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Survols des sondes Mariner (1965 et 1969) </a:t>
            </a:r>
          </a:p>
        </p:txBody>
      </p:sp>
      <p:pic>
        <p:nvPicPr>
          <p:cNvPr id="2050" name="Picture 2" descr="Drapeau des États-Unis – Média LAROUSSE">
            <a:extLst>
              <a:ext uri="{FF2B5EF4-FFF2-40B4-BE49-F238E27FC236}">
                <a16:creationId xmlns:a16="http://schemas.microsoft.com/office/drawing/2014/main" id="{E6F8C9AE-5D62-EB76-08DB-3F4D9A2F53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F38BF7D6-101D-89F3-EA27-9B3C6A8E8864}"/>
              </a:ext>
            </a:extLst>
          </p:cNvPr>
          <p:cNvSpPr txBox="1"/>
          <p:nvPr/>
        </p:nvSpPr>
        <p:spPr>
          <a:xfrm>
            <a:off x="611560" y="1412776"/>
            <a:ext cx="7632848" cy="369332"/>
          </a:xfrm>
          <a:prstGeom prst="rect">
            <a:avLst/>
          </a:prstGeom>
          <a:noFill/>
        </p:spPr>
        <p:txBody>
          <a:bodyPr wrap="square" rtlCol="0">
            <a:spAutoFit/>
          </a:bodyPr>
          <a:lstStyle/>
          <a:p>
            <a:r>
              <a:rPr lang="fr-FR" dirty="0"/>
              <a:t>Premières sondes à effectuer un survol de Mars : Mariner 4, 6 et 7 </a:t>
            </a:r>
          </a:p>
        </p:txBody>
      </p:sp>
      <p:pic>
        <p:nvPicPr>
          <p:cNvPr id="3" name="Picture 2" descr="Why NASA's First Good Look at Mars Almost Ended Its Exploration">
            <a:extLst>
              <a:ext uri="{FF2B5EF4-FFF2-40B4-BE49-F238E27FC236}">
                <a16:creationId xmlns:a16="http://schemas.microsoft.com/office/drawing/2014/main" id="{805CD49E-D7FA-D66E-0BCB-959AD862E27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4228"/>
          <a:stretch/>
        </p:blipFill>
        <p:spPr bwMode="auto">
          <a:xfrm>
            <a:off x="467544" y="1946367"/>
            <a:ext cx="2241568" cy="20586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riner 6 — Wikipédia">
            <a:extLst>
              <a:ext uri="{FF2B5EF4-FFF2-40B4-BE49-F238E27FC236}">
                <a16:creationId xmlns:a16="http://schemas.microsoft.com/office/drawing/2014/main" id="{34B6FED4-1F19-FE4E-0204-7A9D4B49F9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633" b="5582"/>
          <a:stretch/>
        </p:blipFill>
        <p:spPr bwMode="auto">
          <a:xfrm>
            <a:off x="3923134" y="1946367"/>
            <a:ext cx="3003959" cy="200029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riner 7, Mars. | Look at the stars, Solar system exploration, Mission to  mars">
            <a:extLst>
              <a:ext uri="{FF2B5EF4-FFF2-40B4-BE49-F238E27FC236}">
                <a16:creationId xmlns:a16="http://schemas.microsoft.com/office/drawing/2014/main" id="{8817C733-3F3E-D488-ACB5-AEE30F368A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1373" y="2310705"/>
            <a:ext cx="1759099" cy="17590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riner 6's View of Mars">
            <a:extLst>
              <a:ext uri="{FF2B5EF4-FFF2-40B4-BE49-F238E27FC236}">
                <a16:creationId xmlns:a16="http://schemas.microsoft.com/office/drawing/2014/main" id="{994F1D8D-03D5-4993-05EA-E51A8D7494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8728" y="4192951"/>
            <a:ext cx="3056788" cy="22925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riner 4 Image of Mars | NASA">
            <a:extLst>
              <a:ext uri="{FF2B5EF4-FFF2-40B4-BE49-F238E27FC236}">
                <a16:creationId xmlns:a16="http://schemas.microsoft.com/office/drawing/2014/main" id="{E25AB3ED-8BC5-21AA-EA0D-3BC66EE47C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175" y="4192951"/>
            <a:ext cx="2475681" cy="229259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2A6EDE42-26E5-C925-5EE2-78A6F3453667}"/>
              </a:ext>
            </a:extLst>
          </p:cNvPr>
          <p:cNvSpPr txBox="1"/>
          <p:nvPr/>
        </p:nvSpPr>
        <p:spPr>
          <a:xfrm>
            <a:off x="3419872" y="4293096"/>
            <a:ext cx="1464840" cy="1200329"/>
          </a:xfrm>
          <a:prstGeom prst="rect">
            <a:avLst/>
          </a:prstGeom>
          <a:noFill/>
        </p:spPr>
        <p:txBody>
          <a:bodyPr wrap="square" rtlCol="0">
            <a:spAutoFit/>
          </a:bodyPr>
          <a:lstStyle/>
          <a:p>
            <a:pPr algn="ctr"/>
            <a:r>
              <a:rPr lang="fr-FR" sz="1200" dirty="0"/>
              <a:t>Mariner 4 (gauche)</a:t>
            </a:r>
          </a:p>
          <a:p>
            <a:pPr algn="ctr"/>
            <a:endParaRPr lang="fr-FR" sz="1200" dirty="0"/>
          </a:p>
          <a:p>
            <a:pPr algn="ctr"/>
            <a:r>
              <a:rPr lang="fr-FR" sz="1200" dirty="0"/>
              <a:t> VS </a:t>
            </a:r>
          </a:p>
          <a:p>
            <a:pPr algn="ctr"/>
            <a:endParaRPr lang="fr-FR" sz="1200" dirty="0"/>
          </a:p>
          <a:p>
            <a:pPr algn="ctr"/>
            <a:r>
              <a:rPr lang="fr-FR" sz="1200" dirty="0"/>
              <a:t>Mariner 6 et 7 (droite)</a:t>
            </a:r>
          </a:p>
        </p:txBody>
      </p:sp>
    </p:spTree>
    <p:extLst>
      <p:ext uri="{BB962C8B-B14F-4D97-AF65-F5344CB8AC3E}">
        <p14:creationId xmlns:p14="http://schemas.microsoft.com/office/powerpoint/2010/main" val="361207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3456384"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Mariner 9 (1971)</a:t>
            </a:r>
          </a:p>
        </p:txBody>
      </p:sp>
      <p:pic>
        <p:nvPicPr>
          <p:cNvPr id="2" name="Picture 2" descr="Drapeau des États-Unis – Média LAROUSSE">
            <a:extLst>
              <a:ext uri="{FF2B5EF4-FFF2-40B4-BE49-F238E27FC236}">
                <a16:creationId xmlns:a16="http://schemas.microsoft.com/office/drawing/2014/main" id="{11975273-3145-7D44-AF11-CB27721361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BFDA929C-A445-B3EC-28D4-99D9BF6224F0}"/>
              </a:ext>
            </a:extLst>
          </p:cNvPr>
          <p:cNvSpPr txBox="1"/>
          <p:nvPr/>
        </p:nvSpPr>
        <p:spPr>
          <a:xfrm>
            <a:off x="611560" y="1412776"/>
            <a:ext cx="7632848" cy="369332"/>
          </a:xfrm>
          <a:prstGeom prst="rect">
            <a:avLst/>
          </a:prstGeom>
          <a:noFill/>
        </p:spPr>
        <p:txBody>
          <a:bodyPr wrap="square" rtlCol="0">
            <a:spAutoFit/>
          </a:bodyPr>
          <a:lstStyle/>
          <a:p>
            <a:r>
              <a:rPr lang="fr-FR" dirty="0"/>
              <a:t>Premières orbiteur martien : Mariner 9 </a:t>
            </a:r>
          </a:p>
        </p:txBody>
      </p:sp>
      <p:pic>
        <p:nvPicPr>
          <p:cNvPr id="3074" name="Picture 2" descr="Mariner 9 — Wikipédia">
            <a:extLst>
              <a:ext uri="{FF2B5EF4-FFF2-40B4-BE49-F238E27FC236}">
                <a16:creationId xmlns:a16="http://schemas.microsoft.com/office/drawing/2014/main" id="{F1772D67-1CAA-6B29-F910-60C0B83AC2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067" b="24802"/>
          <a:stretch/>
        </p:blipFill>
        <p:spPr bwMode="auto">
          <a:xfrm>
            <a:off x="467544" y="1883781"/>
            <a:ext cx="4392488" cy="20749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e sol de Mars vu par Mariner 9 – Média LAROUSSE">
            <a:extLst>
              <a:ext uri="{FF2B5EF4-FFF2-40B4-BE49-F238E27FC236}">
                <a16:creationId xmlns:a16="http://schemas.microsoft.com/office/drawing/2014/main" id="{A848977B-FAD5-D5C0-D33F-D6075095C6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1666" y="3784973"/>
            <a:ext cx="4302646" cy="27145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lympus Mons, Mars, Mariner 9 image - Stock Image - C050/0711 - Science  Photo Library">
            <a:extLst>
              <a:ext uri="{FF2B5EF4-FFF2-40B4-BE49-F238E27FC236}">
                <a16:creationId xmlns:a16="http://schemas.microsoft.com/office/drawing/2014/main" id="{26A4590F-364B-58D3-020C-8BFB8B2CC9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329" t="11406" r="13261" b="12539"/>
          <a:stretch/>
        </p:blipFill>
        <p:spPr bwMode="auto">
          <a:xfrm>
            <a:off x="1187624" y="4167479"/>
            <a:ext cx="2736304" cy="2438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0131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684076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Programme « Mars » (1971-1974)</a:t>
            </a:r>
          </a:p>
        </p:txBody>
      </p:sp>
      <p:pic>
        <p:nvPicPr>
          <p:cNvPr id="2" name="Picture 2" descr="Drapeau de l'Union des républiques socialistes soviétiques — Wikipédia">
            <a:extLst>
              <a:ext uri="{FF2B5EF4-FFF2-40B4-BE49-F238E27FC236}">
                <a16:creationId xmlns:a16="http://schemas.microsoft.com/office/drawing/2014/main" id="{B9D60FE7-2D43-3C70-C465-9EAB826E0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429952"/>
            <a:ext cx="1368152" cy="68711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rs 2 — Wikipédia">
            <a:extLst>
              <a:ext uri="{FF2B5EF4-FFF2-40B4-BE49-F238E27FC236}">
                <a16:creationId xmlns:a16="http://schemas.microsoft.com/office/drawing/2014/main" id="{1119E728-798E-8D59-6D8F-15592E4C62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685" y="1412776"/>
            <a:ext cx="2520280" cy="150347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Mars 3 la sonde spatiale sur la surface de Mars, de l'oeuvre composite. 3  mars faisait partie d'une série de sondes spatiales sans pilote lancée par  l'Union soviétique dans le Photo Stock -">
            <a:extLst>
              <a:ext uri="{FF2B5EF4-FFF2-40B4-BE49-F238E27FC236}">
                <a16:creationId xmlns:a16="http://schemas.microsoft.com/office/drawing/2014/main" id="{491CB013-D08F-C6EA-D378-5859628232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48" t="8733" r="6497" b="6712"/>
          <a:stretch/>
        </p:blipFill>
        <p:spPr bwMode="auto">
          <a:xfrm>
            <a:off x="4067944" y="1619109"/>
            <a:ext cx="2650415" cy="237637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Mars 6 — Wikipédia">
            <a:extLst>
              <a:ext uri="{FF2B5EF4-FFF2-40B4-BE49-F238E27FC236}">
                <a16:creationId xmlns:a16="http://schemas.microsoft.com/office/drawing/2014/main" id="{BAAFC74D-B608-1C9E-5203-0FE5589AB9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751" y="3790101"/>
            <a:ext cx="2208147" cy="267627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41B10FB-2560-9F99-2E29-7246F90B7B7F}"/>
              </a:ext>
            </a:extLst>
          </p:cNvPr>
          <p:cNvSpPr txBox="1"/>
          <p:nvPr/>
        </p:nvSpPr>
        <p:spPr>
          <a:xfrm>
            <a:off x="1007751" y="3051463"/>
            <a:ext cx="2208147" cy="584775"/>
          </a:xfrm>
          <a:prstGeom prst="rect">
            <a:avLst/>
          </a:prstGeom>
          <a:noFill/>
        </p:spPr>
        <p:txBody>
          <a:bodyPr wrap="square" rtlCol="0">
            <a:spAutoFit/>
          </a:bodyPr>
          <a:lstStyle/>
          <a:p>
            <a:r>
              <a:rPr lang="fr-FR" sz="1600" dirty="0"/>
              <a:t>Apparence des sondes Cosmo 419 et Mars </a:t>
            </a:r>
          </a:p>
        </p:txBody>
      </p:sp>
      <p:pic>
        <p:nvPicPr>
          <p:cNvPr id="4110" name="Picture 14" descr="Espace : de l'URSS à la sonde Espoir, soixante ans de photographies  martiennes">
            <a:extLst>
              <a:ext uri="{FF2B5EF4-FFF2-40B4-BE49-F238E27FC236}">
                <a16:creationId xmlns:a16="http://schemas.microsoft.com/office/drawing/2014/main" id="{4455477A-3F31-1DF2-C6D2-226BDA1C33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51693" y="3790101"/>
            <a:ext cx="2625443" cy="275356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FA9449CD-A341-0C5A-74CE-C7D569D181A8}"/>
              </a:ext>
            </a:extLst>
          </p:cNvPr>
          <p:cNvSpPr txBox="1"/>
          <p:nvPr/>
        </p:nvSpPr>
        <p:spPr>
          <a:xfrm>
            <a:off x="6732026" y="2142272"/>
            <a:ext cx="2160240" cy="584775"/>
          </a:xfrm>
          <a:prstGeom prst="rect">
            <a:avLst/>
          </a:prstGeom>
          <a:noFill/>
        </p:spPr>
        <p:txBody>
          <a:bodyPr wrap="square" rtlCol="0">
            <a:spAutoFit/>
          </a:bodyPr>
          <a:lstStyle/>
          <a:p>
            <a:r>
              <a:rPr lang="fr-FR" sz="1600" dirty="0"/>
              <a:t>Reconstitution de l’atterrisseur de Mars 3</a:t>
            </a:r>
          </a:p>
        </p:txBody>
      </p:sp>
      <p:sp>
        <p:nvSpPr>
          <p:cNvPr id="6" name="ZoneTexte 5">
            <a:extLst>
              <a:ext uri="{FF2B5EF4-FFF2-40B4-BE49-F238E27FC236}">
                <a16:creationId xmlns:a16="http://schemas.microsoft.com/office/drawing/2014/main" id="{5A2A5E5B-2DF5-11FD-7259-E83B8C5CF6DA}"/>
              </a:ext>
            </a:extLst>
          </p:cNvPr>
          <p:cNvSpPr txBox="1"/>
          <p:nvPr/>
        </p:nvSpPr>
        <p:spPr>
          <a:xfrm>
            <a:off x="4211960" y="5166881"/>
            <a:ext cx="1860160" cy="338554"/>
          </a:xfrm>
          <a:prstGeom prst="rect">
            <a:avLst/>
          </a:prstGeom>
          <a:noFill/>
        </p:spPr>
        <p:txBody>
          <a:bodyPr wrap="square" rtlCol="0">
            <a:spAutoFit/>
          </a:bodyPr>
          <a:lstStyle/>
          <a:p>
            <a:r>
              <a:rPr lang="fr-FR" sz="1600" dirty="0"/>
              <a:t>Image de Mars 5</a:t>
            </a:r>
          </a:p>
        </p:txBody>
      </p:sp>
    </p:spTree>
    <p:extLst>
      <p:ext uri="{BB962C8B-B14F-4D97-AF65-F5344CB8AC3E}">
        <p14:creationId xmlns:p14="http://schemas.microsoft.com/office/powerpoint/2010/main" val="1799710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684076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Programme Viking (1975-1976)</a:t>
            </a:r>
          </a:p>
        </p:txBody>
      </p:sp>
      <p:pic>
        <p:nvPicPr>
          <p:cNvPr id="5122" name="Picture 2" descr="Viking 1 se posait sur Mars il y a 35 ans">
            <a:extLst>
              <a:ext uri="{FF2B5EF4-FFF2-40B4-BE49-F238E27FC236}">
                <a16:creationId xmlns:a16="http://schemas.microsoft.com/office/drawing/2014/main" id="{71373CA9-F124-B695-7C8B-B5918DE26D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008" t="14911" r="15955" b="4571"/>
          <a:stretch/>
        </p:blipFill>
        <p:spPr bwMode="auto">
          <a:xfrm>
            <a:off x="5796136" y="2611142"/>
            <a:ext cx="2938147" cy="22665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iking 2 — Wikipédia">
            <a:extLst>
              <a:ext uri="{FF2B5EF4-FFF2-40B4-BE49-F238E27FC236}">
                <a16:creationId xmlns:a16="http://schemas.microsoft.com/office/drawing/2014/main" id="{6FC740C2-5D43-AFB5-CB5D-F74560E0783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04" t="14233" r="6078" b="19421"/>
          <a:stretch/>
        </p:blipFill>
        <p:spPr bwMode="auto">
          <a:xfrm>
            <a:off x="616372" y="1257003"/>
            <a:ext cx="3814514" cy="222265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D738EEA1-B4DB-158E-A05B-3CBB5221B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5775" y="1373538"/>
            <a:ext cx="1559198" cy="174346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a:extLst>
              <a:ext uri="{FF2B5EF4-FFF2-40B4-BE49-F238E27FC236}">
                <a16:creationId xmlns:a16="http://schemas.microsoft.com/office/drawing/2014/main" id="{0A7D011C-C1F0-2BD0-9408-0B9AC7A657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9949" y="3212976"/>
            <a:ext cx="1623781" cy="162378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8B64C992-CD0D-3FEB-86B7-15AAC073D5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538" y="5114481"/>
            <a:ext cx="7920880" cy="162378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64BB4C21-37F0-ADE5-0D90-4C3FC105208D}"/>
              </a:ext>
            </a:extLst>
          </p:cNvPr>
          <p:cNvSpPr txBox="1"/>
          <p:nvPr/>
        </p:nvSpPr>
        <p:spPr>
          <a:xfrm>
            <a:off x="539552" y="3645024"/>
            <a:ext cx="2304256" cy="830997"/>
          </a:xfrm>
          <a:prstGeom prst="rect">
            <a:avLst/>
          </a:prstGeom>
          <a:noFill/>
        </p:spPr>
        <p:txBody>
          <a:bodyPr wrap="square" rtlCol="0">
            <a:spAutoFit/>
          </a:bodyPr>
          <a:lstStyle/>
          <a:p>
            <a:pPr algn="ctr"/>
            <a:r>
              <a:rPr lang="fr-FR" sz="1600" dirty="0"/>
              <a:t>Orbiteur et atterrisseur mission Viking, </a:t>
            </a:r>
          </a:p>
          <a:p>
            <a:pPr algn="ctr"/>
            <a:r>
              <a:rPr lang="fr-FR" sz="1600" dirty="0"/>
              <a:t>Photo original et Phobos</a:t>
            </a:r>
          </a:p>
        </p:txBody>
      </p:sp>
      <p:pic>
        <p:nvPicPr>
          <p:cNvPr id="3" name="Picture 2" descr="Drapeau des États-Unis – Média LAROUSSE">
            <a:extLst>
              <a:ext uri="{FF2B5EF4-FFF2-40B4-BE49-F238E27FC236}">
                <a16:creationId xmlns:a16="http://schemas.microsoft.com/office/drawing/2014/main" id="{5AF9EEF7-D109-1438-14D0-BCAA21E581C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907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684076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Mission « Phobos » (1988)</a:t>
            </a:r>
          </a:p>
        </p:txBody>
      </p:sp>
      <p:pic>
        <p:nvPicPr>
          <p:cNvPr id="2" name="Picture 2" descr="Drapeau de l'Union des républiques socialistes soviétiques — Wikipédia">
            <a:extLst>
              <a:ext uri="{FF2B5EF4-FFF2-40B4-BE49-F238E27FC236}">
                <a16:creationId xmlns:a16="http://schemas.microsoft.com/office/drawing/2014/main" id="{25FC0121-D1F5-3D93-7628-3DD175863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429952"/>
            <a:ext cx="1368152" cy="6871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ASA - NSSDCA - Spacecraft - Details">
            <a:extLst>
              <a:ext uri="{FF2B5EF4-FFF2-40B4-BE49-F238E27FC236}">
                <a16:creationId xmlns:a16="http://schemas.microsoft.com/office/drawing/2014/main" id="{C438BCBC-38B2-8904-E348-C570BDAD0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340768"/>
            <a:ext cx="3452310" cy="243763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A809B1F2-DE0D-7B8A-2235-9C15F42AAB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397"/>
          <a:stretch/>
        </p:blipFill>
        <p:spPr bwMode="auto">
          <a:xfrm>
            <a:off x="4788024" y="1772816"/>
            <a:ext cx="3452310" cy="302433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6E976D34-AF7A-2CB2-7506-37FF1F9300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404"/>
          <a:stretch/>
        </p:blipFill>
        <p:spPr bwMode="auto">
          <a:xfrm>
            <a:off x="1763688" y="4081636"/>
            <a:ext cx="2808312" cy="2403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882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684076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Mars Observer (1992)</a:t>
            </a:r>
          </a:p>
        </p:txBody>
      </p:sp>
      <p:pic>
        <p:nvPicPr>
          <p:cNvPr id="2" name="Picture 2" descr="Drapeau des États-Unis – Média LAROUSSE">
            <a:extLst>
              <a:ext uri="{FF2B5EF4-FFF2-40B4-BE49-F238E27FC236}">
                <a16:creationId xmlns:a16="http://schemas.microsoft.com/office/drawing/2014/main" id="{E5ADA7AC-AC4E-7D13-FDB4-54EE7AEDE2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Mars Observer — Wikipédia">
            <a:extLst>
              <a:ext uri="{FF2B5EF4-FFF2-40B4-BE49-F238E27FC236}">
                <a16:creationId xmlns:a16="http://schemas.microsoft.com/office/drawing/2014/main" id="{C4507C75-D96D-2A39-4D5F-C47741106F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195"/>
          <a:stretch/>
        </p:blipFill>
        <p:spPr bwMode="auto">
          <a:xfrm>
            <a:off x="755576" y="1484784"/>
            <a:ext cx="4918443" cy="302433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1C584A7-7537-C6D1-3220-EC062E1DC556}"/>
              </a:ext>
            </a:extLst>
          </p:cNvPr>
          <p:cNvSpPr txBox="1"/>
          <p:nvPr/>
        </p:nvSpPr>
        <p:spPr>
          <a:xfrm>
            <a:off x="6228184" y="5661248"/>
            <a:ext cx="1584176" cy="369332"/>
          </a:xfrm>
          <a:prstGeom prst="rect">
            <a:avLst/>
          </a:prstGeom>
          <a:noFill/>
        </p:spPr>
        <p:txBody>
          <a:bodyPr wrap="square" rtlCol="0">
            <a:spAutoFit/>
          </a:bodyPr>
          <a:lstStyle/>
          <a:p>
            <a:r>
              <a:rPr lang="fr-FR" dirty="0"/>
              <a:t>…échec</a:t>
            </a:r>
          </a:p>
        </p:txBody>
      </p:sp>
    </p:spTree>
    <p:extLst>
      <p:ext uri="{BB962C8B-B14F-4D97-AF65-F5344CB8AC3E}">
        <p14:creationId xmlns:p14="http://schemas.microsoft.com/office/powerpoint/2010/main" val="1346820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684076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Mars 96 (1996)</a:t>
            </a:r>
          </a:p>
        </p:txBody>
      </p:sp>
      <p:pic>
        <p:nvPicPr>
          <p:cNvPr id="3074" name="Picture 2" descr="Drapeau de la Russie — Wikipédia">
            <a:extLst>
              <a:ext uri="{FF2B5EF4-FFF2-40B4-BE49-F238E27FC236}">
                <a16:creationId xmlns:a16="http://schemas.microsoft.com/office/drawing/2014/main" id="{74C170FA-1D5A-D8B3-321B-5EC386430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395172"/>
            <a:ext cx="1135013" cy="756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C43E6C00-3299-52FA-4784-AE57B0D88E35}"/>
              </a:ext>
            </a:extLst>
          </p:cNvPr>
          <p:cNvSpPr txBox="1"/>
          <p:nvPr/>
        </p:nvSpPr>
        <p:spPr>
          <a:xfrm>
            <a:off x="1566661" y="5733256"/>
            <a:ext cx="1584176" cy="369332"/>
          </a:xfrm>
          <a:prstGeom prst="rect">
            <a:avLst/>
          </a:prstGeom>
          <a:noFill/>
        </p:spPr>
        <p:txBody>
          <a:bodyPr wrap="square" rtlCol="0">
            <a:spAutoFit/>
          </a:bodyPr>
          <a:lstStyle/>
          <a:p>
            <a:r>
              <a:rPr lang="fr-FR" dirty="0"/>
              <a:t>…échec</a:t>
            </a:r>
          </a:p>
        </p:txBody>
      </p:sp>
      <p:pic>
        <p:nvPicPr>
          <p:cNvPr id="8194" name="Picture 2" descr="Mars-96">
            <a:extLst>
              <a:ext uri="{FF2B5EF4-FFF2-40B4-BE49-F238E27FC236}">
                <a16:creationId xmlns:a16="http://schemas.microsoft.com/office/drawing/2014/main" id="{5141C250-6C0C-9B72-78BC-1C5955B04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2900311"/>
            <a:ext cx="4507160" cy="35071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ars 8 (Mars 96) - Gunter's Space Page">
            <a:extLst>
              <a:ext uri="{FF2B5EF4-FFF2-40B4-BE49-F238E27FC236}">
                <a16:creationId xmlns:a16="http://schemas.microsoft.com/office/drawing/2014/main" id="{B4D583C0-F609-789F-BDFC-D817F9B20A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944" y="1412776"/>
            <a:ext cx="4261786" cy="1853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572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684076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Mars </a:t>
            </a:r>
            <a:r>
              <a:rPr lang="fr-FR" sz="2800" b="1" u="sng" dirty="0" err="1">
                <a:latin typeface="Times New Roman" panose="02020603050405020304" pitchFamily="18" charset="0"/>
                <a:cs typeface="Times New Roman" panose="02020603050405020304" pitchFamily="18" charset="0"/>
              </a:rPr>
              <a:t>Pathfinder</a:t>
            </a:r>
            <a:r>
              <a:rPr lang="fr-FR" sz="2800" b="1" u="sng" dirty="0">
                <a:latin typeface="Times New Roman" panose="02020603050405020304" pitchFamily="18" charset="0"/>
                <a:cs typeface="Times New Roman" panose="02020603050405020304" pitchFamily="18" charset="0"/>
              </a:rPr>
              <a:t> et </a:t>
            </a:r>
            <a:r>
              <a:rPr lang="fr-FR" sz="2800" b="1" u="sng" dirty="0" err="1">
                <a:latin typeface="Times New Roman" panose="02020603050405020304" pitchFamily="18" charset="0"/>
                <a:cs typeface="Times New Roman" panose="02020603050405020304" pitchFamily="18" charset="0"/>
              </a:rPr>
              <a:t>Sojourner</a:t>
            </a:r>
            <a:r>
              <a:rPr lang="fr-FR" sz="2800" b="1" u="sng" dirty="0">
                <a:latin typeface="Times New Roman" panose="02020603050405020304" pitchFamily="18" charset="0"/>
                <a:cs typeface="Times New Roman" panose="02020603050405020304" pitchFamily="18" charset="0"/>
              </a:rPr>
              <a:t> (1996)</a:t>
            </a:r>
          </a:p>
        </p:txBody>
      </p:sp>
      <p:pic>
        <p:nvPicPr>
          <p:cNvPr id="9218" name="Picture 2" descr="In Depth | Mars Pathfinder – NASA Solar System Exploration">
            <a:extLst>
              <a:ext uri="{FF2B5EF4-FFF2-40B4-BE49-F238E27FC236}">
                <a16:creationId xmlns:a16="http://schemas.microsoft.com/office/drawing/2014/main" id="{3E5BF134-E784-9918-EE30-9B194DE53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147822"/>
            <a:ext cx="4145603" cy="232153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Mars Pathfinder — Wikipédia">
            <a:extLst>
              <a:ext uri="{FF2B5EF4-FFF2-40B4-BE49-F238E27FC236}">
                <a16:creationId xmlns:a16="http://schemas.microsoft.com/office/drawing/2014/main" id="{D8F7BB1A-58AA-88FB-3DEC-CC2CC67130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64" y="1440768"/>
            <a:ext cx="3604817" cy="239228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ars Pathfinder &amp; Sojourner Rover | Space">
            <a:extLst>
              <a:ext uri="{FF2B5EF4-FFF2-40B4-BE49-F238E27FC236}">
                <a16:creationId xmlns:a16="http://schemas.microsoft.com/office/drawing/2014/main" id="{50F94DE9-8A4C-455D-F6DE-0D90EAB007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1713" y="1628800"/>
            <a:ext cx="2937123" cy="2747631"/>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7CEB138-3E99-96F1-0C64-D209F6B678C5}"/>
              </a:ext>
            </a:extLst>
          </p:cNvPr>
          <p:cNvSpPr txBox="1"/>
          <p:nvPr/>
        </p:nvSpPr>
        <p:spPr>
          <a:xfrm>
            <a:off x="5292080" y="4581128"/>
            <a:ext cx="2304256" cy="584775"/>
          </a:xfrm>
          <a:prstGeom prst="rect">
            <a:avLst/>
          </a:prstGeom>
          <a:noFill/>
        </p:spPr>
        <p:txBody>
          <a:bodyPr wrap="square" rtlCol="0">
            <a:spAutoFit/>
          </a:bodyPr>
          <a:lstStyle/>
          <a:p>
            <a:pPr algn="ctr"/>
            <a:r>
              <a:rPr lang="fr-FR" sz="1600" dirty="0"/>
              <a:t>(Vraies images prises depuis Mars)</a:t>
            </a:r>
          </a:p>
        </p:txBody>
      </p:sp>
      <p:pic>
        <p:nvPicPr>
          <p:cNvPr id="3" name="Picture 2" descr="Drapeau des États-Unis – Média LAROUSSE">
            <a:extLst>
              <a:ext uri="{FF2B5EF4-FFF2-40B4-BE49-F238E27FC236}">
                <a16:creationId xmlns:a16="http://schemas.microsoft.com/office/drawing/2014/main" id="{7DC961B2-AD5D-DD29-98B8-16C5B58963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2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684076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Mars Global </a:t>
            </a:r>
            <a:r>
              <a:rPr lang="fr-FR" sz="2800" b="1" u="sng" dirty="0" err="1">
                <a:latin typeface="Times New Roman" panose="02020603050405020304" pitchFamily="18" charset="0"/>
                <a:cs typeface="Times New Roman" panose="02020603050405020304" pitchFamily="18" charset="0"/>
              </a:rPr>
              <a:t>Surveyor</a:t>
            </a:r>
            <a:r>
              <a:rPr lang="fr-FR" sz="2800" b="1" u="sng" dirty="0">
                <a:latin typeface="Times New Roman" panose="02020603050405020304" pitchFamily="18" charset="0"/>
                <a:cs typeface="Times New Roman" panose="02020603050405020304" pitchFamily="18" charset="0"/>
              </a:rPr>
              <a:t> (1996)</a:t>
            </a:r>
          </a:p>
        </p:txBody>
      </p:sp>
      <p:pic>
        <p:nvPicPr>
          <p:cNvPr id="10242" name="Picture 2" descr="Mars Global Surveyor | Missions – NASA Mars Exploration">
            <a:extLst>
              <a:ext uri="{FF2B5EF4-FFF2-40B4-BE49-F238E27FC236}">
                <a16:creationId xmlns:a16="http://schemas.microsoft.com/office/drawing/2014/main" id="{BD0194CD-1635-6DAA-7171-5B3449BA5A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60" t="3315" r="4965" b="12701"/>
          <a:stretch/>
        </p:blipFill>
        <p:spPr bwMode="auto">
          <a:xfrm>
            <a:off x="654631" y="1351458"/>
            <a:ext cx="3917369" cy="30174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rapeau des États-Unis – Média LAROUSSE">
            <a:extLst>
              <a:ext uri="{FF2B5EF4-FFF2-40B4-BE49-F238E27FC236}">
                <a16:creationId xmlns:a16="http://schemas.microsoft.com/office/drawing/2014/main" id="{3F59AE2D-5A0A-6A40-75F4-3A9B966B3BD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Orbiteur Viking 2">
            <a:extLst>
              <a:ext uri="{FF2B5EF4-FFF2-40B4-BE49-F238E27FC236}">
                <a16:creationId xmlns:a16="http://schemas.microsoft.com/office/drawing/2014/main" id="{149551C0-F457-D9E2-8326-96AA6CE074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01" y="1627724"/>
            <a:ext cx="2439466" cy="274116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ars Global Surveyor — Wikipédia">
            <a:extLst>
              <a:ext uri="{FF2B5EF4-FFF2-40B4-BE49-F238E27FC236}">
                <a16:creationId xmlns:a16="http://schemas.microsoft.com/office/drawing/2014/main" id="{4677CEAB-4380-729E-F1CB-1C6A9685EE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3556002"/>
            <a:ext cx="3096344" cy="305881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La Terre et la Lune de la Terre photographiées depuis l'orbite de Mars">
            <a:extLst>
              <a:ext uri="{FF2B5EF4-FFF2-40B4-BE49-F238E27FC236}">
                <a16:creationId xmlns:a16="http://schemas.microsoft.com/office/drawing/2014/main" id="{5B85500A-1D02-F6CE-612F-4EC47A38376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640" y="4574841"/>
            <a:ext cx="1863402" cy="186340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306AD193-6B68-700C-87CB-359B27B462B4}"/>
              </a:ext>
            </a:extLst>
          </p:cNvPr>
          <p:cNvSpPr txBox="1"/>
          <p:nvPr/>
        </p:nvSpPr>
        <p:spPr>
          <a:xfrm>
            <a:off x="395536" y="5183376"/>
            <a:ext cx="864096" cy="646331"/>
          </a:xfrm>
          <a:prstGeom prst="rect">
            <a:avLst/>
          </a:prstGeom>
          <a:noFill/>
        </p:spPr>
        <p:txBody>
          <a:bodyPr wrap="square" rtlCol="0">
            <a:spAutoFit/>
          </a:bodyPr>
          <a:lstStyle/>
          <a:p>
            <a:pPr algn="ctr"/>
            <a:r>
              <a:rPr lang="fr-FR" sz="1200" dirty="0"/>
              <a:t>Toujours un œil sur la maison</a:t>
            </a:r>
          </a:p>
        </p:txBody>
      </p:sp>
    </p:spTree>
    <p:extLst>
      <p:ext uri="{BB962C8B-B14F-4D97-AF65-F5344CB8AC3E}">
        <p14:creationId xmlns:p14="http://schemas.microsoft.com/office/powerpoint/2010/main" val="875822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37">
            <a:extLst>
              <a:ext uri="{FF2B5EF4-FFF2-40B4-BE49-F238E27FC236}">
                <a16:creationId xmlns:a16="http://schemas.microsoft.com/office/drawing/2014/main" id="{B1EE1187-9D67-D370-72FF-F19EFB9E2F9E}"/>
              </a:ext>
            </a:extLst>
          </p:cNvPr>
          <p:cNvSpPr>
            <a:spLocks noGrp="1"/>
          </p:cNvSpPr>
          <p:nvPr>
            <p:ph type="ctrTitle"/>
          </p:nvPr>
        </p:nvSpPr>
        <p:spPr>
          <a:xfrm>
            <a:off x="323528" y="269454"/>
            <a:ext cx="4104456" cy="1008112"/>
          </a:xfrm>
        </p:spPr>
        <p:txBody>
          <a:bodyPr>
            <a:normAutofit/>
          </a:bodyPr>
          <a:lstStyle/>
          <a:p>
            <a:pPr algn="l"/>
            <a:r>
              <a:rPr lang="fr-FR" sz="3200" b="1" u="sng" dirty="0">
                <a:latin typeface="Times New Roman" panose="02020603050405020304" pitchFamily="18" charset="0"/>
                <a:cs typeface="Times New Roman" panose="02020603050405020304" pitchFamily="18" charset="0"/>
              </a:rPr>
              <a:t>L’exploration de Mars</a:t>
            </a:r>
          </a:p>
        </p:txBody>
      </p:sp>
      <p:pic>
        <p:nvPicPr>
          <p:cNvPr id="1028" name="Picture 4" descr="L'exploration martienne - Podcast Science">
            <a:extLst>
              <a:ext uri="{FF2B5EF4-FFF2-40B4-BE49-F238E27FC236}">
                <a16:creationId xmlns:a16="http://schemas.microsoft.com/office/drawing/2014/main" id="{B04613A8-271D-F56C-BA0B-C2C056E6B5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837"/>
          <a:stretch/>
        </p:blipFill>
        <p:spPr bwMode="auto">
          <a:xfrm>
            <a:off x="521550" y="1277566"/>
            <a:ext cx="8100900" cy="537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513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0648"/>
            <a:ext cx="8208912" cy="1008112"/>
          </a:xfrm>
        </p:spPr>
        <p:txBody>
          <a:bodyPr>
            <a:normAutofit/>
          </a:bodyPr>
          <a:lstStyle/>
          <a:p>
            <a:pPr algn="l"/>
            <a:r>
              <a:rPr lang="fr-FR" sz="2200" b="1" u="sng" dirty="0">
                <a:latin typeface="Times New Roman" panose="02020603050405020304" pitchFamily="18" charset="0"/>
                <a:cs typeface="Times New Roman" panose="02020603050405020304" pitchFamily="18" charset="0"/>
              </a:rPr>
              <a:t>Mars </a:t>
            </a:r>
            <a:r>
              <a:rPr lang="fr-FR" sz="2200" b="1" u="sng" dirty="0" err="1">
                <a:latin typeface="Times New Roman" panose="02020603050405020304" pitchFamily="18" charset="0"/>
                <a:cs typeface="Times New Roman" panose="02020603050405020304" pitchFamily="18" charset="0"/>
              </a:rPr>
              <a:t>Climate</a:t>
            </a:r>
            <a:r>
              <a:rPr lang="fr-FR" sz="2200" b="1" u="sng" dirty="0">
                <a:latin typeface="Times New Roman" panose="02020603050405020304" pitchFamily="18" charset="0"/>
                <a:cs typeface="Times New Roman" panose="02020603050405020304" pitchFamily="18" charset="0"/>
              </a:rPr>
              <a:t> Orbiter et Mars Polar Lander (1998-1999)</a:t>
            </a:r>
          </a:p>
        </p:txBody>
      </p:sp>
      <p:pic>
        <p:nvPicPr>
          <p:cNvPr id="2" name="Picture 2" descr="Drapeau des États-Unis – Média LAROUSSE">
            <a:extLst>
              <a:ext uri="{FF2B5EF4-FFF2-40B4-BE49-F238E27FC236}">
                <a16:creationId xmlns:a16="http://schemas.microsoft.com/office/drawing/2014/main" id="{1369F660-50AD-E81B-CEFB-C5A65E52FF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Mars Polar Lander/Deep Space 2 | Missions – NASA Mars Exploration">
            <a:extLst>
              <a:ext uri="{FF2B5EF4-FFF2-40B4-BE49-F238E27FC236}">
                <a16:creationId xmlns:a16="http://schemas.microsoft.com/office/drawing/2014/main" id="{D25266DF-3CA1-FE71-32F2-DFDBF6ECC7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5179" y="3284984"/>
            <a:ext cx="3756805" cy="281760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n Depth | Mars Climate Orbiter – NASA Solar System Exploration">
            <a:extLst>
              <a:ext uri="{FF2B5EF4-FFF2-40B4-BE49-F238E27FC236}">
                <a16:creationId xmlns:a16="http://schemas.microsoft.com/office/drawing/2014/main" id="{B0CDCD74-0DBE-CDBC-689E-7629C15B7A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361" y="1412776"/>
            <a:ext cx="3713462" cy="337499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D6C8CE33-A4C7-9A06-2965-8556C86D5BEF}"/>
              </a:ext>
            </a:extLst>
          </p:cNvPr>
          <p:cNvSpPr txBox="1"/>
          <p:nvPr/>
        </p:nvSpPr>
        <p:spPr>
          <a:xfrm>
            <a:off x="1566661" y="5733256"/>
            <a:ext cx="1584176" cy="369332"/>
          </a:xfrm>
          <a:prstGeom prst="rect">
            <a:avLst/>
          </a:prstGeom>
          <a:noFill/>
        </p:spPr>
        <p:txBody>
          <a:bodyPr wrap="square" rtlCol="0">
            <a:spAutoFit/>
          </a:bodyPr>
          <a:lstStyle/>
          <a:p>
            <a:r>
              <a:rPr lang="fr-FR" dirty="0"/>
              <a:t>…échec</a:t>
            </a:r>
          </a:p>
        </p:txBody>
      </p:sp>
    </p:spTree>
    <p:extLst>
      <p:ext uri="{BB962C8B-B14F-4D97-AF65-F5344CB8AC3E}">
        <p14:creationId xmlns:p14="http://schemas.microsoft.com/office/powerpoint/2010/main" val="95113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6840760" cy="1008112"/>
          </a:xfrm>
        </p:spPr>
        <p:txBody>
          <a:bodyPr>
            <a:normAutofit/>
          </a:bodyPr>
          <a:lstStyle/>
          <a:p>
            <a:pPr algn="l"/>
            <a:r>
              <a:rPr lang="fr-FR" sz="2800" b="1" u="sng" dirty="0" err="1">
                <a:latin typeface="Times New Roman" panose="02020603050405020304" pitchFamily="18" charset="0"/>
                <a:cs typeface="Times New Roman" panose="02020603050405020304" pitchFamily="18" charset="0"/>
              </a:rPr>
              <a:t>Nozomi</a:t>
            </a:r>
            <a:r>
              <a:rPr lang="fr-FR" sz="2800" b="1" u="sng" dirty="0">
                <a:latin typeface="Times New Roman" panose="02020603050405020304" pitchFamily="18" charset="0"/>
                <a:cs typeface="Times New Roman" panose="02020603050405020304" pitchFamily="18" charset="0"/>
              </a:rPr>
              <a:t> (1998)</a:t>
            </a:r>
          </a:p>
        </p:txBody>
      </p:sp>
      <p:pic>
        <p:nvPicPr>
          <p:cNvPr id="10242" name="Picture 2" descr="Drapeau du Japon — Wikipédia">
            <a:extLst>
              <a:ext uri="{FF2B5EF4-FFF2-40B4-BE49-F238E27FC236}">
                <a16:creationId xmlns:a16="http://schemas.microsoft.com/office/drawing/2014/main" id="{51C1A092-6E97-E568-4E44-9933A7B01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7005" y="356196"/>
            <a:ext cx="1251942" cy="8346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90" name="Picture 2" descr="Description de cette image, également commentée ci-après">
            <a:extLst>
              <a:ext uri="{FF2B5EF4-FFF2-40B4-BE49-F238E27FC236}">
                <a16:creationId xmlns:a16="http://schemas.microsoft.com/office/drawing/2014/main" id="{0DB65890-3F71-2F9B-224A-91DA77136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556792"/>
            <a:ext cx="2752725" cy="249555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7D4D1E8-66BC-7542-1DA9-6121562E62D3}"/>
              </a:ext>
            </a:extLst>
          </p:cNvPr>
          <p:cNvSpPr txBox="1"/>
          <p:nvPr/>
        </p:nvSpPr>
        <p:spPr>
          <a:xfrm>
            <a:off x="1566661" y="5733256"/>
            <a:ext cx="1584176" cy="369332"/>
          </a:xfrm>
          <a:prstGeom prst="rect">
            <a:avLst/>
          </a:prstGeom>
          <a:noFill/>
        </p:spPr>
        <p:txBody>
          <a:bodyPr wrap="square" rtlCol="0">
            <a:spAutoFit/>
          </a:bodyPr>
          <a:lstStyle/>
          <a:p>
            <a:r>
              <a:rPr lang="fr-FR" dirty="0"/>
              <a:t>…échec</a:t>
            </a:r>
          </a:p>
        </p:txBody>
      </p:sp>
    </p:spTree>
    <p:extLst>
      <p:ext uri="{BB962C8B-B14F-4D97-AF65-F5344CB8AC3E}">
        <p14:creationId xmlns:p14="http://schemas.microsoft.com/office/powerpoint/2010/main" val="2741253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4896544"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2001 Mars </a:t>
            </a:r>
            <a:r>
              <a:rPr lang="fr-FR" sz="2800" b="1" u="sng" dirty="0" err="1">
                <a:latin typeface="Times New Roman" panose="02020603050405020304" pitchFamily="18" charset="0"/>
                <a:cs typeface="Times New Roman" panose="02020603050405020304" pitchFamily="18" charset="0"/>
              </a:rPr>
              <a:t>Odyssey</a:t>
            </a:r>
            <a:r>
              <a:rPr lang="fr-FR" sz="2800" b="1" u="sng" dirty="0">
                <a:latin typeface="Times New Roman" panose="02020603050405020304" pitchFamily="18" charset="0"/>
                <a:cs typeface="Times New Roman" panose="02020603050405020304" pitchFamily="18" charset="0"/>
              </a:rPr>
              <a:t> (2001)</a:t>
            </a:r>
          </a:p>
        </p:txBody>
      </p:sp>
      <p:pic>
        <p:nvPicPr>
          <p:cNvPr id="2" name="Picture 2" descr="Drapeau des États-Unis – Média LAROUSSE">
            <a:extLst>
              <a:ext uri="{FF2B5EF4-FFF2-40B4-BE49-F238E27FC236}">
                <a16:creationId xmlns:a16="http://schemas.microsoft.com/office/drawing/2014/main" id="{5E1CD76F-2455-CAAD-9A53-995669C118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Mission Success: The Magic of Mars Odyssey – NASA Mars Exploration">
            <a:extLst>
              <a:ext uri="{FF2B5EF4-FFF2-40B4-BE49-F238E27FC236}">
                <a16:creationId xmlns:a16="http://schemas.microsoft.com/office/drawing/2014/main" id="{617F3396-AC1D-6595-2E37-F948DE5BD6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74"/>
          <a:stretch/>
        </p:blipFill>
        <p:spPr bwMode="auto">
          <a:xfrm>
            <a:off x="615008" y="4149080"/>
            <a:ext cx="3979764" cy="2298262"/>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531D9661-59C2-1ED3-5EFD-776B17E7F2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484" b="6772"/>
          <a:stretch/>
        </p:blipFill>
        <p:spPr bwMode="auto">
          <a:xfrm>
            <a:off x="827584" y="1145278"/>
            <a:ext cx="4546476" cy="2688740"/>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a:extLst>
              <a:ext uri="{FF2B5EF4-FFF2-40B4-BE49-F238E27FC236}">
                <a16:creationId xmlns:a16="http://schemas.microsoft.com/office/drawing/2014/main" id="{7A21C70D-10EE-0150-3166-C92AA8AF36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9572" y="3645024"/>
            <a:ext cx="3870900" cy="2907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262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6192688"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Mars Express et Beagle 2 (2003)</a:t>
            </a:r>
          </a:p>
        </p:txBody>
      </p:sp>
      <p:pic>
        <p:nvPicPr>
          <p:cNvPr id="11266" name="Picture 2" descr="Drapeau européen — Wikipédia">
            <a:extLst>
              <a:ext uri="{FF2B5EF4-FFF2-40B4-BE49-F238E27FC236}">
                <a16:creationId xmlns:a16="http://schemas.microsoft.com/office/drawing/2014/main" id="{FA9B157B-103F-33EA-D15A-B70FEA5CB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16004"/>
            <a:ext cx="1359595" cy="906397"/>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Beagle 2 'was so close to Mars success' | Star citizen, Beagle, Mars  exploration rover">
            <a:extLst>
              <a:ext uri="{FF2B5EF4-FFF2-40B4-BE49-F238E27FC236}">
                <a16:creationId xmlns:a16="http://schemas.microsoft.com/office/drawing/2014/main" id="{F18674C3-913A-2331-026E-1DBF71642A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129"/>
          <a:stretch/>
        </p:blipFill>
        <p:spPr bwMode="auto">
          <a:xfrm>
            <a:off x="755576" y="4189160"/>
            <a:ext cx="3322622" cy="200741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B6AF8F6-A938-FB32-CA95-34DF0D74F936}"/>
              </a:ext>
            </a:extLst>
          </p:cNvPr>
          <p:cNvSpPr txBox="1"/>
          <p:nvPr/>
        </p:nvSpPr>
        <p:spPr>
          <a:xfrm>
            <a:off x="1067060" y="6217572"/>
            <a:ext cx="2878038" cy="338554"/>
          </a:xfrm>
          <a:prstGeom prst="rect">
            <a:avLst/>
          </a:prstGeom>
          <a:noFill/>
        </p:spPr>
        <p:txBody>
          <a:bodyPr wrap="square" rtlCol="0">
            <a:spAutoFit/>
          </a:bodyPr>
          <a:lstStyle/>
          <a:p>
            <a:r>
              <a:rPr lang="fr-FR" sz="1600" dirty="0"/>
              <a:t>Atterrisseur Beagle 2, (échec)</a:t>
            </a:r>
          </a:p>
        </p:txBody>
      </p:sp>
      <p:pic>
        <p:nvPicPr>
          <p:cNvPr id="14340" name="Picture 4" descr="Mars Express — Wikipédia">
            <a:extLst>
              <a:ext uri="{FF2B5EF4-FFF2-40B4-BE49-F238E27FC236}">
                <a16:creationId xmlns:a16="http://schemas.microsoft.com/office/drawing/2014/main" id="{96F1817E-CD5D-BF85-8E64-B293FE770D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952" b="12448"/>
          <a:stretch/>
        </p:blipFill>
        <p:spPr bwMode="auto">
          <a:xfrm>
            <a:off x="455761" y="1271862"/>
            <a:ext cx="4100637"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e cratère Korolev sur Mars, plein de glace d'eau.">
            <a:extLst>
              <a:ext uri="{FF2B5EF4-FFF2-40B4-BE49-F238E27FC236}">
                <a16:creationId xmlns:a16="http://schemas.microsoft.com/office/drawing/2014/main" id="{B8E8E2CB-76D9-B2C6-B75C-FD4DE6300A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5804" y="3728399"/>
            <a:ext cx="3751462" cy="2813597"/>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pôle sud">
            <a:extLst>
              <a:ext uri="{FF2B5EF4-FFF2-40B4-BE49-F238E27FC236}">
                <a16:creationId xmlns:a16="http://schemas.microsoft.com/office/drawing/2014/main" id="{7D0EAB69-20C5-387B-91BE-2B0499A294F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4311" y="1556792"/>
            <a:ext cx="2718009" cy="203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498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828092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Rovers MER : Spirit et Opportunity (2003)</a:t>
            </a:r>
          </a:p>
        </p:txBody>
      </p:sp>
      <p:pic>
        <p:nvPicPr>
          <p:cNvPr id="15362" name="Picture 2">
            <a:extLst>
              <a:ext uri="{FF2B5EF4-FFF2-40B4-BE49-F238E27FC236}">
                <a16:creationId xmlns:a16="http://schemas.microsoft.com/office/drawing/2014/main" id="{99AEB460-A21C-5540-C01F-DA501D960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12776"/>
            <a:ext cx="3600400" cy="29920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0AAFE3B2-5E98-98C8-630C-4137D730C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820" y="2945866"/>
            <a:ext cx="3414539" cy="34145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rapeau des États-Unis – Média LAROUSSE">
            <a:extLst>
              <a:ext uri="{FF2B5EF4-FFF2-40B4-BE49-F238E27FC236}">
                <a16:creationId xmlns:a16="http://schemas.microsoft.com/office/drawing/2014/main" id="{277E617C-47C6-815B-0418-78B49BF99D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563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8" name="Picture 8">
            <a:extLst>
              <a:ext uri="{FF2B5EF4-FFF2-40B4-BE49-F238E27FC236}">
                <a16:creationId xmlns:a16="http://schemas.microsoft.com/office/drawing/2014/main" id="{031CE67D-5922-7901-3C35-FB927390A7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05" r="8538"/>
          <a:stretch/>
        </p:blipFill>
        <p:spPr bwMode="auto">
          <a:xfrm>
            <a:off x="169541" y="3573016"/>
            <a:ext cx="8804918" cy="136967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a:extLst>
              <a:ext uri="{FF2B5EF4-FFF2-40B4-BE49-F238E27FC236}">
                <a16:creationId xmlns:a16="http://schemas.microsoft.com/office/drawing/2014/main" id="{673ED06F-6376-9766-FC41-9D6E4EB16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26" y="5216707"/>
            <a:ext cx="8650547" cy="13696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2FE96783-63BE-56AA-F825-4A8791A68E9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524" t="7230" r="6349"/>
          <a:stretch/>
        </p:blipFill>
        <p:spPr bwMode="auto">
          <a:xfrm>
            <a:off x="467544" y="476672"/>
            <a:ext cx="4893328" cy="266429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A58F0DC4-0D9E-F60D-78F3-37E4F85C4034}"/>
              </a:ext>
            </a:extLst>
          </p:cNvPr>
          <p:cNvSpPr txBox="1"/>
          <p:nvPr/>
        </p:nvSpPr>
        <p:spPr>
          <a:xfrm>
            <a:off x="5364088" y="1087697"/>
            <a:ext cx="2016224" cy="584775"/>
          </a:xfrm>
          <a:prstGeom prst="rect">
            <a:avLst/>
          </a:prstGeom>
          <a:noFill/>
        </p:spPr>
        <p:txBody>
          <a:bodyPr wrap="square" rtlCol="0">
            <a:spAutoFit/>
          </a:bodyPr>
          <a:lstStyle/>
          <a:p>
            <a:r>
              <a:rPr lang="fr-FR" sz="1600" dirty="0"/>
              <a:t>Paysages et traces laissées par Spirit</a:t>
            </a:r>
          </a:p>
        </p:txBody>
      </p:sp>
    </p:spTree>
    <p:extLst>
      <p:ext uri="{BB962C8B-B14F-4D97-AF65-F5344CB8AC3E}">
        <p14:creationId xmlns:p14="http://schemas.microsoft.com/office/powerpoint/2010/main" val="549792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descr="avalanche sur Mars">
            <a:extLst>
              <a:ext uri="{FF2B5EF4-FFF2-40B4-BE49-F238E27FC236}">
                <a16:creationId xmlns:a16="http://schemas.microsoft.com/office/drawing/2014/main" id="{F12B5158-4A38-9980-B8CB-519CF2436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988" y="1509911"/>
            <a:ext cx="4211488" cy="3154228"/>
          </a:xfrm>
          <a:prstGeom prst="rect">
            <a:avLst/>
          </a:prstGeom>
          <a:noFill/>
          <a:extLst>
            <a:ext uri="{909E8E84-426E-40DD-AFC4-6F175D3DCCD1}">
              <a14:hiddenFill xmlns:a14="http://schemas.microsoft.com/office/drawing/2010/main">
                <a:solidFill>
                  <a:srgbClr val="FFFFFF"/>
                </a:solidFill>
              </a14:hiddenFill>
            </a:ext>
          </a:extLst>
        </p:spPr>
      </p:pic>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828092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Mars Reconnaissance Orbiteur (2005)</a:t>
            </a:r>
          </a:p>
        </p:txBody>
      </p:sp>
      <p:pic>
        <p:nvPicPr>
          <p:cNvPr id="16386" name="Picture 2" descr="Mars Reconnaissance Orbiter - NASA Mars">
            <a:extLst>
              <a:ext uri="{FF2B5EF4-FFF2-40B4-BE49-F238E27FC236}">
                <a16:creationId xmlns:a16="http://schemas.microsoft.com/office/drawing/2014/main" id="{B31B11DB-C433-6971-1ACC-09C3E489E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277566"/>
            <a:ext cx="2884233" cy="23362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rapeau des États-Unis – Média LAROUSSE">
            <a:extLst>
              <a:ext uri="{FF2B5EF4-FFF2-40B4-BE49-F238E27FC236}">
                <a16:creationId xmlns:a16="http://schemas.microsoft.com/office/drawing/2014/main" id="{AEB28FCE-820D-7041-C712-9C75819F27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ratère Jezero">
            <a:extLst>
              <a:ext uri="{FF2B5EF4-FFF2-40B4-BE49-F238E27FC236}">
                <a16:creationId xmlns:a16="http://schemas.microsoft.com/office/drawing/2014/main" id="{A1F6C40A-108B-8145-0983-1E8F5B741F3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237" y="3846140"/>
            <a:ext cx="3775763" cy="2831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278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828092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Mars Reconnaissance Orbiteur (2005)</a:t>
            </a:r>
          </a:p>
        </p:txBody>
      </p:sp>
      <p:pic>
        <p:nvPicPr>
          <p:cNvPr id="2" name="Picture 2" descr="Drapeau des États-Unis – Média LAROUSSE">
            <a:extLst>
              <a:ext uri="{FF2B5EF4-FFF2-40B4-BE49-F238E27FC236}">
                <a16:creationId xmlns:a16="http://schemas.microsoft.com/office/drawing/2014/main" id="{AEB28FCE-820D-7041-C712-9C75819F27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Diable de poussière">
            <a:extLst>
              <a:ext uri="{FF2B5EF4-FFF2-40B4-BE49-F238E27FC236}">
                <a16:creationId xmlns:a16="http://schemas.microsoft.com/office/drawing/2014/main" id="{70E3E43A-F325-DE41-CC09-A40759D5D5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5260" y="3503662"/>
            <a:ext cx="3998057" cy="2998543"/>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Dune">
            <a:extLst>
              <a:ext uri="{FF2B5EF4-FFF2-40B4-BE49-F238E27FC236}">
                <a16:creationId xmlns:a16="http://schemas.microsoft.com/office/drawing/2014/main" id="{D08DA657-435D-2534-55C6-CB556AD61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77" y="1277566"/>
            <a:ext cx="4224463" cy="315954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BA20679-04A8-5F1B-9B66-B0F03F7B268B}"/>
              </a:ext>
            </a:extLst>
          </p:cNvPr>
          <p:cNvSpPr txBox="1"/>
          <p:nvPr/>
        </p:nvSpPr>
        <p:spPr>
          <a:xfrm>
            <a:off x="4788024" y="1916832"/>
            <a:ext cx="1944216" cy="338554"/>
          </a:xfrm>
          <a:prstGeom prst="rect">
            <a:avLst/>
          </a:prstGeom>
          <a:noFill/>
        </p:spPr>
        <p:txBody>
          <a:bodyPr wrap="square" rtlCol="0">
            <a:spAutoFit/>
          </a:bodyPr>
          <a:lstStyle/>
          <a:p>
            <a:r>
              <a:rPr lang="fr-FR" sz="1600" dirty="0"/>
              <a:t>Dune de sable</a:t>
            </a:r>
          </a:p>
        </p:txBody>
      </p:sp>
      <p:sp>
        <p:nvSpPr>
          <p:cNvPr id="4" name="ZoneTexte 3">
            <a:extLst>
              <a:ext uri="{FF2B5EF4-FFF2-40B4-BE49-F238E27FC236}">
                <a16:creationId xmlns:a16="http://schemas.microsoft.com/office/drawing/2014/main" id="{50AF1781-7D33-ECFB-F177-C704FFD7EB5B}"/>
              </a:ext>
            </a:extLst>
          </p:cNvPr>
          <p:cNvSpPr txBox="1"/>
          <p:nvPr/>
        </p:nvSpPr>
        <p:spPr>
          <a:xfrm>
            <a:off x="3319576" y="5288046"/>
            <a:ext cx="1321864" cy="584775"/>
          </a:xfrm>
          <a:prstGeom prst="rect">
            <a:avLst/>
          </a:prstGeom>
          <a:noFill/>
        </p:spPr>
        <p:txBody>
          <a:bodyPr wrap="square" rtlCol="0">
            <a:spAutoFit/>
          </a:bodyPr>
          <a:lstStyle/>
          <a:p>
            <a:pPr algn="ctr"/>
            <a:r>
              <a:rPr lang="fr-FR" sz="1600" dirty="0"/>
              <a:t>Tourbillon de poussière</a:t>
            </a:r>
          </a:p>
        </p:txBody>
      </p:sp>
    </p:spTree>
    <p:extLst>
      <p:ext uri="{BB962C8B-B14F-4D97-AF65-F5344CB8AC3E}">
        <p14:creationId xmlns:p14="http://schemas.microsoft.com/office/powerpoint/2010/main" val="37313343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540060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Atterrisseur Phoenix (2007)</a:t>
            </a:r>
          </a:p>
        </p:txBody>
      </p:sp>
      <p:pic>
        <p:nvPicPr>
          <p:cNvPr id="18434" name="Picture 2" descr="Mission de Phoenix vers Mars | Agence spatiale canadienne">
            <a:extLst>
              <a:ext uri="{FF2B5EF4-FFF2-40B4-BE49-F238E27FC236}">
                <a16:creationId xmlns:a16="http://schemas.microsoft.com/office/drawing/2014/main" id="{41D63E5B-6AA3-26F3-3855-0C7F3540B7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72" r="14254"/>
          <a:stretch/>
        </p:blipFill>
        <p:spPr bwMode="auto">
          <a:xfrm>
            <a:off x="755576" y="1340768"/>
            <a:ext cx="3888432" cy="290909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rapeau des États-Unis – Média LAROUSSE">
            <a:extLst>
              <a:ext uri="{FF2B5EF4-FFF2-40B4-BE49-F238E27FC236}">
                <a16:creationId xmlns:a16="http://schemas.microsoft.com/office/drawing/2014/main" id="{44C3E498-AA5F-0752-FCE5-8DAE7EDD1E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Première sonde spatiale de l'histoire à toucher à de la glace sur Mars">
            <a:extLst>
              <a:ext uri="{FF2B5EF4-FFF2-40B4-BE49-F238E27FC236}">
                <a16:creationId xmlns:a16="http://schemas.microsoft.com/office/drawing/2014/main" id="{A8B7744E-E242-7450-2B2D-A4CDC3F90E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3352377"/>
            <a:ext cx="4464496" cy="315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287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828092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Phobos-Grunt (2011)</a:t>
            </a:r>
          </a:p>
        </p:txBody>
      </p:sp>
      <p:pic>
        <p:nvPicPr>
          <p:cNvPr id="2" name="Picture 2" descr="Drapeau de la Russie — Wikipédia">
            <a:extLst>
              <a:ext uri="{FF2B5EF4-FFF2-40B4-BE49-F238E27FC236}">
                <a16:creationId xmlns:a16="http://schemas.microsoft.com/office/drawing/2014/main" id="{6F53F6B1-8049-43C0-307A-5E2878E07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395172"/>
            <a:ext cx="1135013" cy="7566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50D0C086-5558-11A7-A2A3-40085347049B}"/>
              </a:ext>
            </a:extLst>
          </p:cNvPr>
          <p:cNvSpPr txBox="1"/>
          <p:nvPr/>
        </p:nvSpPr>
        <p:spPr>
          <a:xfrm>
            <a:off x="1566661" y="5733256"/>
            <a:ext cx="1584176" cy="369332"/>
          </a:xfrm>
          <a:prstGeom prst="rect">
            <a:avLst/>
          </a:prstGeom>
          <a:noFill/>
        </p:spPr>
        <p:txBody>
          <a:bodyPr wrap="square" rtlCol="0">
            <a:spAutoFit/>
          </a:bodyPr>
          <a:lstStyle/>
          <a:p>
            <a:r>
              <a:rPr lang="fr-FR" dirty="0"/>
              <a:t>…échec</a:t>
            </a:r>
          </a:p>
        </p:txBody>
      </p:sp>
      <p:pic>
        <p:nvPicPr>
          <p:cNvPr id="20482" name="Picture 2" descr="Phobos-Grunt Mars probe loses its way just after launch - BBC News">
            <a:extLst>
              <a:ext uri="{FF2B5EF4-FFF2-40B4-BE49-F238E27FC236}">
                <a16:creationId xmlns:a16="http://schemas.microsoft.com/office/drawing/2014/main" id="{999D2219-60F3-0B85-9806-545B94F188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588" y="1489003"/>
            <a:ext cx="4104456" cy="3879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415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37">
            <a:extLst>
              <a:ext uri="{FF2B5EF4-FFF2-40B4-BE49-F238E27FC236}">
                <a16:creationId xmlns:a16="http://schemas.microsoft.com/office/drawing/2014/main" id="{B1EE1187-9D67-D370-72FF-F19EFB9E2F9E}"/>
              </a:ext>
            </a:extLst>
          </p:cNvPr>
          <p:cNvSpPr>
            <a:spLocks noGrp="1"/>
          </p:cNvSpPr>
          <p:nvPr>
            <p:ph type="ctrTitle"/>
          </p:nvPr>
        </p:nvSpPr>
        <p:spPr>
          <a:xfrm>
            <a:off x="323528" y="269454"/>
            <a:ext cx="4752528" cy="1008112"/>
          </a:xfrm>
        </p:spPr>
        <p:txBody>
          <a:bodyPr>
            <a:normAutofit/>
          </a:bodyPr>
          <a:lstStyle/>
          <a:p>
            <a:pPr algn="l"/>
            <a:r>
              <a:rPr lang="fr-FR" sz="3200" b="1" u="sng" dirty="0">
                <a:latin typeface="Times New Roman" panose="02020603050405020304" pitchFamily="18" charset="0"/>
                <a:cs typeface="Times New Roman" panose="02020603050405020304" pitchFamily="18" charset="0"/>
              </a:rPr>
              <a:t>Connaissances avant 1960</a:t>
            </a:r>
          </a:p>
        </p:txBody>
      </p:sp>
      <p:pic>
        <p:nvPicPr>
          <p:cNvPr id="3074" name="Picture 2">
            <a:extLst>
              <a:ext uri="{FF2B5EF4-FFF2-40B4-BE49-F238E27FC236}">
                <a16:creationId xmlns:a16="http://schemas.microsoft.com/office/drawing/2014/main" id="{3F90DDBE-A8FC-1863-45F3-E0F3DCB4E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277566"/>
            <a:ext cx="5904366" cy="2600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rs entame son mouvement rétrograde, et ce n'est qu'un simple effet  d'optique">
            <a:extLst>
              <a:ext uri="{FF2B5EF4-FFF2-40B4-BE49-F238E27FC236}">
                <a16:creationId xmlns:a16="http://schemas.microsoft.com/office/drawing/2014/main" id="{F6C13740-F15E-C8EC-2DD1-E60225901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3429000"/>
            <a:ext cx="3168352" cy="1584176"/>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E90D3A04-2735-C68D-9C39-AA59D49A2967}"/>
              </a:ext>
            </a:extLst>
          </p:cNvPr>
          <p:cNvSpPr txBox="1"/>
          <p:nvPr/>
        </p:nvSpPr>
        <p:spPr>
          <a:xfrm>
            <a:off x="6822148" y="2457762"/>
            <a:ext cx="1872208" cy="646331"/>
          </a:xfrm>
          <a:prstGeom prst="rect">
            <a:avLst/>
          </a:prstGeom>
          <a:noFill/>
        </p:spPr>
        <p:txBody>
          <a:bodyPr wrap="square" rtlCol="0">
            <a:spAutoFit/>
          </a:bodyPr>
          <a:lstStyle/>
          <a:p>
            <a:r>
              <a:rPr lang="fr-FR" dirty="0"/>
              <a:t>Rétrogradation de Mars</a:t>
            </a:r>
          </a:p>
        </p:txBody>
      </p:sp>
      <p:pic>
        <p:nvPicPr>
          <p:cNvPr id="3078" name="Picture 6">
            <a:extLst>
              <a:ext uri="{FF2B5EF4-FFF2-40B4-BE49-F238E27FC236}">
                <a16:creationId xmlns:a16="http://schemas.microsoft.com/office/drawing/2014/main" id="{982B7DB5-C3FA-527A-6151-2E0361BA0E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4876147"/>
            <a:ext cx="4468688" cy="165506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36B9610-9CE8-DC27-1602-7256DC4E0C3B}"/>
              </a:ext>
            </a:extLst>
          </p:cNvPr>
          <p:cNvSpPr txBox="1"/>
          <p:nvPr/>
        </p:nvSpPr>
        <p:spPr>
          <a:xfrm>
            <a:off x="467544" y="4563369"/>
            <a:ext cx="3024336" cy="646331"/>
          </a:xfrm>
          <a:prstGeom prst="rect">
            <a:avLst/>
          </a:prstGeom>
          <a:noFill/>
        </p:spPr>
        <p:txBody>
          <a:bodyPr wrap="square" rtlCol="0">
            <a:spAutoFit/>
          </a:bodyPr>
          <a:lstStyle/>
          <a:p>
            <a:r>
              <a:rPr lang="fr-FR" dirty="0"/>
              <a:t>1609, Kepler, étude de l’orbite de Mars et lois de Kepler :</a:t>
            </a:r>
          </a:p>
        </p:txBody>
      </p:sp>
    </p:spTree>
    <p:extLst>
      <p:ext uri="{BB962C8B-B14F-4D97-AF65-F5344CB8AC3E}">
        <p14:creationId xmlns:p14="http://schemas.microsoft.com/office/powerpoint/2010/main" val="1972832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828092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Mars Science </a:t>
            </a:r>
            <a:r>
              <a:rPr lang="fr-FR" sz="2800" b="1" u="sng" dirty="0" err="1">
                <a:latin typeface="Times New Roman" panose="02020603050405020304" pitchFamily="18" charset="0"/>
                <a:cs typeface="Times New Roman" panose="02020603050405020304" pitchFamily="18" charset="0"/>
              </a:rPr>
              <a:t>Laboratory</a:t>
            </a:r>
            <a:r>
              <a:rPr lang="fr-FR" sz="2800" b="1" u="sng" dirty="0">
                <a:latin typeface="Times New Roman" panose="02020603050405020304" pitchFamily="18" charset="0"/>
                <a:cs typeface="Times New Roman" panose="02020603050405020304" pitchFamily="18" charset="0"/>
              </a:rPr>
              <a:t> : Curiosity (2011)</a:t>
            </a:r>
          </a:p>
        </p:txBody>
      </p:sp>
      <p:pic>
        <p:nvPicPr>
          <p:cNvPr id="2" name="Picture 2" descr="Drapeau des États-Unis – Média LAROUSSE">
            <a:extLst>
              <a:ext uri="{FF2B5EF4-FFF2-40B4-BE49-F238E27FC236}">
                <a16:creationId xmlns:a16="http://schemas.microsoft.com/office/drawing/2014/main" id="{2AF93E02-333B-4C3A-16E1-E0AFB6CC95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a:extLst>
              <a:ext uri="{FF2B5EF4-FFF2-40B4-BE49-F238E27FC236}">
                <a16:creationId xmlns:a16="http://schemas.microsoft.com/office/drawing/2014/main" id="{27DF13C6-9768-2D6A-7724-AF0AB98825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49"/>
          <a:stretch/>
        </p:blipFill>
        <p:spPr bwMode="auto">
          <a:xfrm>
            <a:off x="467544" y="1313383"/>
            <a:ext cx="3240360" cy="313376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Les dix instruments de Curiosity pour traquer la vie sur Mars">
            <a:extLst>
              <a:ext uri="{FF2B5EF4-FFF2-40B4-BE49-F238E27FC236}">
                <a16:creationId xmlns:a16="http://schemas.microsoft.com/office/drawing/2014/main" id="{36F11C99-B7F3-BBE8-5B57-A8E4BACC0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3202848"/>
            <a:ext cx="5046637" cy="3354072"/>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a:extLst>
              <a:ext uri="{FF2B5EF4-FFF2-40B4-BE49-F238E27FC236}">
                <a16:creationId xmlns:a16="http://schemas.microsoft.com/office/drawing/2014/main" id="{180B8C3D-0503-0324-A072-2F9AC55A5A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990" y="4674630"/>
            <a:ext cx="3053655" cy="1739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306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reson Hill' sur le mont Sharp, Mars">
            <a:extLst>
              <a:ext uri="{FF2B5EF4-FFF2-40B4-BE49-F238E27FC236}">
                <a16:creationId xmlns:a16="http://schemas.microsoft.com/office/drawing/2014/main" id="{6C9F38ED-257D-1909-483B-223DA76FD2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50" r="11025"/>
          <a:stretch/>
        </p:blipFill>
        <p:spPr bwMode="auto">
          <a:xfrm>
            <a:off x="388878" y="404664"/>
            <a:ext cx="8434894" cy="30757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e rover Curiosity Mars de la NASA a utilisé son instrument Mastcam pour prendre les 126 images individuelles">
            <a:extLst>
              <a:ext uri="{FF2B5EF4-FFF2-40B4-BE49-F238E27FC236}">
                <a16:creationId xmlns:a16="http://schemas.microsoft.com/office/drawing/2014/main" id="{FE769FAB-B449-DEDE-BFA2-CC9FC20E7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12"/>
          <a:stretch/>
        </p:blipFill>
        <p:spPr bwMode="auto">
          <a:xfrm>
            <a:off x="298871" y="3717032"/>
            <a:ext cx="8546258"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764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5112568"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Orbiteur MAVEN (2013)</a:t>
            </a:r>
          </a:p>
        </p:txBody>
      </p:sp>
      <p:pic>
        <p:nvPicPr>
          <p:cNvPr id="2" name="Picture 2" descr="Drapeau des États-Unis – Média LAROUSSE">
            <a:extLst>
              <a:ext uri="{FF2B5EF4-FFF2-40B4-BE49-F238E27FC236}">
                <a16:creationId xmlns:a16="http://schemas.microsoft.com/office/drawing/2014/main" id="{6EDE0B9A-3864-776A-40B8-2D3D2B5871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MAVEN - Wikipedia">
            <a:extLst>
              <a:ext uri="{FF2B5EF4-FFF2-40B4-BE49-F238E27FC236}">
                <a16:creationId xmlns:a16="http://schemas.microsoft.com/office/drawing/2014/main" id="{3F5FE00A-FA5B-EA6C-B100-764E1B1240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656" y="4117992"/>
            <a:ext cx="2016224" cy="201622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MAVEN — Wikipédia">
            <a:extLst>
              <a:ext uri="{FF2B5EF4-FFF2-40B4-BE49-F238E27FC236}">
                <a16:creationId xmlns:a16="http://schemas.microsoft.com/office/drawing/2014/main" id="{7684F275-1D1E-03C1-923F-0BF364B8787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321"/>
          <a:stretch/>
        </p:blipFill>
        <p:spPr bwMode="auto">
          <a:xfrm>
            <a:off x="755576" y="1282261"/>
            <a:ext cx="3611421" cy="2290755"/>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Images - NASA Mars">
            <a:extLst>
              <a:ext uri="{FF2B5EF4-FFF2-40B4-BE49-F238E27FC236}">
                <a16:creationId xmlns:a16="http://schemas.microsoft.com/office/drawing/2014/main" id="{DE28B338-13F6-C90B-EB6F-8257AAB1D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5057" y="3284984"/>
            <a:ext cx="4305415" cy="3229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306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8280920"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Mars Orbiter Mission (2013)</a:t>
            </a:r>
          </a:p>
        </p:txBody>
      </p:sp>
      <p:pic>
        <p:nvPicPr>
          <p:cNvPr id="8194" name="Picture 2" descr="Drapeau de l'Inde — Wikipédia">
            <a:extLst>
              <a:ext uri="{FF2B5EF4-FFF2-40B4-BE49-F238E27FC236}">
                <a16:creationId xmlns:a16="http://schemas.microsoft.com/office/drawing/2014/main" id="{3E13CD9D-309A-4523-0043-AE95EFF88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320311"/>
            <a:ext cx="1359595" cy="906397"/>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Mars Orbiter Mission — Wikipédia">
            <a:extLst>
              <a:ext uri="{FF2B5EF4-FFF2-40B4-BE49-F238E27FC236}">
                <a16:creationId xmlns:a16="http://schemas.microsoft.com/office/drawing/2014/main" id="{98BB7467-015B-4E4F-0175-C8138FB283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307058"/>
            <a:ext cx="419100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MOM - Charges utiles">
            <a:extLst>
              <a:ext uri="{FF2B5EF4-FFF2-40B4-BE49-F238E27FC236}">
                <a16:creationId xmlns:a16="http://schemas.microsoft.com/office/drawing/2014/main" id="{6031A704-0317-78B3-3717-E1C01E59CAC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00" t="17500" r="-1500" b="23010"/>
          <a:stretch/>
        </p:blipFill>
        <p:spPr bwMode="auto">
          <a:xfrm>
            <a:off x="3707904" y="3585708"/>
            <a:ext cx="4962085" cy="2951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869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4536504" cy="1008112"/>
          </a:xfrm>
        </p:spPr>
        <p:txBody>
          <a:bodyPr>
            <a:normAutofit/>
          </a:bodyPr>
          <a:lstStyle/>
          <a:p>
            <a:pPr algn="l"/>
            <a:r>
              <a:rPr lang="fr-FR" sz="2800" b="1" u="sng" dirty="0" err="1">
                <a:latin typeface="Times New Roman" panose="02020603050405020304" pitchFamily="18" charset="0"/>
                <a:cs typeface="Times New Roman" panose="02020603050405020304" pitchFamily="18" charset="0"/>
              </a:rPr>
              <a:t>ExoMars</a:t>
            </a:r>
            <a:r>
              <a:rPr lang="fr-FR" sz="2800" b="1" u="sng" dirty="0">
                <a:latin typeface="Times New Roman" panose="02020603050405020304" pitchFamily="18" charset="0"/>
                <a:cs typeface="Times New Roman" panose="02020603050405020304" pitchFamily="18" charset="0"/>
              </a:rPr>
              <a:t> TGO (2016)</a:t>
            </a:r>
          </a:p>
        </p:txBody>
      </p:sp>
      <p:pic>
        <p:nvPicPr>
          <p:cNvPr id="2" name="Picture 2" descr="Drapeau européen — Wikipédia">
            <a:extLst>
              <a:ext uri="{FF2B5EF4-FFF2-40B4-BE49-F238E27FC236}">
                <a16:creationId xmlns:a16="http://schemas.microsoft.com/office/drawing/2014/main" id="{DB784C42-CB4A-C550-4637-0E538A691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16004"/>
            <a:ext cx="1359595" cy="906397"/>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Conférence “L'Europe à la conquête de Mars - ExoMars” - APM – Association  Planète Mars">
            <a:extLst>
              <a:ext uri="{FF2B5EF4-FFF2-40B4-BE49-F238E27FC236}">
                <a16:creationId xmlns:a16="http://schemas.microsoft.com/office/drawing/2014/main" id="{EA5EECB2-2EC5-E855-0013-6C556EF535B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040" b="13217"/>
          <a:stretch/>
        </p:blipFill>
        <p:spPr bwMode="auto">
          <a:xfrm>
            <a:off x="731329" y="1277566"/>
            <a:ext cx="3402622" cy="265549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a:extLst>
              <a:ext uri="{FF2B5EF4-FFF2-40B4-BE49-F238E27FC236}">
                <a16:creationId xmlns:a16="http://schemas.microsoft.com/office/drawing/2014/main" id="{92DE9466-3129-89AB-D991-5E9D08A81F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599" y="4684687"/>
            <a:ext cx="6667500" cy="191452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7B5A1202-5254-6F17-6092-BBE8F33FE2A2}"/>
              </a:ext>
            </a:extLst>
          </p:cNvPr>
          <p:cNvSpPr txBox="1"/>
          <p:nvPr/>
        </p:nvSpPr>
        <p:spPr>
          <a:xfrm>
            <a:off x="7416291" y="5380339"/>
            <a:ext cx="1440160" cy="523220"/>
          </a:xfrm>
          <a:prstGeom prst="rect">
            <a:avLst/>
          </a:prstGeom>
          <a:noFill/>
        </p:spPr>
        <p:txBody>
          <a:bodyPr wrap="square" rtlCol="0">
            <a:spAutoFit/>
          </a:bodyPr>
          <a:lstStyle/>
          <a:p>
            <a:pPr algn="ctr"/>
            <a:r>
              <a:rPr lang="fr-FR" sz="1400" dirty="0"/>
              <a:t>Paysage en fausses couleurs</a:t>
            </a:r>
          </a:p>
        </p:txBody>
      </p:sp>
      <p:pic>
        <p:nvPicPr>
          <p:cNvPr id="25606" name="Picture 6">
            <a:extLst>
              <a:ext uri="{FF2B5EF4-FFF2-40B4-BE49-F238E27FC236}">
                <a16:creationId xmlns:a16="http://schemas.microsoft.com/office/drawing/2014/main" id="{96C7E957-2240-5977-240C-F25822D77B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1428890"/>
            <a:ext cx="4104455" cy="3078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096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5832648"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Atterrisseur </a:t>
            </a:r>
            <a:r>
              <a:rPr lang="fr-FR" sz="2800" b="1" u="sng" dirty="0" err="1">
                <a:latin typeface="Times New Roman" panose="02020603050405020304" pitchFamily="18" charset="0"/>
                <a:cs typeface="Times New Roman" panose="02020603050405020304" pitchFamily="18" charset="0"/>
              </a:rPr>
              <a:t>InSight</a:t>
            </a:r>
            <a:r>
              <a:rPr lang="fr-FR" sz="2800" b="1" u="sng" dirty="0">
                <a:latin typeface="Times New Roman" panose="02020603050405020304" pitchFamily="18" charset="0"/>
                <a:cs typeface="Times New Roman" panose="02020603050405020304" pitchFamily="18" charset="0"/>
              </a:rPr>
              <a:t> (2018)</a:t>
            </a:r>
          </a:p>
        </p:txBody>
      </p:sp>
      <p:pic>
        <p:nvPicPr>
          <p:cNvPr id="2" name="Picture 2" descr="Drapeau des États-Unis – Média LAROUSSE">
            <a:extLst>
              <a:ext uri="{FF2B5EF4-FFF2-40B4-BE49-F238E27FC236}">
                <a16:creationId xmlns:a16="http://schemas.microsoft.com/office/drawing/2014/main" id="{608E8F73-A7FE-1F98-520B-8D0CD7971C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NASA's InSight Lander Will Probe Mars, Measure Its Quakes | WIRED">
            <a:extLst>
              <a:ext uri="{FF2B5EF4-FFF2-40B4-BE49-F238E27FC236}">
                <a16:creationId xmlns:a16="http://schemas.microsoft.com/office/drawing/2014/main" id="{1036FA57-F5E9-4321-7588-A45A683AD9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1700808"/>
            <a:ext cx="5172835" cy="387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18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8352928" cy="1008112"/>
          </a:xfrm>
        </p:spPr>
        <p:txBody>
          <a:bodyPr>
            <a:normAutofit/>
          </a:bodyPr>
          <a:lstStyle/>
          <a:p>
            <a:pPr algn="l"/>
            <a:r>
              <a:rPr lang="fr-FR" sz="2700" b="1" u="sng" dirty="0">
                <a:latin typeface="Times New Roman" panose="02020603050405020304" pitchFamily="18" charset="0"/>
                <a:cs typeface="Times New Roman" panose="02020603050405020304" pitchFamily="18" charset="0"/>
              </a:rPr>
              <a:t>Mars 2020 : </a:t>
            </a:r>
            <a:r>
              <a:rPr lang="fr-FR" sz="2700" b="1" u="sng" dirty="0" err="1">
                <a:latin typeface="Times New Roman" panose="02020603050405020304" pitchFamily="18" charset="0"/>
                <a:cs typeface="Times New Roman" panose="02020603050405020304" pitchFamily="18" charset="0"/>
              </a:rPr>
              <a:t>Perseverence</a:t>
            </a:r>
            <a:r>
              <a:rPr lang="fr-FR" sz="2700" b="1" u="sng" dirty="0">
                <a:latin typeface="Times New Roman" panose="02020603050405020304" pitchFamily="18" charset="0"/>
                <a:cs typeface="Times New Roman" panose="02020603050405020304" pitchFamily="18" charset="0"/>
              </a:rPr>
              <a:t> et </a:t>
            </a:r>
            <a:r>
              <a:rPr lang="fr-FR" sz="2700" b="1" u="sng" dirty="0" err="1">
                <a:latin typeface="Times New Roman" panose="02020603050405020304" pitchFamily="18" charset="0"/>
                <a:cs typeface="Times New Roman" panose="02020603050405020304" pitchFamily="18" charset="0"/>
              </a:rPr>
              <a:t>Ingenuity</a:t>
            </a:r>
            <a:r>
              <a:rPr lang="fr-FR" sz="2700" b="1" u="sng" dirty="0">
                <a:latin typeface="Times New Roman" panose="02020603050405020304" pitchFamily="18" charset="0"/>
                <a:cs typeface="Times New Roman" panose="02020603050405020304" pitchFamily="18" charset="0"/>
              </a:rPr>
              <a:t> (2020)</a:t>
            </a:r>
          </a:p>
        </p:txBody>
      </p:sp>
      <p:pic>
        <p:nvPicPr>
          <p:cNvPr id="2" name="Picture 2" descr="Drapeau des États-Unis – Média LAROUSSE">
            <a:extLst>
              <a:ext uri="{FF2B5EF4-FFF2-40B4-BE49-F238E27FC236}">
                <a16:creationId xmlns:a16="http://schemas.microsoft.com/office/drawing/2014/main" id="{BC509BB9-59BB-DF88-0C4C-7621A58B41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9116" y="358449"/>
            <a:ext cx="1561356" cy="83012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Le rover Persévérance transporte sept instruments pour mener ses recherches scientifiques et technologiques d'exploration.">
            <a:extLst>
              <a:ext uri="{FF2B5EF4-FFF2-40B4-BE49-F238E27FC236}">
                <a16:creationId xmlns:a16="http://schemas.microsoft.com/office/drawing/2014/main" id="{5D237890-0DEF-6351-B4EA-7C9A67B14FB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031" b="6335"/>
          <a:stretch/>
        </p:blipFill>
        <p:spPr bwMode="auto">
          <a:xfrm>
            <a:off x="3563888" y="3550709"/>
            <a:ext cx="5401443" cy="3037838"/>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Mars 2020 (mission spatiale) — Wikipédia">
            <a:extLst>
              <a:ext uri="{FF2B5EF4-FFF2-40B4-BE49-F238E27FC236}">
                <a16:creationId xmlns:a16="http://schemas.microsoft.com/office/drawing/2014/main" id="{12413005-11E8-BE13-2F19-28F3513663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06"/>
          <a:stretch/>
        </p:blipFill>
        <p:spPr bwMode="auto">
          <a:xfrm>
            <a:off x="488998" y="1340768"/>
            <a:ext cx="4222268" cy="2900126"/>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Mars : que va faire l'hélicoptère Ingenuity sur la planète rouge ? | CNEWS">
            <a:extLst>
              <a:ext uri="{FF2B5EF4-FFF2-40B4-BE49-F238E27FC236}">
                <a16:creationId xmlns:a16="http://schemas.microsoft.com/office/drawing/2014/main" id="{B011F07E-3B18-541D-9246-7C0D1F825C6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952" t="9593" r="21577" b="13465"/>
          <a:stretch/>
        </p:blipFill>
        <p:spPr bwMode="auto">
          <a:xfrm>
            <a:off x="755576" y="4629095"/>
            <a:ext cx="2376264" cy="177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356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4536504"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Sonde Tianwen-1 (2020)</a:t>
            </a:r>
          </a:p>
        </p:txBody>
      </p:sp>
      <p:pic>
        <p:nvPicPr>
          <p:cNvPr id="9218" name="Picture 2" descr="Drapeau de la république populaire de Chine — Wikipédia">
            <a:extLst>
              <a:ext uri="{FF2B5EF4-FFF2-40B4-BE49-F238E27FC236}">
                <a16:creationId xmlns:a16="http://schemas.microsoft.com/office/drawing/2014/main" id="{BAE6DE92-6641-D2CC-1B34-7BE561F57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7" y="374613"/>
            <a:ext cx="1296144" cy="864096"/>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Et pendant ce temps là, la Chine... - Carnets de bord d'un martien, le blog  de Charles FRANKEL, géologue">
            <a:extLst>
              <a:ext uri="{FF2B5EF4-FFF2-40B4-BE49-F238E27FC236}">
                <a16:creationId xmlns:a16="http://schemas.microsoft.com/office/drawing/2014/main" id="{9A4D4D21-5267-60A7-8373-CE8B749C77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72" t="8698" r="10071" b="6345"/>
          <a:stretch/>
        </p:blipFill>
        <p:spPr bwMode="auto">
          <a:xfrm>
            <a:off x="4932040" y="4406777"/>
            <a:ext cx="2808311" cy="207661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Tianwen 1 — Wikipédia">
            <a:extLst>
              <a:ext uri="{FF2B5EF4-FFF2-40B4-BE49-F238E27FC236}">
                <a16:creationId xmlns:a16="http://schemas.microsoft.com/office/drawing/2014/main" id="{E4F9F03B-42BA-F883-4C86-E643225AC2B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16" r="3076"/>
          <a:stretch/>
        </p:blipFill>
        <p:spPr bwMode="auto">
          <a:xfrm>
            <a:off x="4644008" y="1772816"/>
            <a:ext cx="4418806" cy="234026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Tianwen-1 : 8 questions sur le rover chinois Zhurong qui explore Mars -  Numerama">
            <a:extLst>
              <a:ext uri="{FF2B5EF4-FFF2-40B4-BE49-F238E27FC236}">
                <a16:creationId xmlns:a16="http://schemas.microsoft.com/office/drawing/2014/main" id="{A5FC85C9-CD53-1D11-C4DE-BD77B32AA8A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775" r="-3938"/>
          <a:stretch/>
        </p:blipFill>
        <p:spPr bwMode="auto">
          <a:xfrm>
            <a:off x="497682" y="1244130"/>
            <a:ext cx="4359696" cy="3178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314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437">
            <a:extLst>
              <a:ext uri="{FF2B5EF4-FFF2-40B4-BE49-F238E27FC236}">
                <a16:creationId xmlns:a16="http://schemas.microsoft.com/office/drawing/2014/main" id="{F67CDC79-E2E4-9E50-EFA3-31485D36901B}"/>
              </a:ext>
            </a:extLst>
          </p:cNvPr>
          <p:cNvSpPr>
            <a:spLocks noGrp="1"/>
          </p:cNvSpPr>
          <p:nvPr>
            <p:ph type="ctrTitle"/>
          </p:nvPr>
        </p:nvSpPr>
        <p:spPr>
          <a:xfrm>
            <a:off x="323528" y="269454"/>
            <a:ext cx="4896544" cy="1008112"/>
          </a:xfrm>
        </p:spPr>
        <p:txBody>
          <a:bodyPr>
            <a:normAutofit/>
          </a:bodyPr>
          <a:lstStyle/>
          <a:p>
            <a:pPr algn="l"/>
            <a:r>
              <a:rPr lang="fr-FR" sz="2800" b="1" u="sng" dirty="0">
                <a:latin typeface="Times New Roman" panose="02020603050405020304" pitchFamily="18" charset="0"/>
                <a:cs typeface="Times New Roman" panose="02020603050405020304" pitchFamily="18" charset="0"/>
              </a:rPr>
              <a:t>Sonde Mars Hope (2020)</a:t>
            </a:r>
          </a:p>
        </p:txBody>
      </p:sp>
      <p:pic>
        <p:nvPicPr>
          <p:cNvPr id="6146" name="Picture 2" descr="Drapeau des Émirats arabes unis — Wikipédia">
            <a:extLst>
              <a:ext uri="{FF2B5EF4-FFF2-40B4-BE49-F238E27FC236}">
                <a16:creationId xmlns:a16="http://schemas.microsoft.com/office/drawing/2014/main" id="{E96D404E-C005-B5C8-BC52-39677389A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18225"/>
            <a:ext cx="1711077" cy="859341"/>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a:extLst>
              <a:ext uri="{FF2B5EF4-FFF2-40B4-BE49-F238E27FC236}">
                <a16:creationId xmlns:a16="http://schemas.microsoft.com/office/drawing/2014/main" id="{B8236754-BB84-C5E5-1D3F-554705898A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072"/>
          <a:stretch/>
        </p:blipFill>
        <p:spPr bwMode="auto">
          <a:xfrm>
            <a:off x="405607" y="1377634"/>
            <a:ext cx="5834506" cy="2754455"/>
          </a:xfrm>
          <a:prstGeom prst="rect">
            <a:avLst/>
          </a:prstGeom>
          <a:noFill/>
          <a:extLst>
            <a:ext uri="{909E8E84-426E-40DD-AFC4-6F175D3DCCD1}">
              <a14:hiddenFill xmlns:a14="http://schemas.microsoft.com/office/drawing/2010/main">
                <a:solidFill>
                  <a:srgbClr val="FFFFFF"/>
                </a:solidFill>
              </a14:hiddenFill>
            </a:ext>
          </a:extLst>
        </p:spPr>
      </p:pic>
      <p:pic>
        <p:nvPicPr>
          <p:cNvPr id="29702" name="Picture 6">
            <a:extLst>
              <a:ext uri="{FF2B5EF4-FFF2-40B4-BE49-F238E27FC236}">
                <a16:creationId xmlns:a16="http://schemas.microsoft.com/office/drawing/2014/main" id="{287D1C69-87A7-3E3B-2204-B795F633CB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4804" y="3501008"/>
            <a:ext cx="3124648" cy="3077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2352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437">
            <a:extLst>
              <a:ext uri="{FF2B5EF4-FFF2-40B4-BE49-F238E27FC236}">
                <a16:creationId xmlns:a16="http://schemas.microsoft.com/office/drawing/2014/main" id="{27F46877-F9E2-B8D6-DC9F-EBF52B164E30}"/>
              </a:ext>
            </a:extLst>
          </p:cNvPr>
          <p:cNvSpPr txBox="1">
            <a:spLocks/>
          </p:cNvSpPr>
          <p:nvPr/>
        </p:nvSpPr>
        <p:spPr>
          <a:xfrm>
            <a:off x="323528" y="269454"/>
            <a:ext cx="2808312"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800" b="1" u="sng" dirty="0">
                <a:latin typeface="Times New Roman" panose="02020603050405020304" pitchFamily="18" charset="0"/>
                <a:cs typeface="Times New Roman" panose="02020603050405020304" pitchFamily="18" charset="0"/>
              </a:rPr>
              <a:t>Futures missions</a:t>
            </a:r>
          </a:p>
        </p:txBody>
      </p:sp>
      <p:sp>
        <p:nvSpPr>
          <p:cNvPr id="5" name="ZoneTexte 4">
            <a:extLst>
              <a:ext uri="{FF2B5EF4-FFF2-40B4-BE49-F238E27FC236}">
                <a16:creationId xmlns:a16="http://schemas.microsoft.com/office/drawing/2014/main" id="{8F8E90EB-C3C8-D99B-4F9F-BF79ACB4B7AF}"/>
              </a:ext>
            </a:extLst>
          </p:cNvPr>
          <p:cNvSpPr txBox="1"/>
          <p:nvPr/>
        </p:nvSpPr>
        <p:spPr>
          <a:xfrm>
            <a:off x="569147" y="1628800"/>
            <a:ext cx="3024336" cy="3970318"/>
          </a:xfrm>
          <a:prstGeom prst="rect">
            <a:avLst/>
          </a:prstGeom>
          <a:noFill/>
        </p:spPr>
        <p:txBody>
          <a:bodyPr wrap="square" rtlCol="0">
            <a:spAutoFit/>
          </a:bodyPr>
          <a:lstStyle/>
          <a:p>
            <a:r>
              <a:rPr lang="fr-FR" dirty="0"/>
              <a:t>Rover européen Rosalind Franklin</a:t>
            </a:r>
          </a:p>
          <a:p>
            <a:endParaRPr lang="fr-FR" dirty="0"/>
          </a:p>
          <a:p>
            <a:endParaRPr lang="fr-FR" dirty="0"/>
          </a:p>
          <a:p>
            <a:endParaRPr lang="fr-FR" dirty="0"/>
          </a:p>
          <a:p>
            <a:r>
              <a:rPr lang="fr-FR" dirty="0"/>
              <a:t>Sonde japonaise </a:t>
            </a:r>
            <a:r>
              <a:rPr lang="fr-FR" dirty="0" err="1"/>
              <a:t>Martian</a:t>
            </a:r>
            <a:r>
              <a:rPr lang="fr-FR" dirty="0"/>
              <a:t> </a:t>
            </a:r>
            <a:r>
              <a:rPr lang="fr-FR" dirty="0" err="1"/>
              <a:t>Moons</a:t>
            </a:r>
            <a:r>
              <a:rPr lang="fr-FR" dirty="0"/>
              <a:t> Exploration</a:t>
            </a:r>
          </a:p>
          <a:p>
            <a:endParaRPr lang="fr-FR" dirty="0"/>
          </a:p>
          <a:p>
            <a:endParaRPr lang="fr-FR" dirty="0"/>
          </a:p>
          <a:p>
            <a:endParaRPr lang="fr-FR" dirty="0"/>
          </a:p>
          <a:p>
            <a:endParaRPr lang="fr-FR" dirty="0"/>
          </a:p>
          <a:p>
            <a:endParaRPr lang="fr-FR" dirty="0"/>
          </a:p>
          <a:p>
            <a:r>
              <a:rPr lang="fr-FR" dirty="0"/>
              <a:t>Les retours d’échantillons : Mars </a:t>
            </a:r>
            <a:r>
              <a:rPr lang="fr-FR" dirty="0" err="1"/>
              <a:t>Sample</a:t>
            </a:r>
            <a:r>
              <a:rPr lang="fr-FR" dirty="0"/>
              <a:t> Return</a:t>
            </a:r>
          </a:p>
        </p:txBody>
      </p:sp>
      <p:pic>
        <p:nvPicPr>
          <p:cNvPr id="31746" name="Picture 2">
            <a:extLst>
              <a:ext uri="{FF2B5EF4-FFF2-40B4-BE49-F238E27FC236}">
                <a16:creationId xmlns:a16="http://schemas.microsoft.com/office/drawing/2014/main" id="{3835BA40-D9E7-6E84-C1F7-807124FE766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399"/>
          <a:stretch/>
        </p:blipFill>
        <p:spPr bwMode="auto">
          <a:xfrm>
            <a:off x="3479432" y="526207"/>
            <a:ext cx="2333811" cy="2329707"/>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Martian Moons eXploration (MMX) | Spacecraft | ISAS">
            <a:extLst>
              <a:ext uri="{FF2B5EF4-FFF2-40B4-BE49-F238E27FC236}">
                <a16:creationId xmlns:a16="http://schemas.microsoft.com/office/drawing/2014/main" id="{B1AEF382-6363-5EBB-51A4-AA4A7863E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7780" y="2643876"/>
            <a:ext cx="3871714" cy="1790388"/>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NASA plans Mars sample-return rover | Nature">
            <a:extLst>
              <a:ext uri="{FF2B5EF4-FFF2-40B4-BE49-F238E27FC236}">
                <a16:creationId xmlns:a16="http://schemas.microsoft.com/office/drawing/2014/main" id="{BE7C0D02-1AB5-F89E-EB33-336C4FFCFD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255"/>
          <a:stretch/>
        </p:blipFill>
        <p:spPr bwMode="auto">
          <a:xfrm>
            <a:off x="3419872" y="4434264"/>
            <a:ext cx="3693765" cy="232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841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ROS2019 - parallaxe">
            <a:extLst>
              <a:ext uri="{FF2B5EF4-FFF2-40B4-BE49-F238E27FC236}">
                <a16:creationId xmlns:a16="http://schemas.microsoft.com/office/drawing/2014/main" id="{D362E5BC-C894-4A66-66BC-5313AB3B13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61" b="11454"/>
          <a:stretch/>
        </p:blipFill>
        <p:spPr bwMode="auto">
          <a:xfrm>
            <a:off x="3815916" y="1656641"/>
            <a:ext cx="5040560" cy="2939977"/>
          </a:xfrm>
          <a:prstGeom prst="rect">
            <a:avLst/>
          </a:prstGeom>
          <a:noFill/>
          <a:extLst>
            <a:ext uri="{909E8E84-426E-40DD-AFC4-6F175D3DCCD1}">
              <a14:hiddenFill xmlns:a14="http://schemas.microsoft.com/office/drawing/2010/main">
                <a:solidFill>
                  <a:srgbClr val="FFFFFF"/>
                </a:solidFill>
              </a14:hiddenFill>
            </a:ext>
          </a:extLst>
        </p:spPr>
      </p:pic>
      <p:sp>
        <p:nvSpPr>
          <p:cNvPr id="2" name="Titre 437">
            <a:extLst>
              <a:ext uri="{FF2B5EF4-FFF2-40B4-BE49-F238E27FC236}">
                <a16:creationId xmlns:a16="http://schemas.microsoft.com/office/drawing/2014/main" id="{B1EE1187-9D67-D370-72FF-F19EFB9E2F9E}"/>
              </a:ext>
            </a:extLst>
          </p:cNvPr>
          <p:cNvSpPr>
            <a:spLocks noGrp="1"/>
          </p:cNvSpPr>
          <p:nvPr>
            <p:ph type="ctrTitle"/>
          </p:nvPr>
        </p:nvSpPr>
        <p:spPr>
          <a:xfrm>
            <a:off x="323528" y="269454"/>
            <a:ext cx="4752528" cy="1008112"/>
          </a:xfrm>
        </p:spPr>
        <p:txBody>
          <a:bodyPr>
            <a:normAutofit/>
          </a:bodyPr>
          <a:lstStyle/>
          <a:p>
            <a:pPr algn="l"/>
            <a:r>
              <a:rPr lang="fr-FR" sz="3200" b="1" u="sng" dirty="0">
                <a:latin typeface="Times New Roman" panose="02020603050405020304" pitchFamily="18" charset="0"/>
                <a:cs typeface="Times New Roman" panose="02020603050405020304" pitchFamily="18" charset="0"/>
              </a:rPr>
              <a:t>Connaissances avant 1960</a:t>
            </a:r>
          </a:p>
        </p:txBody>
      </p:sp>
      <p:sp>
        <p:nvSpPr>
          <p:cNvPr id="3" name="ZoneTexte 2">
            <a:extLst>
              <a:ext uri="{FF2B5EF4-FFF2-40B4-BE49-F238E27FC236}">
                <a16:creationId xmlns:a16="http://schemas.microsoft.com/office/drawing/2014/main" id="{E90D3A04-2735-C68D-9C39-AA59D49A2967}"/>
              </a:ext>
            </a:extLst>
          </p:cNvPr>
          <p:cNvSpPr txBox="1"/>
          <p:nvPr/>
        </p:nvSpPr>
        <p:spPr>
          <a:xfrm>
            <a:off x="611560" y="1333476"/>
            <a:ext cx="6552728" cy="646331"/>
          </a:xfrm>
          <a:prstGeom prst="rect">
            <a:avLst/>
          </a:prstGeom>
          <a:noFill/>
        </p:spPr>
        <p:txBody>
          <a:bodyPr wrap="square" rtlCol="0">
            <a:spAutoFit/>
          </a:bodyPr>
          <a:lstStyle/>
          <a:p>
            <a:r>
              <a:rPr lang="fr-FR" dirty="0"/>
              <a:t>1670, Jean Richer et Jean-Dominique Cassini, parallaxe de Mars (pour en déduire la distance) :</a:t>
            </a:r>
          </a:p>
        </p:txBody>
      </p:sp>
      <p:sp>
        <p:nvSpPr>
          <p:cNvPr id="5" name="ZoneTexte 4">
            <a:extLst>
              <a:ext uri="{FF2B5EF4-FFF2-40B4-BE49-F238E27FC236}">
                <a16:creationId xmlns:a16="http://schemas.microsoft.com/office/drawing/2014/main" id="{9169CD35-F0A5-DD89-5255-AF59D11D2F16}"/>
              </a:ext>
            </a:extLst>
          </p:cNvPr>
          <p:cNvSpPr txBox="1"/>
          <p:nvPr/>
        </p:nvSpPr>
        <p:spPr>
          <a:xfrm>
            <a:off x="1583668" y="2072368"/>
            <a:ext cx="2232248" cy="307777"/>
          </a:xfrm>
          <a:prstGeom prst="rect">
            <a:avLst/>
          </a:prstGeom>
          <a:noFill/>
        </p:spPr>
        <p:txBody>
          <a:bodyPr wrap="square" rtlCol="0">
            <a:spAutoFit/>
          </a:bodyPr>
          <a:lstStyle/>
          <a:p>
            <a:r>
              <a:rPr lang="fr-FR" sz="1400" dirty="0"/>
              <a:t>(depuis la Guyane et Paris)</a:t>
            </a:r>
          </a:p>
        </p:txBody>
      </p:sp>
      <p:pic>
        <p:nvPicPr>
          <p:cNvPr id="4100" name="Picture 4" descr="Mars : la fonte de la calotte polaire vue par les amateurs">
            <a:extLst>
              <a:ext uri="{FF2B5EF4-FFF2-40B4-BE49-F238E27FC236}">
                <a16:creationId xmlns:a16="http://schemas.microsoft.com/office/drawing/2014/main" id="{6BFF400D-A041-3B23-1A0A-2A24A5311E9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58" b="22716"/>
          <a:stretch/>
        </p:blipFill>
        <p:spPr bwMode="auto">
          <a:xfrm>
            <a:off x="5308357" y="4558542"/>
            <a:ext cx="3549607" cy="160214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nclinaison des planètes — Astronoo">
            <a:extLst>
              <a:ext uri="{FF2B5EF4-FFF2-40B4-BE49-F238E27FC236}">
                <a16:creationId xmlns:a16="http://schemas.microsoft.com/office/drawing/2014/main" id="{92BDC48F-7F2C-5F2B-DC22-7A88113BAAF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280" t="5040" r="2601" b="63760"/>
          <a:stretch/>
        </p:blipFill>
        <p:spPr bwMode="auto">
          <a:xfrm>
            <a:off x="3707904" y="4866407"/>
            <a:ext cx="1368152" cy="160214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élescope de 40 pieds — Wikipédia">
            <a:extLst>
              <a:ext uri="{FF2B5EF4-FFF2-40B4-BE49-F238E27FC236}">
                <a16:creationId xmlns:a16="http://schemas.microsoft.com/office/drawing/2014/main" id="{00652E81-91DC-48D9-FD9A-A0C9B35B743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689" b="11018"/>
          <a:stretch/>
        </p:blipFill>
        <p:spPr bwMode="auto">
          <a:xfrm>
            <a:off x="342603" y="4087024"/>
            <a:ext cx="2933453" cy="2589301"/>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8A590AD9-4002-B45D-F9D8-84AD75B35DE3}"/>
              </a:ext>
            </a:extLst>
          </p:cNvPr>
          <p:cNvSpPr txBox="1"/>
          <p:nvPr/>
        </p:nvSpPr>
        <p:spPr>
          <a:xfrm>
            <a:off x="323528" y="3425576"/>
            <a:ext cx="3202868" cy="646331"/>
          </a:xfrm>
          <a:prstGeom prst="rect">
            <a:avLst/>
          </a:prstGeom>
          <a:noFill/>
        </p:spPr>
        <p:txBody>
          <a:bodyPr wrap="square" rtlCol="0">
            <a:spAutoFit/>
          </a:bodyPr>
          <a:lstStyle/>
          <a:p>
            <a:r>
              <a:rPr lang="fr-FR" dirty="0"/>
              <a:t>1780, William Herschel, calottes polaires et inclinaison :</a:t>
            </a:r>
          </a:p>
        </p:txBody>
      </p:sp>
      <p:sp>
        <p:nvSpPr>
          <p:cNvPr id="7" name="ZoneTexte 6">
            <a:extLst>
              <a:ext uri="{FF2B5EF4-FFF2-40B4-BE49-F238E27FC236}">
                <a16:creationId xmlns:a16="http://schemas.microsoft.com/office/drawing/2014/main" id="{118E545F-317B-F0F8-8BBB-67DCBD4D5804}"/>
              </a:ext>
            </a:extLst>
          </p:cNvPr>
          <p:cNvSpPr txBox="1"/>
          <p:nvPr/>
        </p:nvSpPr>
        <p:spPr>
          <a:xfrm>
            <a:off x="5466531" y="6237311"/>
            <a:ext cx="3312368" cy="307777"/>
          </a:xfrm>
          <a:prstGeom prst="rect">
            <a:avLst/>
          </a:prstGeom>
          <a:noFill/>
        </p:spPr>
        <p:txBody>
          <a:bodyPr wrap="square" rtlCol="0">
            <a:spAutoFit/>
          </a:bodyPr>
          <a:lstStyle/>
          <a:p>
            <a:r>
              <a:rPr lang="fr-FR" sz="1400" dirty="0"/>
              <a:t>Calottes polaires et zones sombres/claires</a:t>
            </a:r>
          </a:p>
        </p:txBody>
      </p:sp>
    </p:spTree>
    <p:extLst>
      <p:ext uri="{BB962C8B-B14F-4D97-AF65-F5344CB8AC3E}">
        <p14:creationId xmlns:p14="http://schemas.microsoft.com/office/powerpoint/2010/main" val="3093073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37">
            <a:extLst>
              <a:ext uri="{FF2B5EF4-FFF2-40B4-BE49-F238E27FC236}">
                <a16:creationId xmlns:a16="http://schemas.microsoft.com/office/drawing/2014/main" id="{B7C3B13B-A01D-43E7-979F-9F86E3F2701C}"/>
              </a:ext>
            </a:extLst>
          </p:cNvPr>
          <p:cNvSpPr txBox="1">
            <a:spLocks/>
          </p:cNvSpPr>
          <p:nvPr/>
        </p:nvSpPr>
        <p:spPr>
          <a:xfrm>
            <a:off x="323528" y="269454"/>
            <a:ext cx="5184576"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800" b="1" u="sng" dirty="0">
                <a:latin typeface="Times New Roman" panose="02020603050405020304" pitchFamily="18" charset="0"/>
                <a:cs typeface="Times New Roman" panose="02020603050405020304" pitchFamily="18" charset="0"/>
              </a:rPr>
              <a:t>Bilan de l’exploration martienne</a:t>
            </a:r>
          </a:p>
        </p:txBody>
      </p:sp>
      <p:pic>
        <p:nvPicPr>
          <p:cNvPr id="32770" name="Picture 2" descr="|  Échelle de temps géologique détaillée de Mars montrant la survenue d'événements géologiques (Werner et Tanaka, 2011 ; Michael, 2013 ; Lagain et al., 2021).">
            <a:extLst>
              <a:ext uri="{FF2B5EF4-FFF2-40B4-BE49-F238E27FC236}">
                <a16:creationId xmlns:a16="http://schemas.microsoft.com/office/drawing/2014/main" id="{2BC6C2F9-F299-F167-C21F-23676D740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902" y="1223778"/>
            <a:ext cx="5041304" cy="521889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09D1445C-26EE-019A-106B-9D392E7C7A3D}"/>
              </a:ext>
            </a:extLst>
          </p:cNvPr>
          <p:cNvSpPr txBox="1"/>
          <p:nvPr/>
        </p:nvSpPr>
        <p:spPr>
          <a:xfrm>
            <a:off x="5508104" y="1028343"/>
            <a:ext cx="3343994" cy="5355312"/>
          </a:xfrm>
          <a:prstGeom prst="rect">
            <a:avLst/>
          </a:prstGeom>
          <a:noFill/>
        </p:spPr>
        <p:txBody>
          <a:bodyPr wrap="square" rtlCol="0">
            <a:spAutoFit/>
          </a:bodyPr>
          <a:lstStyle/>
          <a:p>
            <a:pPr marL="285750" indent="-285750">
              <a:buFontTx/>
              <a:buChar char="-"/>
            </a:pPr>
            <a:r>
              <a:rPr lang="fr-FR" dirty="0"/>
              <a:t>Volcanisme donc atmosphère</a:t>
            </a:r>
          </a:p>
          <a:p>
            <a:pPr marL="285750" indent="-285750">
              <a:buFontTx/>
              <a:buChar char="-"/>
            </a:pPr>
            <a:endParaRPr lang="fr-FR" dirty="0"/>
          </a:p>
          <a:p>
            <a:pPr marL="285750" indent="-285750">
              <a:buFontTx/>
              <a:buChar char="-"/>
            </a:pPr>
            <a:r>
              <a:rPr lang="fr-FR" dirty="0"/>
              <a:t>Des épisodes fluviaux, de l’eau a bien coulée sur Mars, fleuves et lacs</a:t>
            </a:r>
          </a:p>
          <a:p>
            <a:pPr marL="285750" indent="-285750">
              <a:buFontTx/>
              <a:buChar char="-"/>
            </a:pPr>
            <a:endParaRPr lang="fr-FR" dirty="0"/>
          </a:p>
          <a:p>
            <a:pPr marL="285750" indent="-285750">
              <a:buFontTx/>
              <a:buChar char="-"/>
            </a:pPr>
            <a:r>
              <a:rPr lang="fr-FR" dirty="0"/>
              <a:t>Noyau métallique qui s’est refroidi donc plus de champ magnétique donc atmosphère vulnérable</a:t>
            </a:r>
          </a:p>
          <a:p>
            <a:pPr marL="285750" indent="-285750">
              <a:buFontTx/>
              <a:buChar char="-"/>
            </a:pPr>
            <a:endParaRPr lang="fr-FR" dirty="0"/>
          </a:p>
          <a:p>
            <a:pPr marL="285750" indent="-285750">
              <a:buFontTx/>
              <a:buChar char="-"/>
            </a:pPr>
            <a:r>
              <a:rPr lang="fr-FR" dirty="0"/>
              <a:t>Atmosphère qui s’évapore, eau disparue, désert actuel</a:t>
            </a:r>
          </a:p>
          <a:p>
            <a:pPr marL="285750" indent="-285750">
              <a:buFontTx/>
              <a:buChar char="-"/>
            </a:pPr>
            <a:endParaRPr lang="fr-FR" dirty="0"/>
          </a:p>
          <a:p>
            <a:pPr marL="285750" indent="-285750">
              <a:buFontTx/>
              <a:buChar char="-"/>
            </a:pPr>
            <a:r>
              <a:rPr lang="fr-FR" dirty="0"/>
              <a:t>Epaisse couche de glace d’eau sous la surface au niveau des pôles</a:t>
            </a:r>
          </a:p>
          <a:p>
            <a:pPr marL="285750" indent="-285750">
              <a:buFontTx/>
              <a:buChar char="-"/>
            </a:pPr>
            <a:endParaRPr lang="fr-FR" dirty="0"/>
          </a:p>
          <a:p>
            <a:pPr marL="285750" indent="-285750">
              <a:buFontTx/>
              <a:buChar char="-"/>
            </a:pPr>
            <a:r>
              <a:rPr lang="fr-FR" dirty="0"/>
              <a:t>Pas de traces de vie détectées</a:t>
            </a:r>
          </a:p>
        </p:txBody>
      </p:sp>
      <p:sp>
        <p:nvSpPr>
          <p:cNvPr id="4" name="ZoneTexte 3">
            <a:extLst>
              <a:ext uri="{FF2B5EF4-FFF2-40B4-BE49-F238E27FC236}">
                <a16:creationId xmlns:a16="http://schemas.microsoft.com/office/drawing/2014/main" id="{60BE010A-350B-677B-9767-748CA85F4D83}"/>
              </a:ext>
            </a:extLst>
          </p:cNvPr>
          <p:cNvSpPr txBox="1"/>
          <p:nvPr/>
        </p:nvSpPr>
        <p:spPr>
          <a:xfrm>
            <a:off x="776921" y="6280769"/>
            <a:ext cx="4277790" cy="307777"/>
          </a:xfrm>
          <a:prstGeom prst="rect">
            <a:avLst/>
          </a:prstGeom>
          <a:noFill/>
        </p:spPr>
        <p:txBody>
          <a:bodyPr wrap="square" rtlCol="0">
            <a:spAutoFit/>
          </a:bodyPr>
          <a:lstStyle/>
          <a:p>
            <a:r>
              <a:rPr lang="fr-FR" sz="1400" dirty="0"/>
              <a:t>(A lire du bas vers le haut, échelles de temps indicatives)</a:t>
            </a:r>
          </a:p>
        </p:txBody>
      </p:sp>
    </p:spTree>
    <p:extLst>
      <p:ext uri="{BB962C8B-B14F-4D97-AF65-F5344CB8AC3E}">
        <p14:creationId xmlns:p14="http://schemas.microsoft.com/office/powerpoint/2010/main" val="1453871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ébarquer sur Mars en 2030, est-ce réalisable ?">
            <a:extLst>
              <a:ext uri="{FF2B5EF4-FFF2-40B4-BE49-F238E27FC236}">
                <a16:creationId xmlns:a16="http://schemas.microsoft.com/office/drawing/2014/main" id="{2A472670-758F-5DC7-879B-A26960D54C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377285"/>
            <a:ext cx="3528392" cy="20851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itre 437">
            <a:extLst>
              <a:ext uri="{FF2B5EF4-FFF2-40B4-BE49-F238E27FC236}">
                <a16:creationId xmlns:a16="http://schemas.microsoft.com/office/drawing/2014/main" id="{27C9F41D-2C4C-5286-527D-ED8A77FAE1AA}"/>
              </a:ext>
            </a:extLst>
          </p:cNvPr>
          <p:cNvSpPr txBox="1">
            <a:spLocks/>
          </p:cNvSpPr>
          <p:nvPr/>
        </p:nvSpPr>
        <p:spPr>
          <a:xfrm>
            <a:off x="323528" y="269454"/>
            <a:ext cx="5184576"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800" b="1" u="sng" dirty="0">
                <a:latin typeface="Times New Roman" panose="02020603050405020304" pitchFamily="18" charset="0"/>
                <a:cs typeface="Times New Roman" panose="02020603050405020304" pitchFamily="18" charset="0"/>
              </a:rPr>
              <a:t>Les missions habitées</a:t>
            </a:r>
          </a:p>
        </p:txBody>
      </p:sp>
      <p:sp>
        <p:nvSpPr>
          <p:cNvPr id="3" name="ZoneTexte 2">
            <a:extLst>
              <a:ext uri="{FF2B5EF4-FFF2-40B4-BE49-F238E27FC236}">
                <a16:creationId xmlns:a16="http://schemas.microsoft.com/office/drawing/2014/main" id="{C72454CB-DCF2-D248-48EC-B002EC6B1800}"/>
              </a:ext>
            </a:extLst>
          </p:cNvPr>
          <p:cNvSpPr txBox="1"/>
          <p:nvPr/>
        </p:nvSpPr>
        <p:spPr>
          <a:xfrm>
            <a:off x="484083" y="1916832"/>
            <a:ext cx="8315082" cy="4247317"/>
          </a:xfrm>
          <a:prstGeom prst="rect">
            <a:avLst/>
          </a:prstGeom>
          <a:noFill/>
        </p:spPr>
        <p:txBody>
          <a:bodyPr wrap="square" rtlCol="0">
            <a:spAutoFit/>
          </a:bodyPr>
          <a:lstStyle/>
          <a:p>
            <a:pPr marL="285750" indent="-285750">
              <a:buFontTx/>
              <a:buChar char="-"/>
            </a:pPr>
            <a:r>
              <a:rPr lang="fr-FR" dirty="0"/>
              <a:t>Un objectif sur le long therme</a:t>
            </a:r>
          </a:p>
          <a:p>
            <a:pPr marL="285750" indent="-285750">
              <a:buFontTx/>
              <a:buChar char="-"/>
            </a:pPr>
            <a:endParaRPr lang="fr-FR" dirty="0"/>
          </a:p>
          <a:p>
            <a:pPr marL="285750" indent="-285750">
              <a:buFontTx/>
              <a:buChar char="-"/>
            </a:pPr>
            <a:r>
              <a:rPr lang="fr-FR" dirty="0"/>
              <a:t>Une mission menée en fonction de nombreux paramètres</a:t>
            </a:r>
          </a:p>
          <a:p>
            <a:pPr marL="285750" indent="-285750">
              <a:buFontTx/>
              <a:buChar char="-"/>
            </a:pPr>
            <a:endParaRPr lang="fr-FR" dirty="0"/>
          </a:p>
          <a:p>
            <a:pPr marL="285750" indent="-285750">
              <a:buFontTx/>
              <a:buChar char="-"/>
            </a:pPr>
            <a:r>
              <a:rPr lang="fr-FR" dirty="0"/>
              <a:t>Un projet au coût exorbitant</a:t>
            </a:r>
          </a:p>
          <a:p>
            <a:pPr marL="285750" indent="-285750">
              <a:buFontTx/>
              <a:buChar char="-"/>
            </a:pPr>
            <a:endParaRPr lang="fr-FR" dirty="0"/>
          </a:p>
          <a:p>
            <a:pPr marL="285750" indent="-285750">
              <a:buFontTx/>
              <a:buChar char="-"/>
            </a:pPr>
            <a:r>
              <a:rPr lang="fr-FR" dirty="0"/>
              <a:t>Mauvaise balance bénéfices/risques par rapport aux </a:t>
            </a:r>
            <a:r>
              <a:rPr lang="fr-FR" dirty="0" err="1"/>
              <a:t>rovers</a:t>
            </a:r>
            <a:r>
              <a:rPr lang="fr-FR" dirty="0"/>
              <a:t>, capables de faire des choses extraordinaires (on l’a vu)</a:t>
            </a:r>
          </a:p>
          <a:p>
            <a:pPr marL="285750" indent="-285750">
              <a:buFontTx/>
              <a:buChar char="-"/>
            </a:pPr>
            <a:endParaRPr lang="fr-FR" dirty="0"/>
          </a:p>
          <a:p>
            <a:pPr marL="285750" indent="-285750">
              <a:buFontTx/>
              <a:buChar char="-"/>
            </a:pPr>
            <a:r>
              <a:rPr lang="fr-FR" dirty="0"/>
              <a:t>Plus un rêve de milliardaires qu’un projet scientifique ayant une nécessité très importante</a:t>
            </a:r>
          </a:p>
          <a:p>
            <a:pPr marL="285750" indent="-285750">
              <a:buFontTx/>
              <a:buChar char="-"/>
            </a:pPr>
            <a:endParaRPr lang="fr-FR" dirty="0"/>
          </a:p>
          <a:p>
            <a:pPr marL="285750" indent="-285750">
              <a:buFontTx/>
              <a:buChar char="-"/>
            </a:pPr>
            <a:endParaRPr lang="fr-FR" dirty="0"/>
          </a:p>
          <a:p>
            <a:pPr marL="285750" indent="-285750">
              <a:buFontTx/>
              <a:buChar char="-"/>
            </a:pPr>
            <a:r>
              <a:rPr lang="fr-FR" dirty="0"/>
              <a:t>Avant l’Homme sur Mars, il est probable que l’on voit d’ici 2025 un retour de l’Homme sur la Lune (</a:t>
            </a:r>
            <a:r>
              <a:rPr lang="fr-FR" dirty="0" err="1"/>
              <a:t>Artemis</a:t>
            </a:r>
            <a:r>
              <a:rPr lang="fr-FR" dirty="0"/>
              <a:t> III) </a:t>
            </a:r>
          </a:p>
        </p:txBody>
      </p:sp>
    </p:spTree>
    <p:extLst>
      <p:ext uri="{BB962C8B-B14F-4D97-AF65-F5344CB8AC3E}">
        <p14:creationId xmlns:p14="http://schemas.microsoft.com/office/powerpoint/2010/main" val="3600809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4EF55AB-E22F-7E87-F11F-B1BAD373BBC2}"/>
              </a:ext>
            </a:extLst>
          </p:cNvPr>
          <p:cNvPicPr>
            <a:picLocks noChangeAspect="1"/>
          </p:cNvPicPr>
          <p:nvPr/>
        </p:nvPicPr>
        <p:blipFill rotWithShape="1">
          <a:blip r:embed="rId2">
            <a:extLst>
              <a:ext uri="{28A0092B-C50C-407E-A947-70E740481C1C}">
                <a14:useLocalDpi xmlns:a14="http://schemas.microsoft.com/office/drawing/2010/main" val="0"/>
              </a:ext>
            </a:extLst>
          </a:blip>
          <a:srcRect l="967" r="1770"/>
          <a:stretch/>
        </p:blipFill>
        <p:spPr bwMode="auto">
          <a:xfrm>
            <a:off x="0" y="1196752"/>
            <a:ext cx="9115106" cy="4896544"/>
          </a:xfrm>
          <a:prstGeom prst="rect">
            <a:avLst/>
          </a:prstGeom>
          <a:noFill/>
          <a:ln>
            <a:noFill/>
          </a:ln>
        </p:spPr>
      </p:pic>
      <p:sp>
        <p:nvSpPr>
          <p:cNvPr id="2" name="Titre 437">
            <a:extLst>
              <a:ext uri="{FF2B5EF4-FFF2-40B4-BE49-F238E27FC236}">
                <a16:creationId xmlns:a16="http://schemas.microsoft.com/office/drawing/2014/main" id="{A8AD0F59-3F66-1078-4DF9-F1AA9BDA89B2}"/>
              </a:ext>
            </a:extLst>
          </p:cNvPr>
          <p:cNvSpPr txBox="1">
            <a:spLocks/>
          </p:cNvSpPr>
          <p:nvPr/>
        </p:nvSpPr>
        <p:spPr>
          <a:xfrm>
            <a:off x="323528" y="269454"/>
            <a:ext cx="5184576" cy="1008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800" b="1" u="sng" dirty="0">
                <a:latin typeface="Times New Roman" panose="02020603050405020304" pitchFamily="18" charset="0"/>
                <a:cs typeface="Times New Roman" panose="02020603050405020304" pitchFamily="18" charset="0"/>
              </a:rPr>
              <a:t>Le récap des missions</a:t>
            </a:r>
          </a:p>
        </p:txBody>
      </p:sp>
    </p:spTree>
    <p:extLst>
      <p:ext uri="{BB962C8B-B14F-4D97-AF65-F5344CB8AC3E}">
        <p14:creationId xmlns:p14="http://schemas.microsoft.com/office/powerpoint/2010/main" val="1324483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37">
            <a:extLst>
              <a:ext uri="{FF2B5EF4-FFF2-40B4-BE49-F238E27FC236}">
                <a16:creationId xmlns:a16="http://schemas.microsoft.com/office/drawing/2014/main" id="{B1EE1187-9D67-D370-72FF-F19EFB9E2F9E}"/>
              </a:ext>
            </a:extLst>
          </p:cNvPr>
          <p:cNvSpPr>
            <a:spLocks noGrp="1"/>
          </p:cNvSpPr>
          <p:nvPr>
            <p:ph type="ctrTitle"/>
          </p:nvPr>
        </p:nvSpPr>
        <p:spPr>
          <a:xfrm>
            <a:off x="323528" y="269454"/>
            <a:ext cx="4752528" cy="1008112"/>
          </a:xfrm>
        </p:spPr>
        <p:txBody>
          <a:bodyPr>
            <a:normAutofit/>
          </a:bodyPr>
          <a:lstStyle/>
          <a:p>
            <a:pPr algn="l"/>
            <a:r>
              <a:rPr lang="fr-FR" sz="3200" b="1" u="sng" dirty="0">
                <a:latin typeface="Times New Roman" panose="02020603050405020304" pitchFamily="18" charset="0"/>
                <a:cs typeface="Times New Roman" panose="02020603050405020304" pitchFamily="18" charset="0"/>
              </a:rPr>
              <a:t>Connaissances avant 1960</a:t>
            </a:r>
          </a:p>
        </p:txBody>
      </p:sp>
      <p:sp>
        <p:nvSpPr>
          <p:cNvPr id="4" name="ZoneTexte 3">
            <a:extLst>
              <a:ext uri="{FF2B5EF4-FFF2-40B4-BE49-F238E27FC236}">
                <a16:creationId xmlns:a16="http://schemas.microsoft.com/office/drawing/2014/main" id="{9D2BD4E2-6C9C-0C64-D002-BC7C99AA4237}"/>
              </a:ext>
            </a:extLst>
          </p:cNvPr>
          <p:cNvSpPr txBox="1"/>
          <p:nvPr/>
        </p:nvSpPr>
        <p:spPr>
          <a:xfrm>
            <a:off x="611560" y="1333476"/>
            <a:ext cx="4680520" cy="369332"/>
          </a:xfrm>
          <a:prstGeom prst="rect">
            <a:avLst/>
          </a:prstGeom>
          <a:noFill/>
        </p:spPr>
        <p:txBody>
          <a:bodyPr wrap="square" rtlCol="0">
            <a:spAutoFit/>
          </a:bodyPr>
          <a:lstStyle/>
          <a:p>
            <a:r>
              <a:rPr lang="fr-FR" dirty="0"/>
              <a:t>1877, Asaph Hall, découvre Phobos et Deimos :</a:t>
            </a:r>
          </a:p>
        </p:txBody>
      </p:sp>
      <p:pic>
        <p:nvPicPr>
          <p:cNvPr id="5122" name="Picture 2" descr="MARS : Phobos et Deimos">
            <a:extLst>
              <a:ext uri="{FF2B5EF4-FFF2-40B4-BE49-F238E27FC236}">
                <a16:creationId xmlns:a16="http://schemas.microsoft.com/office/drawing/2014/main" id="{3F359D4B-2474-C44C-076E-9A9BDAD9C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980728"/>
            <a:ext cx="3312368" cy="19874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72DD55ED-07ED-442F-1D8B-449208431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1217" y="3212976"/>
            <a:ext cx="5749255" cy="323077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FEBBF475-63D8-53C4-6340-E7C3A27B0277}"/>
              </a:ext>
            </a:extLst>
          </p:cNvPr>
          <p:cNvSpPr txBox="1"/>
          <p:nvPr/>
        </p:nvSpPr>
        <p:spPr>
          <a:xfrm>
            <a:off x="535757" y="2478633"/>
            <a:ext cx="4752528" cy="923330"/>
          </a:xfrm>
          <a:prstGeom prst="rect">
            <a:avLst/>
          </a:prstGeom>
          <a:noFill/>
        </p:spPr>
        <p:txBody>
          <a:bodyPr wrap="square" rtlCol="0">
            <a:spAutoFit/>
          </a:bodyPr>
          <a:lstStyle/>
          <a:p>
            <a:r>
              <a:rPr lang="fr-FR" dirty="0"/>
              <a:t>1877, Giovanni Schiaparelli, 1ère cartographie de Mars avec lunette de 25cm : </a:t>
            </a:r>
          </a:p>
          <a:p>
            <a:endParaRPr lang="fr-FR" dirty="0"/>
          </a:p>
        </p:txBody>
      </p:sp>
      <p:sp>
        <p:nvSpPr>
          <p:cNvPr id="10" name="ZoneTexte 9">
            <a:extLst>
              <a:ext uri="{FF2B5EF4-FFF2-40B4-BE49-F238E27FC236}">
                <a16:creationId xmlns:a16="http://schemas.microsoft.com/office/drawing/2014/main" id="{1BE958D6-DA54-685C-375A-79ED0EC13C4A}"/>
              </a:ext>
            </a:extLst>
          </p:cNvPr>
          <p:cNvSpPr txBox="1"/>
          <p:nvPr/>
        </p:nvSpPr>
        <p:spPr>
          <a:xfrm>
            <a:off x="463749" y="3212976"/>
            <a:ext cx="2448272" cy="2585323"/>
          </a:xfrm>
          <a:prstGeom prst="rect">
            <a:avLst/>
          </a:prstGeom>
          <a:noFill/>
        </p:spPr>
        <p:txBody>
          <a:bodyPr wrap="square" rtlCol="0">
            <a:spAutoFit/>
          </a:bodyPr>
          <a:lstStyle/>
          <a:p>
            <a:endParaRPr lang="fr-FR" dirty="0"/>
          </a:p>
          <a:p>
            <a:pPr algn="ctr"/>
            <a:r>
              <a:rPr lang="fr-FR" sz="1600" dirty="0"/>
              <a:t>Des formations rectilignes appelées « canaux » : accentue le  mythe de l’existence d’une vie intelligente.</a:t>
            </a:r>
          </a:p>
          <a:p>
            <a:pPr algn="ctr"/>
            <a:endParaRPr lang="fr-FR" sz="1600" dirty="0"/>
          </a:p>
          <a:p>
            <a:pPr algn="ctr"/>
            <a:r>
              <a:rPr lang="fr-FR" sz="1600" dirty="0"/>
              <a:t>Il se trouve que ces canaux sont en fait des illusions d’optiques.</a:t>
            </a:r>
          </a:p>
        </p:txBody>
      </p:sp>
    </p:spTree>
    <p:extLst>
      <p:ext uri="{BB962C8B-B14F-4D97-AF65-F5344CB8AC3E}">
        <p14:creationId xmlns:p14="http://schemas.microsoft.com/office/powerpoint/2010/main" val="3491676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37">
            <a:extLst>
              <a:ext uri="{FF2B5EF4-FFF2-40B4-BE49-F238E27FC236}">
                <a16:creationId xmlns:a16="http://schemas.microsoft.com/office/drawing/2014/main" id="{B1EE1187-9D67-D370-72FF-F19EFB9E2F9E}"/>
              </a:ext>
            </a:extLst>
          </p:cNvPr>
          <p:cNvSpPr>
            <a:spLocks noGrp="1"/>
          </p:cNvSpPr>
          <p:nvPr>
            <p:ph type="ctrTitle"/>
          </p:nvPr>
        </p:nvSpPr>
        <p:spPr>
          <a:xfrm>
            <a:off x="323528" y="269454"/>
            <a:ext cx="4752528" cy="1008112"/>
          </a:xfrm>
        </p:spPr>
        <p:txBody>
          <a:bodyPr>
            <a:normAutofit/>
          </a:bodyPr>
          <a:lstStyle/>
          <a:p>
            <a:pPr algn="l"/>
            <a:r>
              <a:rPr lang="fr-FR" sz="3200" b="1" u="sng" dirty="0">
                <a:latin typeface="Times New Roman" panose="02020603050405020304" pitchFamily="18" charset="0"/>
                <a:cs typeface="Times New Roman" panose="02020603050405020304" pitchFamily="18" charset="0"/>
              </a:rPr>
              <a:t>Connaissances avant 1960</a:t>
            </a:r>
          </a:p>
        </p:txBody>
      </p:sp>
      <p:sp>
        <p:nvSpPr>
          <p:cNvPr id="4" name="ZoneTexte 3">
            <a:extLst>
              <a:ext uri="{FF2B5EF4-FFF2-40B4-BE49-F238E27FC236}">
                <a16:creationId xmlns:a16="http://schemas.microsoft.com/office/drawing/2014/main" id="{9D2BD4E2-6C9C-0C64-D002-BC7C99AA4237}"/>
              </a:ext>
            </a:extLst>
          </p:cNvPr>
          <p:cNvSpPr txBox="1"/>
          <p:nvPr/>
        </p:nvSpPr>
        <p:spPr>
          <a:xfrm>
            <a:off x="827584" y="1484784"/>
            <a:ext cx="4968552" cy="2585323"/>
          </a:xfrm>
          <a:prstGeom prst="rect">
            <a:avLst/>
          </a:prstGeom>
          <a:noFill/>
        </p:spPr>
        <p:txBody>
          <a:bodyPr wrap="square" rtlCol="0">
            <a:spAutoFit/>
          </a:bodyPr>
          <a:lstStyle/>
          <a:p>
            <a:pPr marL="285750" indent="-285750">
              <a:buFontTx/>
              <a:buChar char="-"/>
            </a:pPr>
            <a:r>
              <a:rPr lang="fr-FR" dirty="0"/>
              <a:t>Planète rouge, orbite et distance connue</a:t>
            </a:r>
          </a:p>
          <a:p>
            <a:pPr marL="285750" indent="-285750">
              <a:buFontTx/>
              <a:buChar char="-"/>
            </a:pPr>
            <a:endParaRPr lang="fr-FR" dirty="0"/>
          </a:p>
          <a:p>
            <a:pPr marL="285750" indent="-285750">
              <a:buFontTx/>
              <a:buChar char="-"/>
            </a:pPr>
            <a:r>
              <a:rPr lang="fr-FR" dirty="0"/>
              <a:t>Grandes structures à la surface</a:t>
            </a:r>
          </a:p>
          <a:p>
            <a:pPr marL="285750" indent="-285750">
              <a:buFontTx/>
              <a:buChar char="-"/>
            </a:pPr>
            <a:endParaRPr lang="fr-FR" dirty="0"/>
          </a:p>
          <a:p>
            <a:pPr marL="285750" indent="-285750">
              <a:buFontTx/>
              <a:buChar char="-"/>
            </a:pPr>
            <a:r>
              <a:rPr lang="fr-FR" dirty="0"/>
              <a:t>Zones claires/sombres (continents/océans)</a:t>
            </a:r>
          </a:p>
          <a:p>
            <a:pPr marL="285750" indent="-285750">
              <a:buFontTx/>
              <a:buChar char="-"/>
            </a:pPr>
            <a:endParaRPr lang="fr-FR" dirty="0"/>
          </a:p>
          <a:p>
            <a:pPr marL="285750" indent="-285750">
              <a:buFontTx/>
              <a:buChar char="-"/>
            </a:pPr>
            <a:r>
              <a:rPr lang="fr-FR" dirty="0"/>
              <a:t>Calottes polaires</a:t>
            </a:r>
          </a:p>
          <a:p>
            <a:pPr marL="285750" indent="-285750">
              <a:buFontTx/>
              <a:buChar char="-"/>
            </a:pPr>
            <a:endParaRPr lang="fr-FR" dirty="0"/>
          </a:p>
          <a:p>
            <a:pPr marL="285750" indent="-285750">
              <a:buFontTx/>
              <a:buChar char="-"/>
            </a:pPr>
            <a:r>
              <a:rPr lang="fr-FR" dirty="0"/>
              <a:t>Végétation, eau liquide, nuages et atmosphère</a:t>
            </a:r>
          </a:p>
        </p:txBody>
      </p:sp>
      <p:pic>
        <p:nvPicPr>
          <p:cNvPr id="6146" name="Picture 2" descr="Mars (planète) — Wikipédia">
            <a:extLst>
              <a:ext uri="{FF2B5EF4-FFF2-40B4-BE49-F238E27FC236}">
                <a16:creationId xmlns:a16="http://schemas.microsoft.com/office/drawing/2014/main" id="{3D3A89A0-4D32-804F-888B-EFDFFE2DE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4509120"/>
            <a:ext cx="3204356" cy="196630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368B989-CC98-9FB2-EA1B-47A78EFAAFED}"/>
              </a:ext>
            </a:extLst>
          </p:cNvPr>
          <p:cNvSpPr txBox="1"/>
          <p:nvPr/>
        </p:nvSpPr>
        <p:spPr>
          <a:xfrm>
            <a:off x="7236296" y="4653136"/>
            <a:ext cx="1296144" cy="461665"/>
          </a:xfrm>
          <a:prstGeom prst="rect">
            <a:avLst/>
          </a:prstGeom>
          <a:noFill/>
        </p:spPr>
        <p:txBody>
          <a:bodyPr wrap="square" rtlCol="0">
            <a:spAutoFit/>
          </a:bodyPr>
          <a:lstStyle/>
          <a:p>
            <a:r>
              <a:rPr lang="fr-FR" sz="1200" dirty="0"/>
              <a:t>Rapport de taille Terre-Mars</a:t>
            </a:r>
          </a:p>
        </p:txBody>
      </p:sp>
    </p:spTree>
    <p:extLst>
      <p:ext uri="{BB962C8B-B14F-4D97-AF65-F5344CB8AC3E}">
        <p14:creationId xmlns:p14="http://schemas.microsoft.com/office/powerpoint/2010/main" val="1655212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37">
            <a:extLst>
              <a:ext uri="{FF2B5EF4-FFF2-40B4-BE49-F238E27FC236}">
                <a16:creationId xmlns:a16="http://schemas.microsoft.com/office/drawing/2014/main" id="{B1EE1187-9D67-D370-72FF-F19EFB9E2F9E}"/>
              </a:ext>
            </a:extLst>
          </p:cNvPr>
          <p:cNvSpPr>
            <a:spLocks noGrp="1"/>
          </p:cNvSpPr>
          <p:nvPr>
            <p:ph type="ctrTitle"/>
          </p:nvPr>
        </p:nvSpPr>
        <p:spPr>
          <a:xfrm>
            <a:off x="323528" y="269454"/>
            <a:ext cx="1872208" cy="1008112"/>
          </a:xfrm>
        </p:spPr>
        <p:txBody>
          <a:bodyPr>
            <a:normAutofit/>
          </a:bodyPr>
          <a:lstStyle/>
          <a:p>
            <a:pPr algn="l"/>
            <a:r>
              <a:rPr lang="fr-FR" sz="3200" b="1" u="sng" dirty="0">
                <a:latin typeface="Times New Roman" panose="02020603050405020304" pitchFamily="18" charset="0"/>
                <a:cs typeface="Times New Roman" panose="02020603050405020304" pitchFamily="18" charset="0"/>
              </a:rPr>
              <a:t>Objectifs</a:t>
            </a:r>
          </a:p>
        </p:txBody>
      </p:sp>
      <p:sp>
        <p:nvSpPr>
          <p:cNvPr id="4" name="ZoneTexte 3">
            <a:extLst>
              <a:ext uri="{FF2B5EF4-FFF2-40B4-BE49-F238E27FC236}">
                <a16:creationId xmlns:a16="http://schemas.microsoft.com/office/drawing/2014/main" id="{9D2BD4E2-6C9C-0C64-D002-BC7C99AA4237}"/>
              </a:ext>
            </a:extLst>
          </p:cNvPr>
          <p:cNvSpPr txBox="1"/>
          <p:nvPr/>
        </p:nvSpPr>
        <p:spPr>
          <a:xfrm>
            <a:off x="611560" y="2060848"/>
            <a:ext cx="7920880" cy="1200329"/>
          </a:xfrm>
          <a:prstGeom prst="rect">
            <a:avLst/>
          </a:prstGeom>
          <a:noFill/>
        </p:spPr>
        <p:txBody>
          <a:bodyPr wrap="square" rtlCol="0">
            <a:spAutoFit/>
          </a:bodyPr>
          <a:lstStyle/>
          <a:p>
            <a:r>
              <a:rPr lang="fr-FR" u="sng" dirty="0"/>
              <a:t>Exploration martienne : </a:t>
            </a:r>
          </a:p>
          <a:p>
            <a:endParaRPr lang="fr-FR" dirty="0"/>
          </a:p>
          <a:p>
            <a:r>
              <a:rPr lang="fr-FR" dirty="0"/>
              <a:t>Chercher traces de vies passés/présentes, histoire/évolution climat/atmosphère, géologie, </a:t>
            </a:r>
            <a:r>
              <a:rPr lang="fr-FR" sz="1200" dirty="0"/>
              <a:t>(de même pour Phobos et Deimos)</a:t>
            </a:r>
            <a:r>
              <a:rPr lang="fr-FR" dirty="0"/>
              <a:t>,</a:t>
            </a:r>
            <a:r>
              <a:rPr lang="fr-FR" sz="1600" dirty="0"/>
              <a:t> </a:t>
            </a:r>
            <a:r>
              <a:rPr lang="fr-FR" dirty="0"/>
              <a:t>préparer l’exploration humaine… </a:t>
            </a:r>
          </a:p>
        </p:txBody>
      </p:sp>
    </p:spTree>
    <p:extLst>
      <p:ext uri="{BB962C8B-B14F-4D97-AF65-F5344CB8AC3E}">
        <p14:creationId xmlns:p14="http://schemas.microsoft.com/office/powerpoint/2010/main" val="3184544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37">
            <a:extLst>
              <a:ext uri="{FF2B5EF4-FFF2-40B4-BE49-F238E27FC236}">
                <a16:creationId xmlns:a16="http://schemas.microsoft.com/office/drawing/2014/main" id="{B1EE1187-9D67-D370-72FF-F19EFB9E2F9E}"/>
              </a:ext>
            </a:extLst>
          </p:cNvPr>
          <p:cNvSpPr>
            <a:spLocks noGrp="1"/>
          </p:cNvSpPr>
          <p:nvPr>
            <p:ph type="ctrTitle"/>
          </p:nvPr>
        </p:nvSpPr>
        <p:spPr>
          <a:xfrm>
            <a:off x="323528" y="269454"/>
            <a:ext cx="6840760" cy="1008112"/>
          </a:xfrm>
        </p:spPr>
        <p:txBody>
          <a:bodyPr>
            <a:normAutofit/>
          </a:bodyPr>
          <a:lstStyle/>
          <a:p>
            <a:pPr algn="l"/>
            <a:r>
              <a:rPr lang="fr-FR" sz="3200" b="1" u="sng" dirty="0">
                <a:latin typeface="Times New Roman" panose="02020603050405020304" pitchFamily="18" charset="0"/>
                <a:cs typeface="Times New Roman" panose="02020603050405020304" pitchFamily="18" charset="0"/>
              </a:rPr>
              <a:t>Déroulement d’une mission martienne</a:t>
            </a:r>
          </a:p>
        </p:txBody>
      </p:sp>
      <p:sp>
        <p:nvSpPr>
          <p:cNvPr id="4" name="ZoneTexte 3">
            <a:extLst>
              <a:ext uri="{FF2B5EF4-FFF2-40B4-BE49-F238E27FC236}">
                <a16:creationId xmlns:a16="http://schemas.microsoft.com/office/drawing/2014/main" id="{9D2BD4E2-6C9C-0C64-D002-BC7C99AA4237}"/>
              </a:ext>
            </a:extLst>
          </p:cNvPr>
          <p:cNvSpPr txBox="1"/>
          <p:nvPr/>
        </p:nvSpPr>
        <p:spPr>
          <a:xfrm>
            <a:off x="539552" y="1556792"/>
            <a:ext cx="4320480" cy="1754326"/>
          </a:xfrm>
          <a:prstGeom prst="rect">
            <a:avLst/>
          </a:prstGeom>
          <a:noFill/>
        </p:spPr>
        <p:txBody>
          <a:bodyPr wrap="square" rtlCol="0">
            <a:spAutoFit/>
          </a:bodyPr>
          <a:lstStyle/>
          <a:p>
            <a:r>
              <a:rPr lang="fr-FR" u="sng" dirty="0"/>
              <a:t>Différentes étapes :</a:t>
            </a:r>
          </a:p>
          <a:p>
            <a:endParaRPr lang="fr-FR" dirty="0"/>
          </a:p>
          <a:p>
            <a:r>
              <a:rPr lang="fr-FR" dirty="0"/>
              <a:t>Décollage, mise en orbite terrestre, trajet vers Mars avec la bonne trajectoire, se mettre en orbite martienne, atterrir si compris dans la mission. </a:t>
            </a:r>
          </a:p>
        </p:txBody>
      </p:sp>
      <p:pic>
        <p:nvPicPr>
          <p:cNvPr id="7170" name="Picture 2" descr="Les différentes orbites parcourues par Tianwen 1 au cours de sa mission. // Source : Wikimedia/CC/Kaynouky">
            <a:extLst>
              <a:ext uri="{FF2B5EF4-FFF2-40B4-BE49-F238E27FC236}">
                <a16:creationId xmlns:a16="http://schemas.microsoft.com/office/drawing/2014/main" id="{124FB640-8479-357F-E712-54BF24E38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60" y="3429001"/>
            <a:ext cx="5760639" cy="324036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E56A480A-A33B-8965-9012-BBCB92AD12B6}"/>
              </a:ext>
            </a:extLst>
          </p:cNvPr>
          <p:cNvSpPr txBox="1"/>
          <p:nvPr/>
        </p:nvSpPr>
        <p:spPr>
          <a:xfrm>
            <a:off x="6012160" y="5580434"/>
            <a:ext cx="1800200" cy="523220"/>
          </a:xfrm>
          <a:prstGeom prst="rect">
            <a:avLst/>
          </a:prstGeom>
          <a:noFill/>
        </p:spPr>
        <p:txBody>
          <a:bodyPr wrap="square" rtlCol="0">
            <a:spAutoFit/>
          </a:bodyPr>
          <a:lstStyle/>
          <a:p>
            <a:r>
              <a:rPr lang="fr-FR" sz="1400" dirty="0"/>
              <a:t>Satellisation, exemple de Tianwen-1</a:t>
            </a:r>
          </a:p>
        </p:txBody>
      </p:sp>
      <p:sp>
        <p:nvSpPr>
          <p:cNvPr id="7" name="ZoneTexte 6">
            <a:extLst>
              <a:ext uri="{FF2B5EF4-FFF2-40B4-BE49-F238E27FC236}">
                <a16:creationId xmlns:a16="http://schemas.microsoft.com/office/drawing/2014/main" id="{7AEADA3D-7B3B-4E98-F26D-CB20E68A8A05}"/>
              </a:ext>
            </a:extLst>
          </p:cNvPr>
          <p:cNvSpPr txBox="1"/>
          <p:nvPr/>
        </p:nvSpPr>
        <p:spPr>
          <a:xfrm>
            <a:off x="7160046" y="4221088"/>
            <a:ext cx="1618878" cy="302070"/>
          </a:xfrm>
          <a:prstGeom prst="rect">
            <a:avLst/>
          </a:prstGeom>
          <a:noFill/>
        </p:spPr>
        <p:txBody>
          <a:bodyPr wrap="square">
            <a:spAutoFit/>
          </a:bodyPr>
          <a:lstStyle/>
          <a:p>
            <a:pPr>
              <a:lnSpc>
                <a:spcPts val="1680"/>
              </a:lnSpc>
              <a:spcAft>
                <a:spcPts val="800"/>
              </a:spcAft>
            </a:pPr>
            <a:r>
              <a:rPr lang="fr-FR" sz="1400" dirty="0">
                <a:effectLst/>
                <a:latin typeface="Times New Roman" panose="02020603050405020304" pitchFamily="18" charset="0"/>
                <a:ea typeface="Calibri" panose="020F0502020204030204" pitchFamily="34" charset="0"/>
                <a:cs typeface="Times New Roman" panose="02020603050405020304" pitchFamily="18" charset="0"/>
              </a:rPr>
              <a:t>Exemple de vol</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1D74DD4C-4FC1-C5EC-DA97-78A53976A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6894" y="1277566"/>
            <a:ext cx="3725385" cy="279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098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437">
            <a:extLst>
              <a:ext uri="{FF2B5EF4-FFF2-40B4-BE49-F238E27FC236}">
                <a16:creationId xmlns:a16="http://schemas.microsoft.com/office/drawing/2014/main" id="{B1EE1187-9D67-D370-72FF-F19EFB9E2F9E}"/>
              </a:ext>
            </a:extLst>
          </p:cNvPr>
          <p:cNvSpPr>
            <a:spLocks noGrp="1"/>
          </p:cNvSpPr>
          <p:nvPr>
            <p:ph type="ctrTitle"/>
          </p:nvPr>
        </p:nvSpPr>
        <p:spPr>
          <a:xfrm>
            <a:off x="323528" y="269454"/>
            <a:ext cx="6840760" cy="1008112"/>
          </a:xfrm>
        </p:spPr>
        <p:txBody>
          <a:bodyPr>
            <a:normAutofit/>
          </a:bodyPr>
          <a:lstStyle/>
          <a:p>
            <a:pPr algn="l"/>
            <a:r>
              <a:rPr lang="fr-FR" sz="3200" b="1" u="sng" dirty="0">
                <a:latin typeface="Times New Roman" panose="02020603050405020304" pitchFamily="18" charset="0"/>
                <a:cs typeface="Times New Roman" panose="02020603050405020304" pitchFamily="18" charset="0"/>
              </a:rPr>
              <a:t>Déroulement d’une mission martienne</a:t>
            </a:r>
          </a:p>
        </p:txBody>
      </p:sp>
      <p:sp>
        <p:nvSpPr>
          <p:cNvPr id="5" name="ZoneTexte 4">
            <a:extLst>
              <a:ext uri="{FF2B5EF4-FFF2-40B4-BE49-F238E27FC236}">
                <a16:creationId xmlns:a16="http://schemas.microsoft.com/office/drawing/2014/main" id="{7D69EAA1-01AE-1181-A988-6B229EFEA2A8}"/>
              </a:ext>
            </a:extLst>
          </p:cNvPr>
          <p:cNvSpPr txBox="1"/>
          <p:nvPr/>
        </p:nvSpPr>
        <p:spPr>
          <a:xfrm>
            <a:off x="539552" y="1277566"/>
            <a:ext cx="6840760" cy="923330"/>
          </a:xfrm>
          <a:prstGeom prst="rect">
            <a:avLst/>
          </a:prstGeom>
          <a:noFill/>
        </p:spPr>
        <p:txBody>
          <a:bodyPr wrap="square" rtlCol="0">
            <a:spAutoFit/>
          </a:bodyPr>
          <a:lstStyle/>
          <a:p>
            <a:r>
              <a:rPr lang="fr-FR" u="sng" dirty="0"/>
              <a:t>Atterrissage :</a:t>
            </a:r>
          </a:p>
          <a:p>
            <a:endParaRPr lang="fr-FR" u="sng" dirty="0"/>
          </a:p>
          <a:p>
            <a:r>
              <a:rPr lang="fr-FR" dirty="0"/>
              <a:t>Plus c’est lourd plus il faut de la force pour le faire atterrir en douceur </a:t>
            </a:r>
          </a:p>
        </p:txBody>
      </p:sp>
      <p:pic>
        <p:nvPicPr>
          <p:cNvPr id="8194" name="Picture 2" descr="L'atterrissage sur Mars de Perseverance en &quot;sept minutes de terreur&quot;">
            <a:extLst>
              <a:ext uri="{FF2B5EF4-FFF2-40B4-BE49-F238E27FC236}">
                <a16:creationId xmlns:a16="http://schemas.microsoft.com/office/drawing/2014/main" id="{0F6346AB-606B-00BB-1314-792268B50C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68" b="10128"/>
          <a:stretch/>
        </p:blipFill>
        <p:spPr bwMode="auto">
          <a:xfrm>
            <a:off x="2771800" y="2710333"/>
            <a:ext cx="6105872" cy="3861048"/>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32B8C4EA-D77A-B68B-9956-C26D896C4333}"/>
              </a:ext>
            </a:extLst>
          </p:cNvPr>
          <p:cNvSpPr txBox="1"/>
          <p:nvPr/>
        </p:nvSpPr>
        <p:spPr>
          <a:xfrm>
            <a:off x="535385" y="2331845"/>
            <a:ext cx="2520280" cy="1754326"/>
          </a:xfrm>
          <a:prstGeom prst="rect">
            <a:avLst/>
          </a:prstGeom>
          <a:noFill/>
        </p:spPr>
        <p:txBody>
          <a:bodyPr wrap="square" rtlCol="0">
            <a:spAutoFit/>
          </a:bodyPr>
          <a:lstStyle/>
          <a:p>
            <a:r>
              <a:rPr lang="fr-FR" dirty="0"/>
              <a:t>Différentes techniques.</a:t>
            </a:r>
          </a:p>
          <a:p>
            <a:endParaRPr lang="fr-FR" dirty="0"/>
          </a:p>
          <a:p>
            <a:endParaRPr lang="fr-FR" dirty="0"/>
          </a:p>
          <a:p>
            <a:r>
              <a:rPr lang="fr-FR" dirty="0"/>
              <a:t>Exemple du cas des </a:t>
            </a:r>
            <a:r>
              <a:rPr lang="fr-FR" dirty="0" err="1"/>
              <a:t>rovers</a:t>
            </a:r>
            <a:r>
              <a:rPr lang="fr-FR" dirty="0"/>
              <a:t> Curiosity et </a:t>
            </a:r>
            <a:r>
              <a:rPr lang="fr-FR" dirty="0" err="1"/>
              <a:t>Perseverence</a:t>
            </a:r>
            <a:r>
              <a:rPr lang="fr-FR" dirty="0"/>
              <a:t> :</a:t>
            </a:r>
          </a:p>
        </p:txBody>
      </p:sp>
    </p:spTree>
    <p:extLst>
      <p:ext uri="{BB962C8B-B14F-4D97-AF65-F5344CB8AC3E}">
        <p14:creationId xmlns:p14="http://schemas.microsoft.com/office/powerpoint/2010/main" val="131445338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9924D1ECC420D47A2456556BC94F7370400BDF4491DEA4973499845289601F88B9F" ma:contentTypeVersion="55" ma:contentTypeDescription="Create a new document." ma:contentTypeScope="" ma:versionID="41eb558a2b826e6e4f9defd990175bec">
  <xsd:schema xmlns:xsd="http://www.w3.org/2001/XMLSchema" xmlns:xs="http://www.w3.org/2001/XMLSchema" xmlns:p="http://schemas.microsoft.com/office/2006/metadata/properties" xmlns:ns2="6d93d202-47fc-4405-873a-cab67cc5f1b2" xmlns:ns3="64acb2c5-0a2b-4bda-bd34-58e36cbb80d2" targetNamespace="http://schemas.microsoft.com/office/2006/metadata/properties" ma:root="true" ma:fieldsID="19deea0185cf7bc57eee9b90b1ba2ace" ns2:_="" ns3:_="">
    <xsd:import namespace="6d93d202-47fc-4405-873a-cab67cc5f1b2"/>
    <xsd:import namespace="64acb2c5-0a2b-4bda-bd34-58e36cbb80d2"/>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element ref="ns3:Description0" minOccurs="0"/>
                <xsd:element ref="ns3:Compon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3d202-47fc-4405-873a-cab67cc5f1b2"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0:00:00Z"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dc79c007-7f28-4db9-9ba1-525d19a3279b}"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80C6DD30-196A-4C6B-B1BF-A43F3B8ACD4F}" ma:internalName="CSXSubmissionMarket" ma:readOnly="false" ma:showField="MarketName" ma:web="6d93d202-47fc-4405-873a-cab67cc5f1b2">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bb16b974-ed24-4278-8820-8e232d38904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7E2D4CA2-442A-4FDA-AA57-71B8C7B2C53C}" ma:internalName="InProjectListLookup" ma:readOnly="true" ma:showField="InProjectLis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fd9a49dc-3dbf-4047-b62d-1d587abe7b40}"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7E2D4CA2-442A-4FDA-AA57-71B8C7B2C53C}" ma:internalName="LastCompleteVersionLookup" ma:readOnly="true" ma:showField="LastComplete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7E2D4CA2-442A-4FDA-AA57-71B8C7B2C53C}" ma:internalName="LastPreviewErrorLookup" ma:readOnly="true" ma:showField="LastPreviewError"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7E2D4CA2-442A-4FDA-AA57-71B8C7B2C53C}" ma:internalName="LastPreviewResultLookup" ma:readOnly="true" ma:showField="LastPreviewResul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7E2D4CA2-442A-4FDA-AA57-71B8C7B2C53C}" ma:internalName="LastPreviewAttemptDateLookup" ma:readOnly="true" ma:showField="LastPreviewAttemptDat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7E2D4CA2-442A-4FDA-AA57-71B8C7B2C53C}" ma:internalName="LastPreviewedByLookup" ma:readOnly="true" ma:showField="LastPreviewedBy"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7E2D4CA2-442A-4FDA-AA57-71B8C7B2C53C}" ma:internalName="LastPreviewTimeLookup" ma:readOnly="true" ma:showField="LastPreviewTi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7E2D4CA2-442A-4FDA-AA57-71B8C7B2C53C}" ma:internalName="LastPreviewVersionLookup" ma:readOnly="true" ma:showField="LastPreview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7E2D4CA2-442A-4FDA-AA57-71B8C7B2C53C}" ma:internalName="LastPublishErrorLookup" ma:readOnly="true" ma:showField="LastPublishError"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7E2D4CA2-442A-4FDA-AA57-71B8C7B2C53C}" ma:internalName="LastPublishResultLookup" ma:readOnly="true" ma:showField="LastPublishResult"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7E2D4CA2-442A-4FDA-AA57-71B8C7B2C53C}" ma:internalName="LastPublishAttemptDateLookup" ma:readOnly="true" ma:showField="LastPublishAttemptDat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7E2D4CA2-442A-4FDA-AA57-71B8C7B2C53C}" ma:internalName="LastPublishedByLookup" ma:readOnly="true" ma:showField="LastPublishedBy"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7E2D4CA2-442A-4FDA-AA57-71B8C7B2C53C}" ma:internalName="LastPublishTimeLookup" ma:readOnly="true" ma:showField="LastPublishTi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7E2D4CA2-442A-4FDA-AA57-71B8C7B2C53C}" ma:internalName="LastPublishVersionLookup" ma:readOnly="true" ma:showField="LastPublishVersion"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4CDE398E-75A7-4993-8C61-2BFD31F64754}" ma:internalName="LocLastLocAttemptVersionLookup" ma:readOnly="false" ma:showField="LastLocAttemptVersion" ma:web="6d93d202-47fc-4405-873a-cab67cc5f1b2">
      <xsd:simpleType>
        <xsd:restriction base="dms:Lookup"/>
      </xsd:simpleType>
    </xsd:element>
    <xsd:element name="LocLastLocAttemptVersionTypeLookup" ma:index="72" nillable="true" ma:displayName="Loc Last Loc Attempt Version Type" ma:default="" ma:list="{4CDE398E-75A7-4993-8C61-2BFD31F64754}" ma:internalName="LocLastLocAttemptVersionTypeLookup" ma:readOnly="true" ma:showField="LastLocAttemptVersionType" ma:web="6d93d202-47fc-4405-873a-cab67cc5f1b2">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4CDE398E-75A7-4993-8C61-2BFD31F64754}" ma:internalName="LocNewPublishedVersionLookup" ma:readOnly="true" ma:showField="NewPublishedVersion" ma:web="6d93d202-47fc-4405-873a-cab67cc5f1b2">
      <xsd:simpleType>
        <xsd:restriction base="dms:Lookup"/>
      </xsd:simpleType>
    </xsd:element>
    <xsd:element name="LocOverallHandbackStatusLookup" ma:index="76" nillable="true" ma:displayName="Loc Overall Handback Status" ma:default="" ma:list="{4CDE398E-75A7-4993-8C61-2BFD31F64754}" ma:internalName="LocOverallHandbackStatusLookup" ma:readOnly="true" ma:showField="OverallHandbackStatus" ma:web="6d93d202-47fc-4405-873a-cab67cc5f1b2">
      <xsd:simpleType>
        <xsd:restriction base="dms:Lookup"/>
      </xsd:simpleType>
    </xsd:element>
    <xsd:element name="LocOverallLocStatusLookup" ma:index="77" nillable="true" ma:displayName="Loc Overall Localize Status" ma:default="" ma:list="{4CDE398E-75A7-4993-8C61-2BFD31F64754}" ma:internalName="LocOverallLocStatusLookup" ma:readOnly="true" ma:showField="OverallLocStatus" ma:web="6d93d202-47fc-4405-873a-cab67cc5f1b2">
      <xsd:simpleType>
        <xsd:restriction base="dms:Lookup"/>
      </xsd:simpleType>
    </xsd:element>
    <xsd:element name="LocOverallPreviewStatusLookup" ma:index="78" nillable="true" ma:displayName="Loc Overall Preview Status" ma:default="" ma:list="{4CDE398E-75A7-4993-8C61-2BFD31F64754}" ma:internalName="LocOverallPreviewStatusLookup" ma:readOnly="true" ma:showField="OverallPreviewStatus" ma:web="6d93d202-47fc-4405-873a-cab67cc5f1b2">
      <xsd:simpleType>
        <xsd:restriction base="dms:Lookup"/>
      </xsd:simpleType>
    </xsd:element>
    <xsd:element name="LocOverallPublishStatusLookup" ma:index="79" nillable="true" ma:displayName="Loc Overall Publish Status" ma:default="" ma:list="{4CDE398E-75A7-4993-8C61-2BFD31F64754}" ma:internalName="LocOverallPublishStatusLookup" ma:readOnly="true" ma:showField="OverallPublishStatus" ma:web="6d93d202-47fc-4405-873a-cab67cc5f1b2">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4CDE398E-75A7-4993-8C61-2BFD31F64754}" ma:internalName="LocProcessedForHandoffsLookup" ma:readOnly="true" ma:showField="ProcessedForHandoffs" ma:web="6d93d202-47fc-4405-873a-cab67cc5f1b2">
      <xsd:simpleType>
        <xsd:restriction base="dms:Lookup"/>
      </xsd:simpleType>
    </xsd:element>
    <xsd:element name="LocProcessedForMarketsLookup" ma:index="82" nillable="true" ma:displayName="Loc Processed For Markets" ma:default="" ma:list="{4CDE398E-75A7-4993-8C61-2BFD31F64754}" ma:internalName="LocProcessedForMarketsLookup" ma:readOnly="true" ma:showField="ProcessedForMarkets" ma:web="6d93d202-47fc-4405-873a-cab67cc5f1b2">
      <xsd:simpleType>
        <xsd:restriction base="dms:Lookup"/>
      </xsd:simpleType>
    </xsd:element>
    <xsd:element name="LocPublishedDependentAssetsLookup" ma:index="83" nillable="true" ma:displayName="Loc Published Dependent Assets" ma:default="" ma:list="{4CDE398E-75A7-4993-8C61-2BFD31F64754}" ma:internalName="LocPublishedDependentAssetsLookup" ma:readOnly="true" ma:showField="PublishedDependentAssets" ma:web="6d93d202-47fc-4405-873a-cab67cc5f1b2">
      <xsd:simpleType>
        <xsd:restriction base="dms:Lookup"/>
      </xsd:simpleType>
    </xsd:element>
    <xsd:element name="LocPublishedLinkedAssetsLookup" ma:index="84" nillable="true" ma:displayName="Loc Published Linked Assets" ma:default="" ma:list="{4CDE398E-75A7-4993-8C61-2BFD31F64754}" ma:internalName="LocPublishedLinkedAssetsLookup" ma:readOnly="true" ma:showField="PublishedLinkedAssets" ma:web="6d93d202-47fc-4405-873a-cab67cc5f1b2">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db560eb5-700a-4f94-8fda-b57de4261f12}"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80C6DD30-196A-4C6B-B1BF-A43F3B8ACD4F}" ma:internalName="Markets" ma:readOnly="false" ma:showField="MarketName"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7E2D4CA2-442A-4FDA-AA57-71B8C7B2C53C}" ma:internalName="NumOfRatingsLookup" ma:readOnly="true" ma:showField="NumOfRatings"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7E2D4CA2-442A-4FDA-AA57-71B8C7B2C53C}" ma:internalName="PublishStatusLookup" ma:readOnly="false" ma:showField="PublishStatus"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6e3f7319-fb8f-4449-8902-000ab73a8566}"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11d213f5-ec09-44b6-a8be-9da225be7a8d}" ma:internalName="TaxCatchAll" ma:showField="CatchAllData"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11d213f5-ec09-44b6-a8be-9da225be7a8d}" ma:internalName="TaxCatchAllLabel" ma:readOnly="true" ma:showField="CatchAllDataLabel" ma:web="6d93d202-47fc-4405-873a-cab67cc5f1b2">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acb2c5-0a2b-4bda-bd34-58e36cbb80d2" elementFormDefault="qualified">
    <xsd:import namespace="http://schemas.microsoft.com/office/2006/documentManagement/types"/>
    <xsd:import namespace="http://schemas.microsoft.com/office/infopath/2007/PartnerControls"/>
    <xsd:element name="Description0" ma:index="134" nillable="true" ma:displayName="Description" ma:internalName="Description0">
      <xsd:simpleType>
        <xsd:restriction base="dms:Note"/>
      </xsd:simpleType>
    </xsd:element>
    <xsd:element name="Component" ma:index="135" nillable="true" ma:displayName="Component" ma:internalName="Component">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AssetEditForm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cquiredFrom xmlns="6d93d202-47fc-4405-873a-cab67cc5f1b2" xsi:nil="true"/>
    <IsSearchable xmlns="6d93d202-47fc-4405-873a-cab67cc5f1b2">true</IsSearchable>
    <EditorialStatus xmlns="6d93d202-47fc-4405-873a-cab67cc5f1b2">Complete</EditorialStatus>
    <OriginAsset xmlns="6d93d202-47fc-4405-873a-cab67cc5f1b2" xsi:nil="true"/>
    <ThumbnailAssetId xmlns="6d93d202-47fc-4405-873a-cab67cc5f1b2" xsi:nil="true"/>
    <TrustLevel xmlns="6d93d202-47fc-4405-873a-cab67cc5f1b2">3 Community New</TrustLevel>
    <MarketSpecific xmlns="6d93d202-47fc-4405-873a-cab67cc5f1b2">true</MarketSpecific>
    <TPNamespace xmlns="6d93d202-47fc-4405-873a-cab67cc5f1b2" xsi:nil="true"/>
    <DirectSourceMarket xmlns="6d93d202-47fc-4405-873a-cab67cc5f1b2">english</DirectSourceMarket>
    <MachineTranslated xmlns="6d93d202-47fc-4405-873a-cab67cc5f1b2">false</MachineTranslated>
    <PlannedPubDate xmlns="6d93d202-47fc-4405-873a-cab67cc5f1b2" xsi:nil="true"/>
    <SubmitterId xmlns="6d93d202-47fc-4405-873a-cab67cc5f1b2">9c60ae39-ee33-43c2-b863-454968d0f2cc</SubmitterId>
    <Downloads xmlns="6d93d202-47fc-4405-873a-cab67cc5f1b2">0</Downloads>
    <OriginalSourceMarket xmlns="6d93d202-47fc-4405-873a-cab67cc5f1b2">english</OriginalSourceMarket>
    <PublishTargets xmlns="6d93d202-47fc-4405-873a-cab67cc5f1b2">OfficeOnline</PublishTargets>
    <ArtSampleDocs xmlns="6d93d202-47fc-4405-873a-cab67cc5f1b2" xsi:nil="true"/>
    <ApprovalLog xmlns="6d93d202-47fc-4405-873a-cab67cc5f1b2" xsi:nil="true"/>
    <ApprovalStatus xmlns="6d93d202-47fc-4405-873a-cab67cc5f1b2">InProgress</ApprovalStatus>
    <TPComponent xmlns="6d93d202-47fc-4405-873a-cab67cc5f1b2">PPTFiles</TPComponent>
    <EditorialTags xmlns="6d93d202-47fc-4405-873a-cab67cc5f1b2" xsi:nil="true"/>
    <TPExecutable xmlns="6d93d202-47fc-4405-873a-cab67cc5f1b2" xsi:nil="true"/>
    <LastHandOff xmlns="6d93d202-47fc-4405-873a-cab67cc5f1b2" xsi:nil="true"/>
    <BusinessGroup xmlns="6d93d202-47fc-4405-873a-cab67cc5f1b2" xsi:nil="true"/>
    <TPAppVersion xmlns="6d93d202-47fc-4405-873a-cab67cc5f1b2">12</TPAppVersion>
    <VoteCount xmlns="6d93d202-47fc-4405-873a-cab67cc5f1b2" xsi:nil="true"/>
    <APAuthor xmlns="6d93d202-47fc-4405-873a-cab67cc5f1b2">
      <UserInfo>
        <DisplayName>_o14migrate</DisplayName>
        <AccountId>266</AccountId>
        <AccountType/>
      </UserInfo>
    </APAuthor>
    <TPCommandLine xmlns="6d93d202-47fc-4405-873a-cab67cc5f1b2">{PP} /n {FilePath}</TPCommandLine>
    <UACurrentWords xmlns="6d93d202-47fc-4405-873a-cab67cc5f1b2" xsi:nil="true"/>
    <AssetId xmlns="6d93d202-47fc-4405-873a-cab67cc5f1b2">TP030007326</AssetId>
    <Manager xmlns="6d93d202-47fc-4405-873a-cab67cc5f1b2" xsi:nil="true"/>
    <NumericId xmlns="6d93d202-47fc-4405-873a-cab67cc5f1b2">-1</NumericId>
    <Component xmlns="64acb2c5-0a2b-4bda-bd34-58e36cbb80d2" xsi:nil="true"/>
    <HandoffToMSDN xmlns="6d93d202-47fc-4405-873a-cab67cc5f1b2" xsi:nil="true"/>
    <Markets xmlns="6d93d202-47fc-4405-873a-cab67cc5f1b2">
      <Value>2</Value>
    </Markets>
    <UALocComments xmlns="6d93d202-47fc-4405-873a-cab67cc5f1b2" xsi:nil="true"/>
    <UALocRecommendation xmlns="6d93d202-47fc-4405-873a-cab67cc5f1b2">Localize</UALocRecommendation>
    <AssetStart xmlns="6d93d202-47fc-4405-873a-cab67cc5f1b2">2010-04-16T13:52:32+00:00</AssetStart>
    <CrawlForDependencies xmlns="6d93d202-47fc-4405-873a-cab67cc5f1b2">false</CrawlForDependencies>
    <LastModifiedDateTime xmlns="6d93d202-47fc-4405-873a-cab67cc5f1b2" xsi:nil="true"/>
    <LastPublishResultLookup xmlns="6d93d202-47fc-4405-873a-cab67cc5f1b2" xsi:nil="true"/>
    <PublishStatusLookup xmlns="6d93d202-47fc-4405-873a-cab67cc5f1b2">
      <Value>327788</Value>
      <Value>501867</Value>
    </PublishStatusLookup>
    <AverageRating xmlns="6d93d202-47fc-4405-873a-cab67cc5f1b2" xsi:nil="true"/>
    <CSXUpdate xmlns="6d93d202-47fc-4405-873a-cab67cc5f1b2">false</CSXUpdate>
    <UAProjectedTotalWords xmlns="6d93d202-47fc-4405-873a-cab67cc5f1b2" xsi:nil="true"/>
    <AssetExpire xmlns="6d93d202-47fc-4405-873a-cab67cc5f1b2">2100-01-01T00:00:00+00:00</AssetExpire>
    <AssetType xmlns="6d93d202-47fc-4405-873a-cab67cc5f1b2">TP</AssetType>
    <IntlLangReviewDate xmlns="6d93d202-47fc-4405-873a-cab67cc5f1b2" xsi:nil="true"/>
    <TPFriendlyName xmlns="6d93d202-47fc-4405-873a-cab67cc5f1b2">Thème espace - Galaxy</TPFriendlyName>
    <IntlLangReview xmlns="6d93d202-47fc-4405-873a-cab67cc5f1b2" xsi:nil="true"/>
    <OOCacheId xmlns="6d93d202-47fc-4405-873a-cab67cc5f1b2" xsi:nil="true"/>
    <PolicheckWords xmlns="6d93d202-47fc-4405-873a-cab67cc5f1b2" xsi:nil="true"/>
    <TemplateStatus xmlns="6d93d202-47fc-4405-873a-cab67cc5f1b2">Complete</TemplateStatus>
    <CSXSubmissionMarket xmlns="6d93d202-47fc-4405-873a-cab67cc5f1b2" xsi:nil="true"/>
    <FriendlyTitle xmlns="6d93d202-47fc-4405-873a-cab67cc5f1b2" xsi:nil="true"/>
    <TPLaunchHelpLinkType xmlns="6d93d202-47fc-4405-873a-cab67cc5f1b2" xsi:nil="true"/>
    <Providers xmlns="6d93d202-47fc-4405-873a-cab67cc5f1b2" xsi:nil="true"/>
    <SourceTitle xmlns="6d93d202-47fc-4405-873a-cab67cc5f1b2">Thème espace - Galaxy</SourceTitle>
    <TemplateTemplateType xmlns="6d93d202-47fc-4405-873a-cab67cc5f1b2">PowerPoint 12 Default</TemplateTemplateType>
    <TimesCloned xmlns="6d93d202-47fc-4405-873a-cab67cc5f1b2" xsi:nil="true"/>
    <ClipArtFilename xmlns="6d93d202-47fc-4405-873a-cab67cc5f1b2" xsi:nil="true"/>
    <APDescription xmlns="6d93d202-47fc-4405-873a-cab67cc5f1b2" xsi:nil="true"/>
    <TPApplication xmlns="6d93d202-47fc-4405-873a-cab67cc5f1b2">PowerPoint</TPApplication>
    <CSXHash xmlns="6d93d202-47fc-4405-873a-cab67cc5f1b2">EahTYMZiiCH7lKWxsjNMCwD92K0=</CSXHash>
    <PrimaryImageGen xmlns="6d93d202-47fc-4405-873a-cab67cc5f1b2">true</PrimaryImageGen>
    <ContentItem xmlns="6d93d202-47fc-4405-873a-cab67cc5f1b2" xsi:nil="true"/>
    <IsDeleted xmlns="6d93d202-47fc-4405-873a-cab67cc5f1b2">false</IsDeleted>
    <ShowIn xmlns="6d93d202-47fc-4405-873a-cab67cc5f1b2">Show everywhere</ShowIn>
    <BugNumber xmlns="6d93d202-47fc-4405-873a-cab67cc5f1b2" xsi:nil="true"/>
    <LegacyData xmlns="6d93d202-47fc-4405-873a-cab67cc5f1b2">ListingID:;Manager:;BuildStatus:Publish Passed;MockupPath:</LegacyData>
    <TPLaunchHelpLink xmlns="6d93d202-47fc-4405-873a-cab67cc5f1b2" xsi:nil="true"/>
    <Milestone xmlns="6d93d202-47fc-4405-873a-cab67cc5f1b2" xsi:nil="true"/>
    <UANotes xmlns="6d93d202-47fc-4405-873a-cab67cc5f1b2" xsi:nil="true"/>
    <Description0 xmlns="64acb2c5-0a2b-4bda-bd34-58e36cbb80d2" xsi:nil="true"/>
    <IntlLangReviewer xmlns="6d93d202-47fc-4405-873a-cab67cc5f1b2" xsi:nil="true"/>
    <IntlLocPriority xmlns="6d93d202-47fc-4405-873a-cab67cc5f1b2" xsi:nil="true"/>
    <OpenTemplate xmlns="6d93d202-47fc-4405-873a-cab67cc5f1b2">true</OpenTemplate>
    <Provider xmlns="6d93d202-47fc-4405-873a-cab67cc5f1b2" xsi:nil="true"/>
    <CSXSubmissionDate xmlns="6d93d202-47fc-4405-873a-cab67cc5f1b2">2009-10-10T07:00:00+00:00</CSXSubmissionDate>
    <TPClientViewer xmlns="6d93d202-47fc-4405-873a-cab67cc5f1b2" xsi:nil="true"/>
    <DSATActionTaken xmlns="6d93d202-47fc-4405-873a-cab67cc5f1b2" xsi:nil="true"/>
    <APEditor xmlns="6d93d202-47fc-4405-873a-cab67cc5f1b2">
      <UserInfo>
        <DisplayName>_o14migrate</DisplayName>
        <AccountId>266</AccountId>
        <AccountType/>
      </UserInfo>
    </APEditor>
    <TPInstallLocation xmlns="6d93d202-47fc-4405-873a-cab67cc5f1b2">{My Templates}</TPInstallLocation>
    <OutputCachingOn xmlns="6d93d202-47fc-4405-873a-cab67cc5f1b2">false</OutputCachingOn>
    <ParentAssetId xmlns="6d93d202-47fc-4405-873a-cab67cc5f1b2" xsi:nil="true"/>
    <LocManualTestRequired xmlns="6d93d202-47fc-4405-873a-cab67cc5f1b2">false</LocManualTestRequired>
    <LocalizationTagsTaxHTField0 xmlns="6d93d202-47fc-4405-873a-cab67cc5f1b2">
      <Terms xmlns="http://schemas.microsoft.com/office/infopath/2007/PartnerControls"/>
    </LocalizationTagsTaxHTField0>
    <CampaignTagsTaxHTField0 xmlns="6d93d202-47fc-4405-873a-cab67cc5f1b2">
      <Terms xmlns="http://schemas.microsoft.com/office/infopath/2007/PartnerControls"/>
    </CampaignTagsTaxHTField0>
    <LocLastLocAttemptVersionLookup xmlns="6d93d202-47fc-4405-873a-cab67cc5f1b2">169779</LocLastLocAttemptVersionLookup>
    <InternalTagsTaxHTField0 xmlns="6d93d202-47fc-4405-873a-cab67cc5f1b2">
      <Terms xmlns="http://schemas.microsoft.com/office/infopath/2007/PartnerControls"/>
    </InternalTagsTaxHTField0>
    <LocRecommendedHandoff xmlns="6d93d202-47fc-4405-873a-cab67cc5f1b2" xsi:nil="true"/>
    <BlockPublish xmlns="6d93d202-47fc-4405-873a-cab67cc5f1b2">false</BlockPublish>
    <LocComments xmlns="6d93d202-47fc-4405-873a-cab67cc5f1b2" xsi:nil="true"/>
    <TaxCatchAll xmlns="6d93d202-47fc-4405-873a-cab67cc5f1b2"/>
    <OriginalRelease xmlns="6d93d202-47fc-4405-873a-cab67cc5f1b2">14</OriginalRelease>
    <RecommendationsModifier xmlns="6d93d202-47fc-4405-873a-cab67cc5f1b2" xsi:nil="true"/>
    <ScenarioTagsTaxHTField0 xmlns="6d93d202-47fc-4405-873a-cab67cc5f1b2">
      <Terms xmlns="http://schemas.microsoft.com/office/infopath/2007/PartnerControls"/>
    </ScenarioTagsTaxHTField0>
    <FeatureTagsTaxHTField0 xmlns="6d93d202-47fc-4405-873a-cab67cc5f1b2">
      <Terms xmlns="http://schemas.microsoft.com/office/infopath/2007/PartnerControls"/>
    </FeatureTagsTaxHTField0>
    <LocMarketGroupTiers2 xmlns="6d93d202-47fc-4405-873a-cab67cc5f1b2" xsi:nil="true"/>
  </documentManagement>
</p:properties>
</file>

<file path=customXml/itemProps1.xml><?xml version="1.0" encoding="utf-8"?>
<ds:datastoreItem xmlns:ds="http://schemas.openxmlformats.org/officeDocument/2006/customXml" ds:itemID="{B721791B-4200-49C4-9871-0AA7C867DC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3d202-47fc-4405-873a-cab67cc5f1b2"/>
    <ds:schemaRef ds:uri="64acb2c5-0a2b-4bda-bd34-58e36cbb80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41D581-5DE0-44E0-B7C2-3D49B950CC16}">
  <ds:schemaRefs>
    <ds:schemaRef ds:uri="http://schemas.microsoft.com/sharepoint/v3/contenttype/forms"/>
  </ds:schemaRefs>
</ds:datastoreItem>
</file>

<file path=customXml/itemProps3.xml><?xml version="1.0" encoding="utf-8"?>
<ds:datastoreItem xmlns:ds="http://schemas.openxmlformats.org/officeDocument/2006/customXml" ds:itemID="{D5812207-14A2-4CDE-8CA4-EE999124B03C}">
  <ds:schemaRefs>
    <ds:schemaRef ds:uri="http://schemas.microsoft.com/office/2006/metadata/properties"/>
    <ds:schemaRef ds:uri="http://schemas.microsoft.com/office/infopath/2007/PartnerControls"/>
    <ds:schemaRef ds:uri="6d93d202-47fc-4405-873a-cab67cc5f1b2"/>
    <ds:schemaRef ds:uri="64acb2c5-0a2b-4bda-bd34-58e36cbb80d2"/>
  </ds:schemaRefs>
</ds:datastoreItem>
</file>

<file path=docProps/app.xml><?xml version="1.0" encoding="utf-8"?>
<Properties xmlns="http://schemas.openxmlformats.org/officeDocument/2006/extended-properties" xmlns:vt="http://schemas.openxmlformats.org/officeDocument/2006/docPropsVTypes">
  <Template>Thème espace - Galaxy</Template>
  <TotalTime>433</TotalTime>
  <Words>8255</Words>
  <Application>Microsoft Office PowerPoint</Application>
  <PresentationFormat>Affichage à l'écran (4:3)</PresentationFormat>
  <Paragraphs>304</Paragraphs>
  <Slides>42</Slides>
  <Notes>38</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42</vt:i4>
      </vt:variant>
    </vt:vector>
  </HeadingPairs>
  <TitlesOfParts>
    <vt:vector size="47" baseType="lpstr">
      <vt:lpstr>Arial</vt:lpstr>
      <vt:lpstr>Calibri</vt:lpstr>
      <vt:lpstr>Symbol</vt:lpstr>
      <vt:lpstr>Times New Roman</vt:lpstr>
      <vt:lpstr>Thème Office</vt:lpstr>
      <vt:lpstr>L’exploration de Mars</vt:lpstr>
      <vt:lpstr>L’exploration de Mars</vt:lpstr>
      <vt:lpstr>Connaissances avant 1960</vt:lpstr>
      <vt:lpstr>Connaissances avant 1960</vt:lpstr>
      <vt:lpstr>Connaissances avant 1960</vt:lpstr>
      <vt:lpstr>Connaissances avant 1960</vt:lpstr>
      <vt:lpstr>Objectifs</vt:lpstr>
      <vt:lpstr>Déroulement d’une mission martienne</vt:lpstr>
      <vt:lpstr>Déroulement d’une mission martienne</vt:lpstr>
      <vt:lpstr>Les échecs soviétiques (1960-1964)</vt:lpstr>
      <vt:lpstr>Survols des sondes Mariner (1965 et 1969) </vt:lpstr>
      <vt:lpstr>Mariner 9 (1971)</vt:lpstr>
      <vt:lpstr>Programme « Mars » (1971-1974)</vt:lpstr>
      <vt:lpstr>Programme Viking (1975-1976)</vt:lpstr>
      <vt:lpstr>Mission « Phobos » (1988)</vt:lpstr>
      <vt:lpstr>Mars Observer (1992)</vt:lpstr>
      <vt:lpstr>Mars 96 (1996)</vt:lpstr>
      <vt:lpstr>Mars Pathfinder et Sojourner (1996)</vt:lpstr>
      <vt:lpstr>Mars Global Surveyor (1996)</vt:lpstr>
      <vt:lpstr>Mars Climate Orbiter et Mars Polar Lander (1998-1999)</vt:lpstr>
      <vt:lpstr>Nozomi (1998)</vt:lpstr>
      <vt:lpstr>2001 Mars Odyssey (2001)</vt:lpstr>
      <vt:lpstr>Mars Express et Beagle 2 (2003)</vt:lpstr>
      <vt:lpstr>Rovers MER : Spirit et Opportunity (2003)</vt:lpstr>
      <vt:lpstr>Présentation PowerPoint</vt:lpstr>
      <vt:lpstr>Mars Reconnaissance Orbiteur (2005)</vt:lpstr>
      <vt:lpstr>Mars Reconnaissance Orbiteur (2005)</vt:lpstr>
      <vt:lpstr>Atterrisseur Phoenix (2007)</vt:lpstr>
      <vt:lpstr>Phobos-Grunt (2011)</vt:lpstr>
      <vt:lpstr>Mars Science Laboratory : Curiosity (2011)</vt:lpstr>
      <vt:lpstr>Présentation PowerPoint</vt:lpstr>
      <vt:lpstr>Orbiteur MAVEN (2013)</vt:lpstr>
      <vt:lpstr>Mars Orbiter Mission (2013)</vt:lpstr>
      <vt:lpstr>ExoMars TGO (2016)</vt:lpstr>
      <vt:lpstr>Atterrisseur InSight (2018)</vt:lpstr>
      <vt:lpstr>Mars 2020 : Perseverence et Ingenuity (2020)</vt:lpstr>
      <vt:lpstr>Sonde Tianwen-1 (2020)</vt:lpstr>
      <vt:lpstr>Sonde Mars Hope (2020)</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L’exploration de Mars</dc:title>
  <dc:creator>SEBASTIEN JACQUET</dc:creator>
  <cp:lastModifiedBy>SEBASTIEN JACQUET</cp:lastModifiedBy>
  <cp:revision>107</cp:revision>
  <dcterms:created xsi:type="dcterms:W3CDTF">2022-12-22T13:01:00Z</dcterms:created>
  <dcterms:modified xsi:type="dcterms:W3CDTF">2023-01-20T17:54:32Z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0x01010069924D1ECC420D47A2456556BC94F7370400BDF4491DEA4973499845289601F88B9F</vt:lpwstr>
  </property>
  <property fmtid="{D5CDD505-2E9C-101B-9397-08002B2CF9AE}" pid="3" name="Applications">
    <vt:lpwstr>53;#PowerPoint 12</vt:lpwstr>
  </property>
  <property fmtid="{D5CDD505-2E9C-101B-9397-08002B2CF9AE}" pid="4" name="Order">
    <vt:r8>8560300</vt:r8>
  </property>
  <property fmtid="{D5CDD505-2E9C-101B-9397-08002B2CF9AE}" pid="5" name="APTrustLevel">
    <vt:r8>3</vt:r8>
  </property>
</Properties>
</file>